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handoutMasterIdLst>
    <p:handoutMasterId r:id="rId21"/>
  </p:handoutMasterIdLst>
  <p:sldIdLst>
    <p:sldId id="453" r:id="rId2"/>
    <p:sldId id="454" r:id="rId3"/>
    <p:sldId id="456" r:id="rId4"/>
    <p:sldId id="455" r:id="rId5"/>
    <p:sldId id="461" r:id="rId6"/>
    <p:sldId id="522" r:id="rId7"/>
    <p:sldId id="527" r:id="rId8"/>
    <p:sldId id="465" r:id="rId9"/>
    <p:sldId id="485" r:id="rId10"/>
    <p:sldId id="529" r:id="rId11"/>
    <p:sldId id="521" r:id="rId12"/>
    <p:sldId id="423" r:id="rId13"/>
    <p:sldId id="486" r:id="rId14"/>
    <p:sldId id="528" r:id="rId15"/>
    <p:sldId id="510" r:id="rId16"/>
    <p:sldId id="385" r:id="rId17"/>
    <p:sldId id="523" r:id="rId18"/>
    <p:sldId id="506" r:id="rId19"/>
  </p:sldIdLst>
  <p:sldSz cx="9144000" cy="6858000" type="screen4x3"/>
  <p:notesSz cx="6888163" cy="100203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FFCC"/>
    <a:srgbClr val="CCFF66"/>
    <a:srgbClr val="99FF99"/>
    <a:srgbClr val="99FF66"/>
    <a:srgbClr val="FFFF00"/>
    <a:srgbClr val="CCFF99"/>
    <a:srgbClr val="215968"/>
    <a:srgbClr val="FFE8B9"/>
    <a:srgbClr val="FF6600"/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4" autoAdjust="0"/>
    <p:restoredTop sz="98579" autoAdjust="0"/>
  </p:normalViewPr>
  <p:slideViewPr>
    <p:cSldViewPr>
      <p:cViewPr varScale="1">
        <p:scale>
          <a:sx n="85" d="100"/>
          <a:sy n="85" d="100"/>
        </p:scale>
        <p:origin x="882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50" d="100"/>
        <a:sy n="5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84871" cy="501015"/>
          </a:xfrm>
          <a:prstGeom prst="rect">
            <a:avLst/>
          </a:prstGeom>
        </p:spPr>
        <p:txBody>
          <a:bodyPr vert="horz" lIns="91851" tIns="45926" rIns="91851" bIns="45926" rtlCol="0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01699" y="0"/>
            <a:ext cx="2984871" cy="501015"/>
          </a:xfrm>
          <a:prstGeom prst="rect">
            <a:avLst/>
          </a:prstGeom>
        </p:spPr>
        <p:txBody>
          <a:bodyPr vert="horz" lIns="91851" tIns="45926" rIns="91851" bIns="45926" rtlCol="0"/>
          <a:lstStyle>
            <a:lvl1pPr algn="r">
              <a:defRPr sz="1200"/>
            </a:lvl1pPr>
          </a:lstStyle>
          <a:p>
            <a:fld id="{5C27E29F-71AD-451D-AE65-AB3826AC33AB}" type="datetimeFigureOut">
              <a:rPr lang="id-ID" smtClean="0"/>
              <a:pPr/>
              <a:t>16/06/2022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9517546"/>
            <a:ext cx="2984871" cy="501015"/>
          </a:xfrm>
          <a:prstGeom prst="rect">
            <a:avLst/>
          </a:prstGeom>
        </p:spPr>
        <p:txBody>
          <a:bodyPr vert="horz" lIns="91851" tIns="45926" rIns="91851" bIns="45926" rtlCol="0" anchor="b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01699" y="9517546"/>
            <a:ext cx="2984871" cy="501015"/>
          </a:xfrm>
          <a:prstGeom prst="rect">
            <a:avLst/>
          </a:prstGeom>
        </p:spPr>
        <p:txBody>
          <a:bodyPr vert="horz" lIns="91851" tIns="45926" rIns="91851" bIns="45926" rtlCol="0" anchor="b"/>
          <a:lstStyle>
            <a:lvl1pPr algn="r">
              <a:defRPr sz="1200"/>
            </a:lvl1pPr>
          </a:lstStyle>
          <a:p>
            <a:fld id="{A18A33F7-A051-43CA-8357-B049C4038647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20070855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84871" cy="501015"/>
          </a:xfrm>
          <a:prstGeom prst="rect">
            <a:avLst/>
          </a:prstGeom>
        </p:spPr>
        <p:txBody>
          <a:bodyPr vert="horz" lIns="91851" tIns="45926" rIns="91851" bIns="45926" rtlCol="0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01699" y="0"/>
            <a:ext cx="2984871" cy="501015"/>
          </a:xfrm>
          <a:prstGeom prst="rect">
            <a:avLst/>
          </a:prstGeom>
        </p:spPr>
        <p:txBody>
          <a:bodyPr vert="horz" lIns="91851" tIns="45926" rIns="91851" bIns="45926" rtlCol="0"/>
          <a:lstStyle>
            <a:lvl1pPr algn="r">
              <a:defRPr sz="1200"/>
            </a:lvl1pPr>
          </a:lstStyle>
          <a:p>
            <a:fld id="{87364E98-ED98-41EB-A1FD-B71567AB4865}" type="datetimeFigureOut">
              <a:rPr lang="id-ID" smtClean="0"/>
              <a:pPr/>
              <a:t>16/06/2022</a:t>
            </a:fld>
            <a:endParaRPr lang="id-ID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38213" y="752475"/>
            <a:ext cx="5011737" cy="3757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851" tIns="45926" rIns="91851" bIns="45926" rtlCol="0" anchor="ctr"/>
          <a:lstStyle/>
          <a:p>
            <a:endParaRPr lang="id-ID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8817" y="4759643"/>
            <a:ext cx="5510530" cy="4509135"/>
          </a:xfrm>
          <a:prstGeom prst="rect">
            <a:avLst/>
          </a:prstGeom>
        </p:spPr>
        <p:txBody>
          <a:bodyPr vert="horz" lIns="91851" tIns="45926" rIns="91851" bIns="45926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9517546"/>
            <a:ext cx="2984871" cy="501015"/>
          </a:xfrm>
          <a:prstGeom prst="rect">
            <a:avLst/>
          </a:prstGeom>
        </p:spPr>
        <p:txBody>
          <a:bodyPr vert="horz" lIns="91851" tIns="45926" rIns="91851" bIns="45926" rtlCol="0" anchor="b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01699" y="9517546"/>
            <a:ext cx="2984871" cy="501015"/>
          </a:xfrm>
          <a:prstGeom prst="rect">
            <a:avLst/>
          </a:prstGeom>
        </p:spPr>
        <p:txBody>
          <a:bodyPr vert="horz" lIns="91851" tIns="45926" rIns="91851" bIns="45926" rtlCol="0" anchor="b"/>
          <a:lstStyle>
            <a:lvl1pPr algn="r">
              <a:defRPr sz="1200"/>
            </a:lvl1pPr>
          </a:lstStyle>
          <a:p>
            <a:fld id="{896ED2FC-7282-4408-957F-32B644D1581D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7115918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939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1E53428-FD88-49FA-B6EA-5D393E073F7C}" type="slidenum">
              <a:rPr lang="id-ID" smtClean="0"/>
              <a:pPr>
                <a:defRPr/>
              </a:pPr>
              <a:t>3</a:t>
            </a:fld>
            <a:endParaRPr lang="id-ID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349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F49BBFB-8A17-4BDE-A965-55D6E06309A9}" type="slidenum">
              <a:rPr lang="id-ID" smtClean="0"/>
              <a:pPr>
                <a:defRPr/>
              </a:pPr>
              <a:t>5</a:t>
            </a:fld>
            <a:endParaRPr lang="id-ID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4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86560C55-CE8D-4450-A351-2CF6AB186D56}" type="slidenum">
              <a:rPr lang="id-ID" smtClean="0"/>
              <a:pPr>
                <a:defRPr/>
              </a:pPr>
              <a:t>6</a:t>
            </a:fld>
            <a:endParaRPr lang="id-ID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451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5273A5BA-02F8-41ED-8019-A4833C539A4E}" type="slidenum">
              <a:rPr lang="id-ID" smtClean="0"/>
              <a:pPr>
                <a:defRPr/>
              </a:pPr>
              <a:t>7</a:t>
            </a:fld>
            <a:endParaRPr lang="id-ID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d-ID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D48F250-8A2C-4593-85B4-3595177F9E8E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Cukup</a:t>
            </a:r>
            <a:r>
              <a:rPr lang="en-US" dirty="0"/>
              <a:t> </a:t>
            </a:r>
            <a:r>
              <a:rPr lang="en-US" dirty="0" err="1"/>
              <a:t>jelas</a:t>
            </a:r>
            <a:endParaRPr lang="id-ID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D48F250-8A2C-4593-85B4-3595177F9E8E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Penjelasan</a:t>
            </a:r>
            <a:r>
              <a:rPr lang="en-US" dirty="0"/>
              <a:t> </a:t>
            </a:r>
            <a:r>
              <a:rPr lang="en-US" dirty="0" err="1"/>
              <a:t>perlu</a:t>
            </a:r>
            <a:r>
              <a:rPr lang="en-US" dirty="0"/>
              <a:t> </a:t>
            </a:r>
            <a:r>
              <a:rPr lang="en-US" dirty="0" err="1"/>
              <a:t>dimasukkan</a:t>
            </a:r>
            <a:endParaRPr lang="id-ID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D48F250-8A2C-4593-85B4-3595177F9E8E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6ED2FC-7282-4408-957F-32B644D1581D}" type="slidenum">
              <a:rPr lang="id-ID" smtClean="0"/>
              <a:pPr/>
              <a:t>16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493027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79E56D-A077-4399-8EA2-56E0CB6E3A59}" type="datetimeFigureOut">
              <a:rPr lang="id-ID" smtClean="0"/>
              <a:pPr/>
              <a:t>16/06/2022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40D097-AFE4-4C09-B706-E6B4A4BA41B0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79E56D-A077-4399-8EA2-56E0CB6E3A59}" type="datetimeFigureOut">
              <a:rPr lang="id-ID" smtClean="0"/>
              <a:pPr/>
              <a:t>16/06/2022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40D097-AFE4-4C09-B706-E6B4A4BA41B0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79E56D-A077-4399-8EA2-56E0CB6E3A59}" type="datetimeFigureOut">
              <a:rPr lang="id-ID" smtClean="0"/>
              <a:pPr/>
              <a:t>16/06/2022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40D097-AFE4-4C09-B706-E6B4A4BA41B0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79E56D-A077-4399-8EA2-56E0CB6E3A59}" type="datetimeFigureOut">
              <a:rPr lang="id-ID" smtClean="0"/>
              <a:pPr/>
              <a:t>16/06/2022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40D097-AFE4-4C09-B706-E6B4A4BA41B0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79E56D-A077-4399-8EA2-56E0CB6E3A59}" type="datetimeFigureOut">
              <a:rPr lang="id-ID" smtClean="0"/>
              <a:pPr/>
              <a:t>16/06/2022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40D097-AFE4-4C09-B706-E6B4A4BA41B0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79E56D-A077-4399-8EA2-56E0CB6E3A59}" type="datetimeFigureOut">
              <a:rPr lang="id-ID" smtClean="0"/>
              <a:pPr/>
              <a:t>16/06/2022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40D097-AFE4-4C09-B706-E6B4A4BA41B0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79E56D-A077-4399-8EA2-56E0CB6E3A59}" type="datetimeFigureOut">
              <a:rPr lang="id-ID" smtClean="0"/>
              <a:pPr/>
              <a:t>16/06/2022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40D097-AFE4-4C09-B706-E6B4A4BA41B0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79E56D-A077-4399-8EA2-56E0CB6E3A59}" type="datetimeFigureOut">
              <a:rPr lang="id-ID" smtClean="0"/>
              <a:pPr/>
              <a:t>16/06/2022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40D097-AFE4-4C09-B706-E6B4A4BA41B0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79E56D-A077-4399-8EA2-56E0CB6E3A59}" type="datetimeFigureOut">
              <a:rPr lang="id-ID" smtClean="0"/>
              <a:pPr/>
              <a:t>16/06/2022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40D097-AFE4-4C09-B706-E6B4A4BA41B0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79E56D-A077-4399-8EA2-56E0CB6E3A59}" type="datetimeFigureOut">
              <a:rPr lang="id-ID" smtClean="0"/>
              <a:pPr/>
              <a:t>16/06/2022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40D097-AFE4-4C09-B706-E6B4A4BA41B0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79E56D-A077-4399-8EA2-56E0CB6E3A59}" type="datetimeFigureOut">
              <a:rPr lang="id-ID" smtClean="0"/>
              <a:pPr/>
              <a:t>16/06/2022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40D097-AFE4-4C09-B706-E6B4A4BA41B0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79E56D-A077-4399-8EA2-56E0CB6E3A59}" type="datetimeFigureOut">
              <a:rPr lang="id-ID" smtClean="0"/>
              <a:pPr/>
              <a:t>16/06/2022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40D097-AFE4-4C09-B706-E6B4A4BA41B0}" type="slidenum">
              <a:rPr lang="id-ID" smtClean="0"/>
              <a:pPr/>
              <a:t>‹#›</a:t>
            </a:fld>
            <a:endParaRPr lang="id-ID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microsoft.com/office/2007/relationships/hdphoto" Target="../media/hdphoto3.wdp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jpe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7.emf"/><Relationship Id="rId4" Type="http://schemas.openxmlformats.org/officeDocument/2006/relationships/image" Target="../media/image16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6.png"/><Relationship Id="rId7" Type="http://schemas.microsoft.com/office/2007/relationships/hdphoto" Target="../media/hdphoto2.wdp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jpeg"/><Relationship Id="rId5" Type="http://schemas.microsoft.com/office/2007/relationships/hdphoto" Target="../media/hdphoto1.wdp"/><Relationship Id="rId4" Type="http://schemas.openxmlformats.org/officeDocument/2006/relationships/image" Target="../media/image7.jpeg"/><Relationship Id="rId9" Type="http://schemas.openxmlformats.org/officeDocument/2006/relationships/image" Target="../media/image3.emf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57376" y="2152236"/>
            <a:ext cx="6891088" cy="3364996"/>
          </a:xfrm>
        </p:spPr>
        <p:txBody>
          <a:bodyPr>
            <a:normAutofit fontScale="90000"/>
          </a:bodyPr>
          <a:lstStyle/>
          <a:p>
            <a:pPr algn="r" eaLnBrk="1" hangingPunct="1">
              <a:defRPr/>
            </a:pPr>
            <a:r>
              <a:rPr lang="en-US" sz="3600" b="1" dirty="0">
                <a:solidFill>
                  <a:schemeClr val="bg2">
                    <a:lumMod val="10000"/>
                  </a:schemeClr>
                </a:solidFill>
              </a:rPr>
              <a:t>PENGENALAN </a:t>
            </a:r>
            <a:r>
              <a:rPr sz="3600" b="1" dirty="0">
                <a:solidFill>
                  <a:schemeClr val="bg2">
                    <a:lumMod val="10000"/>
                  </a:schemeClr>
                </a:solidFill>
              </a:rPr>
              <a:t>PROFESI</a:t>
            </a:r>
            <a:r>
              <a:rPr lang="en-US" sz="3600" b="1" dirty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sz="3600" b="1" dirty="0">
                <a:solidFill>
                  <a:schemeClr val="bg2">
                    <a:lumMod val="10000"/>
                  </a:schemeClr>
                </a:solidFill>
              </a:rPr>
              <a:t>INSINYUR</a:t>
            </a:r>
            <a:br>
              <a:rPr sz="4000" b="1" dirty="0">
                <a:solidFill>
                  <a:schemeClr val="bg2">
                    <a:lumMod val="10000"/>
                  </a:schemeClr>
                </a:solidFill>
              </a:rPr>
            </a:br>
            <a:br>
              <a:rPr lang="en-US" sz="4000" b="1" dirty="0">
                <a:solidFill>
                  <a:schemeClr val="bg2">
                    <a:lumMod val="10000"/>
                  </a:schemeClr>
                </a:solidFill>
              </a:rPr>
            </a:br>
            <a:br>
              <a:rPr sz="100" b="1" dirty="0">
                <a:solidFill>
                  <a:schemeClr val="bg2">
                    <a:lumMod val="10000"/>
                  </a:schemeClr>
                </a:solidFill>
              </a:rPr>
            </a:br>
            <a:r>
              <a:rPr sz="5300" b="1" dirty="0">
                <a:solidFill>
                  <a:schemeClr val="accent3">
                    <a:lumMod val="50000"/>
                  </a:schemeClr>
                </a:solidFill>
              </a:rPr>
              <a:t>UU </a:t>
            </a:r>
            <a:r>
              <a:rPr lang="en-US" sz="5300" b="1" dirty="0">
                <a:solidFill>
                  <a:schemeClr val="accent3">
                    <a:lumMod val="50000"/>
                  </a:schemeClr>
                </a:solidFill>
              </a:rPr>
              <a:t>NO 11/2014 </a:t>
            </a:r>
            <a:br>
              <a:rPr lang="en-US" sz="5300" b="1" dirty="0">
                <a:solidFill>
                  <a:schemeClr val="accent3">
                    <a:lumMod val="50000"/>
                  </a:schemeClr>
                </a:solidFill>
              </a:rPr>
            </a:br>
            <a:r>
              <a:rPr lang="en-US" sz="4000" b="1" dirty="0">
                <a:solidFill>
                  <a:schemeClr val="accent3">
                    <a:lumMod val="50000"/>
                  </a:schemeClr>
                </a:solidFill>
              </a:rPr>
              <a:t>TENTANG</a:t>
            </a:r>
            <a:r>
              <a:rPr lang="en-US" sz="5300" b="1" dirty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sz="5300" b="1" dirty="0">
                <a:solidFill>
                  <a:schemeClr val="accent3">
                    <a:lumMod val="50000"/>
                  </a:schemeClr>
                </a:solidFill>
              </a:rPr>
              <a:t>KEINSINYURAN</a:t>
            </a:r>
            <a:br>
              <a:rPr sz="3200" b="1" dirty="0">
                <a:solidFill>
                  <a:schemeClr val="accent3">
                    <a:lumMod val="50000"/>
                  </a:schemeClr>
                </a:solidFill>
              </a:rPr>
            </a:br>
            <a:br>
              <a:rPr lang="en-US" sz="3200" b="1" dirty="0">
                <a:solidFill>
                  <a:schemeClr val="accent3">
                    <a:lumMod val="50000"/>
                  </a:schemeClr>
                </a:solidFill>
              </a:rPr>
            </a:br>
            <a:br>
              <a:rPr lang="en-US" sz="3200" b="1" dirty="0">
                <a:solidFill>
                  <a:schemeClr val="accent3">
                    <a:lumMod val="50000"/>
                  </a:schemeClr>
                </a:solidFill>
              </a:rPr>
            </a:br>
            <a:br>
              <a:rPr sz="1400" b="1" dirty="0">
                <a:solidFill>
                  <a:schemeClr val="accent3">
                    <a:lumMod val="50000"/>
                  </a:schemeClr>
                </a:solidFill>
              </a:rPr>
            </a:br>
            <a:r>
              <a:rPr lang="en-US" sz="3100" b="1" dirty="0">
                <a:solidFill>
                  <a:schemeClr val="tx1"/>
                </a:solidFill>
              </a:rPr>
              <a:t>BADAN KEJURUAN TEKNOLOGI PERKAPALAN</a:t>
            </a:r>
            <a:br>
              <a:rPr lang="en-US" sz="3100" b="1" dirty="0">
                <a:solidFill>
                  <a:schemeClr val="tx1"/>
                </a:solidFill>
              </a:rPr>
            </a:br>
            <a:r>
              <a:rPr lang="en-US" sz="3100" b="1" dirty="0">
                <a:solidFill>
                  <a:schemeClr val="tx1"/>
                </a:solidFill>
              </a:rPr>
              <a:t>P</a:t>
            </a:r>
            <a:r>
              <a:rPr sz="3100" b="1" dirty="0">
                <a:solidFill>
                  <a:schemeClr val="tx1"/>
                </a:solidFill>
              </a:rPr>
              <a:t>ERSATUAN INSINYUR INDONESIA</a:t>
            </a:r>
            <a:br>
              <a:rPr lang="id-ID" sz="1600" b="1" dirty="0">
                <a:solidFill>
                  <a:schemeClr val="tx1"/>
                </a:solidFill>
              </a:rPr>
            </a:br>
            <a:br>
              <a:rPr lang="id-ID" sz="3100" b="1" dirty="0">
                <a:solidFill>
                  <a:schemeClr val="tx1"/>
                </a:solidFill>
              </a:rPr>
            </a:br>
            <a:endParaRPr lang="id-ID" sz="3100" b="1" dirty="0">
              <a:solidFill>
                <a:schemeClr val="tx1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9144000" cy="107156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/>
          </a:p>
        </p:txBody>
      </p:sp>
      <p:sp>
        <p:nvSpPr>
          <p:cNvPr id="5" name="Rectangle 4"/>
          <p:cNvSpPr/>
          <p:nvPr/>
        </p:nvSpPr>
        <p:spPr>
          <a:xfrm>
            <a:off x="0" y="5786438"/>
            <a:ext cx="9144000" cy="1071562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/>
          </a:p>
        </p:txBody>
      </p:sp>
      <p:sp>
        <p:nvSpPr>
          <p:cNvPr id="8" name="Trapezoid 7"/>
          <p:cNvSpPr/>
          <p:nvPr/>
        </p:nvSpPr>
        <p:spPr>
          <a:xfrm rot="5400000">
            <a:off x="-2500312" y="2500312"/>
            <a:ext cx="6858000" cy="1857375"/>
          </a:xfrm>
          <a:prstGeom prst="trapezoid">
            <a:avLst>
              <a:gd name="adj" fmla="val 58800"/>
            </a:avLst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/>
          </a:p>
        </p:txBody>
      </p:sp>
      <p:pic>
        <p:nvPicPr>
          <p:cNvPr id="12" name="Picture 11" descr="Logo PII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3951" y="4499707"/>
            <a:ext cx="779380" cy="1152128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425642122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-10422" y="5805264"/>
            <a:ext cx="9154422" cy="1076238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en-US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6" name="Up Arrow 45"/>
          <p:cNvSpPr/>
          <p:nvPr/>
        </p:nvSpPr>
        <p:spPr>
          <a:xfrm rot="2548967">
            <a:off x="4335405" y="-158651"/>
            <a:ext cx="1411270" cy="7555296"/>
          </a:xfrm>
          <a:prstGeom prst="upArrow">
            <a:avLst>
              <a:gd name="adj1" fmla="val 50000"/>
              <a:gd name="adj2" fmla="val 55233"/>
            </a:avLst>
          </a:prstGeom>
          <a:gradFill flip="none" rotWithShape="1">
            <a:gsLst>
              <a:gs pos="0">
                <a:schemeClr val="accent1">
                  <a:shade val="30000"/>
                  <a:satMod val="115000"/>
                  <a:alpha val="1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en-US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13" name="Straight Connector 12"/>
          <p:cNvCxnSpPr/>
          <p:nvPr/>
        </p:nvCxnSpPr>
        <p:spPr>
          <a:xfrm>
            <a:off x="-36512" y="5805264"/>
            <a:ext cx="9180512" cy="0"/>
          </a:xfrm>
          <a:prstGeom prst="line">
            <a:avLst/>
          </a:prstGeom>
          <a:ln w="95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810798" y="24130"/>
            <a:ext cx="622681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/>
              <a:t>PERJALANAN INSINYUR</a:t>
            </a:r>
          </a:p>
        </p:txBody>
      </p:sp>
      <p:grpSp>
        <p:nvGrpSpPr>
          <p:cNvPr id="34" name="Group 33"/>
          <p:cNvGrpSpPr/>
          <p:nvPr/>
        </p:nvGrpSpPr>
        <p:grpSpPr>
          <a:xfrm>
            <a:off x="1953577" y="6005016"/>
            <a:ext cx="2152059" cy="736352"/>
            <a:chOff x="6812429" y="6021289"/>
            <a:chExt cx="2152059" cy="736352"/>
          </a:xfrm>
        </p:grpSpPr>
        <p:sp>
          <p:nvSpPr>
            <p:cNvPr id="23" name="Oval 22"/>
            <p:cNvSpPr/>
            <p:nvPr/>
          </p:nvSpPr>
          <p:spPr>
            <a:xfrm>
              <a:off x="6812429" y="6021289"/>
              <a:ext cx="711899" cy="736352"/>
            </a:xfrm>
            <a:prstGeom prst="ellipse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>
                <a:lnSpc>
                  <a:spcPct val="80000"/>
                </a:lnSpc>
              </a:pPr>
              <a:r>
                <a:rPr lang="en-US" sz="2000" b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ST</a:t>
              </a:r>
            </a:p>
          </p:txBody>
        </p:sp>
        <p:sp>
          <p:nvSpPr>
            <p:cNvPr id="30" name="Oval 29"/>
            <p:cNvSpPr/>
            <p:nvPr/>
          </p:nvSpPr>
          <p:spPr>
            <a:xfrm>
              <a:off x="7540690" y="6021289"/>
              <a:ext cx="711899" cy="736352"/>
            </a:xfrm>
            <a:prstGeom prst="ellipse">
              <a:avLst/>
            </a:prstGeom>
            <a:solidFill>
              <a:schemeClr val="bg2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>
                <a:lnSpc>
                  <a:spcPct val="80000"/>
                </a:lnSpc>
              </a:pPr>
              <a:r>
                <a:rPr lang="en-US" sz="2000" b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STr</a:t>
              </a:r>
              <a:endParaRPr 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31" name="Oval 30"/>
            <p:cNvSpPr/>
            <p:nvPr/>
          </p:nvSpPr>
          <p:spPr>
            <a:xfrm>
              <a:off x="8252589" y="6021289"/>
              <a:ext cx="711899" cy="736352"/>
            </a:xfrm>
            <a:prstGeom prst="ellipse">
              <a:avLst/>
            </a:prstGeom>
            <a:solidFill>
              <a:schemeClr val="accent3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>
                <a:lnSpc>
                  <a:spcPct val="80000"/>
                </a:lnSpc>
              </a:pPr>
              <a:r>
                <a:rPr lang="en-US" sz="1600" b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Non </a:t>
              </a:r>
              <a:r>
                <a:rPr lang="en-US" sz="2000" b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ST</a:t>
              </a:r>
            </a:p>
          </p:txBody>
        </p:sp>
      </p:grpSp>
      <p:sp>
        <p:nvSpPr>
          <p:cNvPr id="47" name="Rectangle 46"/>
          <p:cNvSpPr/>
          <p:nvPr/>
        </p:nvSpPr>
        <p:spPr>
          <a:xfrm>
            <a:off x="7037614" y="131263"/>
            <a:ext cx="2003163" cy="1055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r">
              <a:lnSpc>
                <a:spcPct val="70000"/>
              </a:lnSpc>
            </a:pPr>
            <a:r>
              <a:rPr lang="en-US" sz="2200" b="1" dirty="0">
                <a:solidFill>
                  <a:srgbClr val="002060"/>
                </a:solidFill>
              </a:rPr>
              <a:t>DAYA SAING</a:t>
            </a:r>
          </a:p>
          <a:p>
            <a:pPr lvl="0" algn="r">
              <a:lnSpc>
                <a:spcPct val="70000"/>
              </a:lnSpc>
            </a:pPr>
            <a:r>
              <a:rPr lang="en-US" sz="2200" b="1" dirty="0">
                <a:solidFill>
                  <a:srgbClr val="002060"/>
                </a:solidFill>
              </a:rPr>
              <a:t>NILAI TAMBAH</a:t>
            </a:r>
          </a:p>
          <a:p>
            <a:pPr lvl="0" algn="r">
              <a:lnSpc>
                <a:spcPct val="70000"/>
              </a:lnSpc>
            </a:pPr>
            <a:r>
              <a:rPr lang="en-US" sz="2200" b="1" dirty="0">
                <a:solidFill>
                  <a:srgbClr val="002060"/>
                </a:solidFill>
              </a:rPr>
              <a:t>MAJU</a:t>
            </a:r>
          </a:p>
          <a:p>
            <a:pPr lvl="0" algn="r">
              <a:lnSpc>
                <a:spcPct val="70000"/>
              </a:lnSpc>
            </a:pPr>
            <a:r>
              <a:rPr lang="en-US" sz="2200" b="1" dirty="0">
                <a:solidFill>
                  <a:srgbClr val="002060"/>
                </a:solidFill>
              </a:rPr>
              <a:t>MANDIRI</a:t>
            </a:r>
          </a:p>
        </p:txBody>
      </p:sp>
      <p:grpSp>
        <p:nvGrpSpPr>
          <p:cNvPr id="65" name="Group 64"/>
          <p:cNvGrpSpPr/>
          <p:nvPr/>
        </p:nvGrpSpPr>
        <p:grpSpPr>
          <a:xfrm>
            <a:off x="2124847" y="2999626"/>
            <a:ext cx="4401462" cy="1206640"/>
            <a:chOff x="2124847" y="2999626"/>
            <a:chExt cx="4401462" cy="1206640"/>
          </a:xfrm>
        </p:grpSpPr>
        <p:grpSp>
          <p:nvGrpSpPr>
            <p:cNvPr id="63" name="Group 62"/>
            <p:cNvGrpSpPr/>
            <p:nvPr/>
          </p:nvGrpSpPr>
          <p:grpSpPr>
            <a:xfrm>
              <a:off x="2124847" y="3501008"/>
              <a:ext cx="3599281" cy="705258"/>
              <a:chOff x="2124847" y="3501008"/>
              <a:chExt cx="3599281" cy="705258"/>
            </a:xfrm>
          </p:grpSpPr>
          <p:grpSp>
            <p:nvGrpSpPr>
              <p:cNvPr id="21" name="Group 20"/>
              <p:cNvGrpSpPr/>
              <p:nvPr/>
            </p:nvGrpSpPr>
            <p:grpSpPr>
              <a:xfrm>
                <a:off x="4215640" y="3501008"/>
                <a:ext cx="1508488" cy="662494"/>
                <a:chOff x="4845114" y="3727800"/>
                <a:chExt cx="1508488" cy="662494"/>
              </a:xfrm>
            </p:grpSpPr>
            <p:sp>
              <p:nvSpPr>
                <p:cNvPr id="16" name="Rectangle 15"/>
                <p:cNvSpPr/>
                <p:nvPr/>
              </p:nvSpPr>
              <p:spPr>
                <a:xfrm>
                  <a:off x="4883216" y="3727800"/>
                  <a:ext cx="1403563" cy="648072"/>
                </a:xfrm>
                <a:prstGeom prst="rect">
                  <a:avLst/>
                </a:prstGeom>
                <a:solidFill>
                  <a:schemeClr val="accent6">
                    <a:lumMod val="75000"/>
                  </a:schemeClr>
                </a:solidFill>
                <a:ln>
                  <a:noFill/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t"/>
                <a:lstStyle/>
                <a:p>
                  <a:pPr algn="ctr"/>
                  <a:endParaRPr lang="en-US" sz="1600" b="1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endParaRPr>
                </a:p>
              </p:txBody>
            </p:sp>
            <p:sp>
              <p:nvSpPr>
                <p:cNvPr id="42" name="Rectangle 41"/>
                <p:cNvSpPr/>
                <p:nvPr/>
              </p:nvSpPr>
              <p:spPr>
                <a:xfrm>
                  <a:off x="4845114" y="3780896"/>
                  <a:ext cx="1508488" cy="609398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pPr lvl="0" algn="ctr">
                    <a:lnSpc>
                      <a:spcPct val="70000"/>
                    </a:lnSpc>
                  </a:pPr>
                  <a:r>
                    <a:rPr lang="en-US" sz="1600" b="1" dirty="0">
                      <a:solidFill>
                        <a:prstClr val="white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rPr>
                    <a:t>UJI </a:t>
                  </a:r>
                </a:p>
                <a:p>
                  <a:pPr lvl="0" algn="ctr">
                    <a:lnSpc>
                      <a:spcPct val="70000"/>
                    </a:lnSpc>
                  </a:pPr>
                  <a:r>
                    <a:rPr lang="en-US" sz="1600" b="1" dirty="0">
                      <a:solidFill>
                        <a:prstClr val="white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rPr>
                    <a:t>KOMPETENSI </a:t>
                  </a:r>
                  <a:r>
                    <a:rPr lang="en-US" sz="1600" b="1" dirty="0" err="1">
                      <a:solidFill>
                        <a:prstClr val="white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rPr>
                    <a:t>oleh</a:t>
                  </a:r>
                  <a:r>
                    <a:rPr lang="en-US" sz="1600" b="1" dirty="0">
                      <a:solidFill>
                        <a:prstClr val="white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rPr>
                    <a:t> LSP</a:t>
                  </a:r>
                </a:p>
              </p:txBody>
            </p:sp>
          </p:grpSp>
          <p:sp>
            <p:nvSpPr>
              <p:cNvPr id="48" name="Rectangle 47"/>
              <p:cNvSpPr/>
              <p:nvPr/>
            </p:nvSpPr>
            <p:spPr>
              <a:xfrm>
                <a:off x="2124847" y="3501008"/>
                <a:ext cx="2159121" cy="70525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lvl="0" algn="r">
                  <a:lnSpc>
                    <a:spcPct val="70000"/>
                  </a:lnSpc>
                </a:pPr>
                <a:r>
                  <a:rPr lang="en-US" sz="1400" b="1" dirty="0">
                    <a:solidFill>
                      <a:schemeClr val="tx1">
                        <a:lumMod val="65000"/>
                        <a:lumOff val="35000"/>
                      </a:schemeClr>
                    </a:solidFill>
                  </a:rPr>
                  <a:t>KESELAMATAN, </a:t>
                </a:r>
              </a:p>
              <a:p>
                <a:pPr lvl="0" algn="r">
                  <a:lnSpc>
                    <a:spcPct val="70000"/>
                  </a:lnSpc>
                </a:pPr>
                <a:r>
                  <a:rPr lang="en-US" sz="1400" b="1" dirty="0">
                    <a:solidFill>
                      <a:schemeClr val="tx1">
                        <a:lumMod val="65000"/>
                        <a:lumOff val="35000"/>
                      </a:schemeClr>
                    </a:solidFill>
                  </a:rPr>
                  <a:t>KEAMANAN MASYARAKAT </a:t>
                </a:r>
                <a:r>
                  <a:rPr lang="en-US" sz="1400" b="1" dirty="0" err="1">
                    <a:solidFill>
                      <a:schemeClr val="tx1">
                        <a:lumMod val="65000"/>
                        <a:lumOff val="35000"/>
                      </a:schemeClr>
                    </a:solidFill>
                  </a:rPr>
                  <a:t>dan</a:t>
                </a:r>
                <a:r>
                  <a:rPr lang="en-US" sz="1400" b="1" dirty="0">
                    <a:solidFill>
                      <a:schemeClr val="tx1">
                        <a:lumMod val="65000"/>
                        <a:lumOff val="35000"/>
                      </a:schemeClr>
                    </a:solidFill>
                  </a:rPr>
                  <a:t> KEBERLANJUTAN LINGKUNGAN</a:t>
                </a:r>
              </a:p>
            </p:txBody>
          </p:sp>
        </p:grpSp>
        <p:sp>
          <p:nvSpPr>
            <p:cNvPr id="49" name="Rounded Rectangle 48"/>
            <p:cNvSpPr/>
            <p:nvPr/>
          </p:nvSpPr>
          <p:spPr>
            <a:xfrm>
              <a:off x="4460089" y="2999626"/>
              <a:ext cx="2066220" cy="473796"/>
            </a:xfrm>
            <a:prstGeom prst="roundRect">
              <a:avLst>
                <a:gd name="adj" fmla="val 50000"/>
              </a:avLst>
            </a:prstGeom>
            <a:solidFill>
              <a:srgbClr val="FFFF00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>
                <a:lnSpc>
                  <a:spcPct val="80000"/>
                </a:lnSpc>
              </a:pPr>
              <a:r>
                <a:rPr lang="en-US" sz="1400" b="1" dirty="0">
                  <a:solidFill>
                    <a:schemeClr val="tx1"/>
                  </a:solidFill>
                </a:rPr>
                <a:t>SERTIFIKAT KOMPETENSI INSINYUR</a:t>
              </a:r>
            </a:p>
          </p:txBody>
        </p:sp>
      </p:grpSp>
      <p:grpSp>
        <p:nvGrpSpPr>
          <p:cNvPr id="9" name="Group 8"/>
          <p:cNvGrpSpPr/>
          <p:nvPr/>
        </p:nvGrpSpPr>
        <p:grpSpPr>
          <a:xfrm>
            <a:off x="4355976" y="1988840"/>
            <a:ext cx="1171704" cy="864096"/>
            <a:chOff x="4932040" y="1988840"/>
            <a:chExt cx="1171704" cy="864096"/>
          </a:xfrm>
        </p:grpSpPr>
        <p:sp>
          <p:nvSpPr>
            <p:cNvPr id="39" name="Oval 38"/>
            <p:cNvSpPr/>
            <p:nvPr/>
          </p:nvSpPr>
          <p:spPr>
            <a:xfrm>
              <a:off x="4932040" y="1988840"/>
              <a:ext cx="864096" cy="864096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>
                <a:lnSpc>
                  <a:spcPct val="80000"/>
                </a:lnSpc>
              </a:pPr>
              <a:r>
                <a:rPr lang="en-US" sz="2000" b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Ir. </a:t>
              </a:r>
              <a:r>
                <a:rPr lang="en-US" sz="2000" b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Asing</a:t>
              </a:r>
              <a:r>
                <a:rPr lang="en-US" sz="2000" b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(</a:t>
              </a:r>
              <a:r>
                <a:rPr lang="en-US" sz="1400" b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PE)</a:t>
              </a:r>
              <a:endParaRPr lang="en-US" sz="1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3" name="Right Arrow 2"/>
            <p:cNvSpPr/>
            <p:nvPr/>
          </p:nvSpPr>
          <p:spPr>
            <a:xfrm>
              <a:off x="5724128" y="2319298"/>
              <a:ext cx="379616" cy="245606"/>
            </a:xfrm>
            <a:prstGeom prst="rightArrow">
              <a:avLst/>
            </a:prstGeom>
            <a:solidFill>
              <a:srgbClr val="FFCC00"/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TextBox 9"/>
          <p:cNvSpPr txBox="1"/>
          <p:nvPr/>
        </p:nvSpPr>
        <p:spPr>
          <a:xfrm>
            <a:off x="-36512" y="6300028"/>
            <a:ext cx="19639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7  DISIPLIN TEKNIK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4229344" y="4925852"/>
            <a:ext cx="14857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Di 7  BIDANG </a:t>
            </a:r>
          </a:p>
        </p:txBody>
      </p:sp>
      <p:sp>
        <p:nvSpPr>
          <p:cNvPr id="54" name="TextBox 53"/>
          <p:cNvSpPr txBox="1"/>
          <p:nvPr/>
        </p:nvSpPr>
        <p:spPr>
          <a:xfrm>
            <a:off x="-10422" y="5733256"/>
            <a:ext cx="12521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PERTI</a:t>
            </a:r>
          </a:p>
        </p:txBody>
      </p:sp>
      <p:grpSp>
        <p:nvGrpSpPr>
          <p:cNvPr id="62" name="Group 61"/>
          <p:cNvGrpSpPr/>
          <p:nvPr/>
        </p:nvGrpSpPr>
        <p:grpSpPr>
          <a:xfrm>
            <a:off x="6431147" y="1268760"/>
            <a:ext cx="2821373" cy="563979"/>
            <a:chOff x="6431147" y="1268760"/>
            <a:chExt cx="2821373" cy="563979"/>
          </a:xfrm>
        </p:grpSpPr>
        <p:sp>
          <p:nvSpPr>
            <p:cNvPr id="43" name="Rectangle 42"/>
            <p:cNvSpPr/>
            <p:nvPr/>
          </p:nvSpPr>
          <p:spPr>
            <a:xfrm>
              <a:off x="6431147" y="1268760"/>
              <a:ext cx="949165" cy="549970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rIns="36000" rtlCol="0" anchor="ctr"/>
            <a:lstStyle/>
            <a:p>
              <a:pPr algn="ctr"/>
              <a:r>
                <a:rPr lang="en-US" sz="3000" b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PKB</a:t>
              </a:r>
            </a:p>
          </p:txBody>
        </p:sp>
        <p:sp>
          <p:nvSpPr>
            <p:cNvPr id="56" name="Rectangle 55"/>
            <p:cNvSpPr/>
            <p:nvPr/>
          </p:nvSpPr>
          <p:spPr>
            <a:xfrm>
              <a:off x="7560839" y="1278292"/>
              <a:ext cx="1691681" cy="55444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0">
                <a:lnSpc>
                  <a:spcPct val="70000"/>
                </a:lnSpc>
              </a:pPr>
              <a:r>
                <a:rPr lang="en-US" sz="1400" b="1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PROFESONALITAS</a:t>
              </a:r>
            </a:p>
            <a:p>
              <a:pPr lvl="0">
                <a:lnSpc>
                  <a:spcPct val="70000"/>
                </a:lnSpc>
              </a:pPr>
              <a:r>
                <a:rPr lang="en-US" sz="1400" b="1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TANGGUNG JAWAB SOSIAL</a:t>
              </a:r>
            </a:p>
          </p:txBody>
        </p:sp>
      </p:grpSp>
      <p:grpSp>
        <p:nvGrpSpPr>
          <p:cNvPr id="67" name="Group 66"/>
          <p:cNvGrpSpPr/>
          <p:nvPr/>
        </p:nvGrpSpPr>
        <p:grpSpPr>
          <a:xfrm>
            <a:off x="1893829" y="4509120"/>
            <a:ext cx="2355823" cy="1552240"/>
            <a:chOff x="1893829" y="4509120"/>
            <a:chExt cx="2355823" cy="1552240"/>
          </a:xfrm>
        </p:grpSpPr>
        <p:sp>
          <p:nvSpPr>
            <p:cNvPr id="32" name="Rectangle 31"/>
            <p:cNvSpPr/>
            <p:nvPr/>
          </p:nvSpPr>
          <p:spPr>
            <a:xfrm>
              <a:off x="1953577" y="5502719"/>
              <a:ext cx="2078167" cy="558641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r>
                <a:rPr lang="en-US" sz="3200" b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PPI</a:t>
              </a:r>
            </a:p>
          </p:txBody>
        </p:sp>
        <p:sp>
          <p:nvSpPr>
            <p:cNvPr id="27" name="Oval 26"/>
            <p:cNvSpPr/>
            <p:nvPr/>
          </p:nvSpPr>
          <p:spPr>
            <a:xfrm>
              <a:off x="2987824" y="4509120"/>
              <a:ext cx="1261828" cy="1272919"/>
            </a:xfrm>
            <a:prstGeom prst="ellipse">
              <a:avLst/>
            </a:prstGeom>
            <a:solidFill>
              <a:srgbClr val="33CCC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sz="1600" b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INSINYUR</a:t>
              </a:r>
            </a:p>
            <a:p>
              <a:pPr algn="ctr"/>
              <a:r>
                <a:rPr lang="en-US" sz="1400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Hak</a:t>
              </a:r>
              <a:r>
                <a:rPr lang="en-US" sz="140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&amp; </a:t>
              </a:r>
              <a:r>
                <a:rPr lang="en-US" sz="1400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kewajiban</a:t>
              </a:r>
              <a:endParaRPr lang="en-US" sz="1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1893829" y="4960913"/>
              <a:ext cx="114819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err="1"/>
                <a:t>Berprofesi</a:t>
              </a:r>
              <a:endParaRPr lang="en-US" dirty="0"/>
            </a:p>
          </p:txBody>
        </p:sp>
      </p:grpSp>
      <p:grpSp>
        <p:nvGrpSpPr>
          <p:cNvPr id="70" name="Group 69"/>
          <p:cNvGrpSpPr/>
          <p:nvPr/>
        </p:nvGrpSpPr>
        <p:grpSpPr>
          <a:xfrm>
            <a:off x="5138748" y="1844824"/>
            <a:ext cx="1809516" cy="1848528"/>
            <a:chOff x="5138748" y="1844824"/>
            <a:chExt cx="1809516" cy="1848528"/>
          </a:xfrm>
        </p:grpSpPr>
        <p:sp>
          <p:nvSpPr>
            <p:cNvPr id="2" name="Rounded Rectangle 1"/>
            <p:cNvSpPr/>
            <p:nvPr/>
          </p:nvSpPr>
          <p:spPr>
            <a:xfrm>
              <a:off x="5493199" y="1844824"/>
              <a:ext cx="1167033" cy="1158708"/>
            </a:xfrm>
            <a:prstGeom prst="roundRect">
              <a:avLst>
                <a:gd name="adj" fmla="val 47369"/>
              </a:avLst>
            </a:prstGeom>
            <a:solidFill>
              <a:schemeClr val="tx2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endParaRPr lang="en-US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4" name="Oval 23"/>
            <p:cNvSpPr/>
            <p:nvPr/>
          </p:nvSpPr>
          <p:spPr>
            <a:xfrm>
              <a:off x="5138748" y="1916832"/>
              <a:ext cx="1809516" cy="1776520"/>
            </a:xfrm>
            <a:prstGeom prst="ellipse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sz="2400" b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STRI</a:t>
              </a:r>
            </a:p>
            <a:p>
              <a:pPr algn="ctr"/>
              <a:r>
                <a:rPr lang="en-US" sz="1300" b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SURAT TANDA REGISTRASI INSINYUR</a:t>
              </a:r>
            </a:p>
            <a:p>
              <a:pPr algn="ctr"/>
              <a:endParaRPr lang="en-US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 algn="ctr"/>
              <a:endPara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 algn="ctr"/>
              <a:endPara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pSp>
        <p:nvGrpSpPr>
          <p:cNvPr id="80" name="Group 79"/>
          <p:cNvGrpSpPr/>
          <p:nvPr/>
        </p:nvGrpSpPr>
        <p:grpSpPr>
          <a:xfrm>
            <a:off x="4972208" y="1268760"/>
            <a:ext cx="772512" cy="837880"/>
            <a:chOff x="4972208" y="1268760"/>
            <a:chExt cx="772512" cy="837880"/>
          </a:xfrm>
        </p:grpSpPr>
        <p:sp>
          <p:nvSpPr>
            <p:cNvPr id="72" name="Rectangle 71"/>
            <p:cNvSpPr/>
            <p:nvPr/>
          </p:nvSpPr>
          <p:spPr>
            <a:xfrm>
              <a:off x="4972208" y="1268760"/>
              <a:ext cx="772512" cy="549970"/>
            </a:xfrm>
            <a:prstGeom prst="rect">
              <a:avLst/>
            </a:pr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IJIN KERJA</a:t>
              </a:r>
            </a:p>
          </p:txBody>
        </p:sp>
        <p:sp>
          <p:nvSpPr>
            <p:cNvPr id="79" name="Right Arrow 78"/>
            <p:cNvSpPr/>
            <p:nvPr/>
          </p:nvSpPr>
          <p:spPr>
            <a:xfrm rot="16200000">
              <a:off x="5402461" y="1794029"/>
              <a:ext cx="379616" cy="245606"/>
            </a:xfrm>
            <a:prstGeom prst="rightArrow">
              <a:avLst/>
            </a:prstGeom>
            <a:solidFill>
              <a:srgbClr val="FFCC00"/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0" y="0"/>
            <a:ext cx="571472" cy="571480"/>
          </a:xfrm>
          <a:prstGeom prst="rect">
            <a:avLst/>
          </a:prstGeom>
          <a:solidFill>
            <a:srgbClr val="FF99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id-ID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pSp>
        <p:nvGrpSpPr>
          <p:cNvPr id="6" name="Group 5"/>
          <p:cNvGrpSpPr/>
          <p:nvPr/>
        </p:nvGrpSpPr>
        <p:grpSpPr>
          <a:xfrm>
            <a:off x="395536" y="2999626"/>
            <a:ext cx="1852351" cy="1163876"/>
            <a:chOff x="395536" y="2999626"/>
            <a:chExt cx="1852351" cy="1163876"/>
          </a:xfrm>
        </p:grpSpPr>
        <p:grpSp>
          <p:nvGrpSpPr>
            <p:cNvPr id="64" name="Group 63"/>
            <p:cNvGrpSpPr/>
            <p:nvPr/>
          </p:nvGrpSpPr>
          <p:grpSpPr>
            <a:xfrm>
              <a:off x="395536" y="3212976"/>
              <a:ext cx="1516466" cy="661463"/>
              <a:chOff x="620499" y="3559625"/>
              <a:chExt cx="1516466" cy="661463"/>
            </a:xfrm>
          </p:grpSpPr>
          <p:sp>
            <p:nvSpPr>
              <p:cNvPr id="58" name="Rectangle 57"/>
              <p:cNvSpPr/>
              <p:nvPr/>
            </p:nvSpPr>
            <p:spPr>
              <a:xfrm>
                <a:off x="1045780" y="3559625"/>
                <a:ext cx="1091185" cy="661463"/>
              </a:xfrm>
              <a:prstGeom prst="rect">
                <a:avLst/>
              </a:prstGeom>
              <a:solidFill>
                <a:srgbClr val="CCFFCC"/>
              </a:solidFill>
            </p:spPr>
            <p:txBody>
              <a:bodyPr wrap="square">
                <a:spAutoFit/>
              </a:bodyPr>
              <a:lstStyle/>
              <a:p>
                <a:pPr lvl="0">
                  <a:lnSpc>
                    <a:spcPct val="70000"/>
                  </a:lnSpc>
                </a:pPr>
                <a:r>
                  <a:rPr lang="en-US" sz="1400" b="1" dirty="0"/>
                  <a:t>SSIP-PII</a:t>
                </a:r>
              </a:p>
              <a:p>
                <a:pPr lvl="0">
                  <a:lnSpc>
                    <a:spcPct val="70000"/>
                  </a:lnSpc>
                </a:pPr>
                <a:r>
                  <a:rPr lang="en-US" sz="1300" dirty="0" err="1">
                    <a:solidFill>
                      <a:schemeClr val="tx1">
                        <a:lumMod val="50000"/>
                        <a:lumOff val="50000"/>
                      </a:schemeClr>
                    </a:solidFill>
                  </a:rPr>
                  <a:t>Setara</a:t>
                </a:r>
                <a:r>
                  <a:rPr lang="en-US" sz="1300" dirty="0">
                    <a:solidFill>
                      <a:schemeClr val="tx1">
                        <a:lumMod val="50000"/>
                        <a:lumOff val="50000"/>
                      </a:schemeClr>
                    </a:solidFill>
                  </a:rPr>
                  <a:t> APEC </a:t>
                </a:r>
                <a:r>
                  <a:rPr lang="en-US" sz="1300" dirty="0" err="1">
                    <a:solidFill>
                      <a:schemeClr val="tx1">
                        <a:lumMod val="50000"/>
                        <a:lumOff val="50000"/>
                      </a:schemeClr>
                    </a:solidFill>
                  </a:rPr>
                  <a:t>dan</a:t>
                </a:r>
                <a:r>
                  <a:rPr lang="en-US" sz="1300" dirty="0">
                    <a:solidFill>
                      <a:schemeClr val="tx1">
                        <a:lumMod val="50000"/>
                        <a:lumOff val="50000"/>
                      </a:schemeClr>
                    </a:solidFill>
                  </a:rPr>
                  <a:t> ASEAN </a:t>
                </a:r>
                <a:r>
                  <a:rPr lang="en-US" sz="1300" dirty="0" err="1">
                    <a:solidFill>
                      <a:schemeClr val="tx1">
                        <a:lumMod val="50000"/>
                        <a:lumOff val="50000"/>
                      </a:schemeClr>
                    </a:solidFill>
                  </a:rPr>
                  <a:t>sejak</a:t>
                </a:r>
                <a:r>
                  <a:rPr lang="en-US" sz="1300" dirty="0">
                    <a:solidFill>
                      <a:schemeClr val="tx1">
                        <a:lumMod val="50000"/>
                        <a:lumOff val="50000"/>
                      </a:schemeClr>
                    </a:solidFill>
                  </a:rPr>
                  <a:t> 1997 </a:t>
                </a:r>
              </a:p>
            </p:txBody>
          </p:sp>
          <p:pic>
            <p:nvPicPr>
              <p:cNvPr id="59" name="Picture 58" descr="Logo PII.jpg"/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620499" y="3559625"/>
                <a:ext cx="438402" cy="648072"/>
              </a:xfrm>
              <a:prstGeom prst="rect">
                <a:avLst/>
              </a:prstGeom>
              <a:ln>
                <a:noFill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</p:spPr>
          </p:pic>
        </p:grpSp>
        <p:sp>
          <p:nvSpPr>
            <p:cNvPr id="5" name="Left Brace 4"/>
            <p:cNvSpPr/>
            <p:nvPr/>
          </p:nvSpPr>
          <p:spPr>
            <a:xfrm>
              <a:off x="1907704" y="2999626"/>
              <a:ext cx="340183" cy="1163876"/>
            </a:xfrm>
            <a:prstGeom prst="leftBrace">
              <a:avLst>
                <a:gd name="adj1" fmla="val 48452"/>
                <a:gd name="adj2" fmla="val 48727"/>
              </a:avLst>
            </a:prstGeom>
            <a:ln w="19050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" name="Group 6"/>
          <p:cNvGrpSpPr/>
          <p:nvPr/>
        </p:nvGrpSpPr>
        <p:grpSpPr>
          <a:xfrm>
            <a:off x="1211565" y="622145"/>
            <a:ext cx="6387708" cy="5471151"/>
            <a:chOff x="1211565" y="622145"/>
            <a:chExt cx="6387708" cy="5471151"/>
          </a:xfrm>
        </p:grpSpPr>
        <p:sp>
          <p:nvSpPr>
            <p:cNvPr id="69" name="Oval 68"/>
            <p:cNvSpPr/>
            <p:nvPr/>
          </p:nvSpPr>
          <p:spPr>
            <a:xfrm>
              <a:off x="1211565" y="5461150"/>
              <a:ext cx="667974" cy="632146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tx1">
                  <a:lumMod val="75000"/>
                  <a:lumOff val="25000"/>
                </a:schemeClr>
              </a:solidFill>
              <a:prstDash val="sysDot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sz="3200" b="1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1</a:t>
              </a:r>
            </a:p>
          </p:txBody>
        </p:sp>
        <p:sp>
          <p:nvSpPr>
            <p:cNvPr id="81" name="Oval 80"/>
            <p:cNvSpPr/>
            <p:nvPr/>
          </p:nvSpPr>
          <p:spPr>
            <a:xfrm>
              <a:off x="6931299" y="2699077"/>
              <a:ext cx="667974" cy="632146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tx1">
                  <a:lumMod val="75000"/>
                  <a:lumOff val="25000"/>
                </a:schemeClr>
              </a:solidFill>
              <a:prstDash val="sysDot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sz="3200" b="1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2</a:t>
              </a:r>
            </a:p>
          </p:txBody>
        </p:sp>
        <p:sp>
          <p:nvSpPr>
            <p:cNvPr id="82" name="Oval 81"/>
            <p:cNvSpPr/>
            <p:nvPr/>
          </p:nvSpPr>
          <p:spPr>
            <a:xfrm>
              <a:off x="3688002" y="1628800"/>
              <a:ext cx="667974" cy="632146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tx1">
                  <a:lumMod val="75000"/>
                  <a:lumOff val="25000"/>
                </a:schemeClr>
              </a:solidFill>
              <a:prstDash val="sysDot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sz="3200" b="1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3</a:t>
              </a:r>
            </a:p>
          </p:txBody>
        </p:sp>
        <p:sp>
          <p:nvSpPr>
            <p:cNvPr id="83" name="Oval 82"/>
            <p:cNvSpPr/>
            <p:nvPr/>
          </p:nvSpPr>
          <p:spPr>
            <a:xfrm>
              <a:off x="6326245" y="622145"/>
              <a:ext cx="667974" cy="632146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tx1">
                  <a:lumMod val="75000"/>
                  <a:lumOff val="25000"/>
                </a:schemeClr>
              </a:solidFill>
              <a:prstDash val="sysDot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sz="3200" b="1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4</a:t>
              </a:r>
            </a:p>
          </p:txBody>
        </p:sp>
      </p:grpSp>
      <p:grpSp>
        <p:nvGrpSpPr>
          <p:cNvPr id="14" name="Group 13"/>
          <p:cNvGrpSpPr/>
          <p:nvPr/>
        </p:nvGrpSpPr>
        <p:grpSpPr>
          <a:xfrm>
            <a:off x="4056295" y="2084329"/>
            <a:ext cx="4344474" cy="3977031"/>
            <a:chOff x="4056295" y="2084329"/>
            <a:chExt cx="4344474" cy="3977031"/>
          </a:xfrm>
        </p:grpSpPr>
        <p:grpSp>
          <p:nvGrpSpPr>
            <p:cNvPr id="78" name="Group 77"/>
            <p:cNvGrpSpPr/>
            <p:nvPr/>
          </p:nvGrpSpPr>
          <p:grpSpPr>
            <a:xfrm>
              <a:off x="5739421" y="3473422"/>
              <a:ext cx="2661348" cy="680367"/>
              <a:chOff x="5739421" y="3473422"/>
              <a:chExt cx="2661348" cy="680367"/>
            </a:xfrm>
          </p:grpSpPr>
          <p:sp>
            <p:nvSpPr>
              <p:cNvPr id="74" name="Rectangle 73"/>
              <p:cNvSpPr/>
              <p:nvPr/>
            </p:nvSpPr>
            <p:spPr>
              <a:xfrm>
                <a:off x="5739421" y="3501008"/>
                <a:ext cx="488763" cy="648072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rIns="0" rtlCol="0" anchor="ctr"/>
              <a:lstStyle/>
              <a:p>
                <a:pPr algn="ctr"/>
                <a:r>
                  <a:rPr lang="en-US" sz="1400" b="1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HKK</a:t>
                </a:r>
              </a:p>
            </p:txBody>
          </p:sp>
          <p:sp>
            <p:nvSpPr>
              <p:cNvPr id="75" name="Rectangle 74"/>
              <p:cNvSpPr/>
              <p:nvPr/>
            </p:nvSpPr>
            <p:spPr>
              <a:xfrm>
                <a:off x="6281927" y="3505717"/>
                <a:ext cx="488763" cy="648072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rIns="0" rtlCol="0" anchor="ctr"/>
              <a:lstStyle/>
              <a:p>
                <a:pPr algn="ctr"/>
                <a:r>
                  <a:rPr lang="en-US" sz="1400" b="1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HKK</a:t>
                </a:r>
              </a:p>
            </p:txBody>
          </p:sp>
          <p:pic>
            <p:nvPicPr>
              <p:cNvPr id="76" name="Picture 75" descr="Logo PII.jpg"/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6809941" y="3473422"/>
                <a:ext cx="455345" cy="673118"/>
              </a:xfrm>
              <a:prstGeom prst="rect">
                <a:avLst/>
              </a:prstGeom>
              <a:ln>
                <a:noFill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</p:spPr>
          </p:pic>
          <p:sp>
            <p:nvSpPr>
              <p:cNvPr id="77" name="TextBox 76"/>
              <p:cNvSpPr txBox="1"/>
              <p:nvPr/>
            </p:nvSpPr>
            <p:spPr>
              <a:xfrm>
                <a:off x="7236296" y="3548371"/>
                <a:ext cx="1164473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400" dirty="0"/>
                  <a:t>(</a:t>
                </a:r>
                <a:r>
                  <a:rPr lang="en-US" sz="1400" dirty="0" err="1"/>
                  <a:t>diakreditasi</a:t>
                </a:r>
                <a:r>
                  <a:rPr lang="en-US" sz="1400" dirty="0"/>
                  <a:t> </a:t>
                </a:r>
                <a:r>
                  <a:rPr lang="en-US" sz="1400" dirty="0" err="1"/>
                  <a:t>oleh</a:t>
                </a:r>
                <a:r>
                  <a:rPr lang="en-US" sz="1400" dirty="0"/>
                  <a:t> PII)</a:t>
                </a:r>
              </a:p>
            </p:txBody>
          </p:sp>
        </p:grpSp>
        <p:grpSp>
          <p:nvGrpSpPr>
            <p:cNvPr id="12" name="Group 11"/>
            <p:cNvGrpSpPr/>
            <p:nvPr/>
          </p:nvGrpSpPr>
          <p:grpSpPr>
            <a:xfrm>
              <a:off x="4056295" y="5295184"/>
              <a:ext cx="1345083" cy="766176"/>
              <a:chOff x="4056295" y="5295184"/>
              <a:chExt cx="1345083" cy="766176"/>
            </a:xfrm>
          </p:grpSpPr>
          <p:pic>
            <p:nvPicPr>
              <p:cNvPr id="84" name="Picture 83" descr="Logo PII.jpg"/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4056295" y="5388242"/>
                <a:ext cx="455345" cy="673118"/>
              </a:xfrm>
              <a:prstGeom prst="rect">
                <a:avLst/>
              </a:prstGeom>
              <a:ln>
                <a:noFill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</p:spPr>
          </p:pic>
          <p:sp>
            <p:nvSpPr>
              <p:cNvPr id="85" name="TextBox 84"/>
              <p:cNvSpPr txBox="1"/>
              <p:nvPr/>
            </p:nvSpPr>
            <p:spPr>
              <a:xfrm>
                <a:off x="4460089" y="5295184"/>
                <a:ext cx="941289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400" dirty="0"/>
                  <a:t>(</a:t>
                </a:r>
                <a:r>
                  <a:rPr lang="en-US" sz="1400" dirty="0" err="1"/>
                  <a:t>Dicatat</a:t>
                </a:r>
                <a:r>
                  <a:rPr lang="en-US" sz="1400" dirty="0"/>
                  <a:t> </a:t>
                </a:r>
                <a:r>
                  <a:rPr lang="en-US" sz="1400" dirty="0" err="1"/>
                  <a:t>oleh</a:t>
                </a:r>
                <a:r>
                  <a:rPr lang="en-US" sz="1400" dirty="0"/>
                  <a:t> PII)</a:t>
                </a:r>
              </a:p>
            </p:txBody>
          </p:sp>
        </p:grpSp>
        <p:grpSp>
          <p:nvGrpSpPr>
            <p:cNvPr id="8" name="Group 7"/>
            <p:cNvGrpSpPr/>
            <p:nvPr/>
          </p:nvGrpSpPr>
          <p:grpSpPr>
            <a:xfrm>
              <a:off x="6555871" y="2084329"/>
              <a:ext cx="1556866" cy="673118"/>
              <a:chOff x="6555871" y="2084329"/>
              <a:chExt cx="1556866" cy="673118"/>
            </a:xfrm>
          </p:grpSpPr>
          <p:pic>
            <p:nvPicPr>
              <p:cNvPr id="86" name="Picture 85" descr="Logo PII.jpg"/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6555871" y="2084329"/>
                <a:ext cx="455345" cy="673118"/>
              </a:xfrm>
              <a:prstGeom prst="rect">
                <a:avLst/>
              </a:prstGeom>
              <a:ln>
                <a:noFill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</p:spPr>
          </p:pic>
          <p:sp>
            <p:nvSpPr>
              <p:cNvPr id="87" name="TextBox 86"/>
              <p:cNvSpPr txBox="1"/>
              <p:nvPr/>
            </p:nvSpPr>
            <p:spPr>
              <a:xfrm>
                <a:off x="6948264" y="2159278"/>
                <a:ext cx="1164473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400" dirty="0"/>
                  <a:t>(</a:t>
                </a:r>
                <a:r>
                  <a:rPr lang="en-US" sz="1400" dirty="0" err="1"/>
                  <a:t>dikeluarkan</a:t>
                </a:r>
                <a:r>
                  <a:rPr lang="en-US" sz="1400" dirty="0"/>
                  <a:t> </a:t>
                </a:r>
                <a:r>
                  <a:rPr lang="en-US" sz="1400" dirty="0" err="1"/>
                  <a:t>oleh</a:t>
                </a:r>
                <a:r>
                  <a:rPr lang="en-US" sz="1400" dirty="0"/>
                  <a:t> PII)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913633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500"/>
                            </p:stCondLst>
                            <p:childTnLst>
                              <p:par>
                                <p:cTn id="36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" grpId="0" animBg="1"/>
      <p:bldP spid="47" grpId="0"/>
      <p:bldP spid="5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Rectangle 51"/>
          <p:cNvSpPr/>
          <p:nvPr/>
        </p:nvSpPr>
        <p:spPr>
          <a:xfrm>
            <a:off x="1776228" y="4634546"/>
            <a:ext cx="2413121" cy="73867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>
              <a:lnSpc>
                <a:spcPct val="80000"/>
              </a:lnSpc>
            </a:pP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PPI</a:t>
            </a:r>
          </a:p>
          <a:p>
            <a:pPr algn="ctr">
              <a:lnSpc>
                <a:spcPct val="80000"/>
              </a:lnSpc>
            </a:pPr>
            <a:r>
              <a:rPr lang="en-US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(Program </a:t>
            </a:r>
            <a:r>
              <a:rPr lang="en-US" sz="1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Profesi</a:t>
            </a:r>
            <a:r>
              <a:rPr lang="en-US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1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Insinyur</a:t>
            </a:r>
            <a:r>
              <a:rPr lang="en-US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  <a:endParaRPr lang="en-US" sz="1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7308304" y="571480"/>
            <a:ext cx="1835696" cy="628652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id-ID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2" name="Rounded Rectangle 31"/>
          <p:cNvSpPr/>
          <p:nvPr/>
        </p:nvSpPr>
        <p:spPr>
          <a:xfrm>
            <a:off x="1187624" y="6143644"/>
            <a:ext cx="3160371" cy="642942"/>
          </a:xfrm>
          <a:prstGeom prst="roundRect">
            <a:avLst>
              <a:gd name="adj" fmla="val 50000"/>
            </a:avLst>
          </a:prstGeom>
          <a:solidFill>
            <a:schemeClr val="bg1">
              <a:lumMod val="5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>
              <a:lnSpc>
                <a:spcPct val="95000"/>
              </a:lnSpc>
            </a:pPr>
            <a:endParaRPr lang="id-ID" sz="20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>
              <a:lnSpc>
                <a:spcPct val="95000"/>
              </a:lnSpc>
            </a:pPr>
            <a:r>
              <a:rPr lang="id-ID" sz="2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Pendidikan Tinggi Teknik</a:t>
            </a:r>
          </a:p>
        </p:txBody>
      </p:sp>
      <p:sp>
        <p:nvSpPr>
          <p:cNvPr id="37" name="Rectangle 36"/>
          <p:cNvSpPr/>
          <p:nvPr/>
        </p:nvSpPr>
        <p:spPr>
          <a:xfrm>
            <a:off x="0" y="0"/>
            <a:ext cx="571472" cy="571480"/>
          </a:xfrm>
          <a:prstGeom prst="rect">
            <a:avLst/>
          </a:prstGeom>
          <a:solidFill>
            <a:srgbClr val="FF99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id-ID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8" name="Rounded Rectangle 27"/>
          <p:cNvSpPr/>
          <p:nvPr/>
        </p:nvSpPr>
        <p:spPr>
          <a:xfrm>
            <a:off x="2051720" y="5517232"/>
            <a:ext cx="1785950" cy="720080"/>
          </a:xfrm>
          <a:prstGeom prst="roundRect">
            <a:avLst>
              <a:gd name="adj" fmla="val 50000"/>
            </a:avLst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pPr algn="ctr"/>
            <a:r>
              <a:rPr lang="id-ID" b="1" dirty="0">
                <a:solidFill>
                  <a:schemeClr val="tx1"/>
                </a:solidFill>
              </a:rPr>
              <a:t>ST</a:t>
            </a:r>
            <a:r>
              <a:rPr lang="en-US" b="1" dirty="0">
                <a:solidFill>
                  <a:schemeClr val="tx1"/>
                </a:solidFill>
              </a:rPr>
              <a:t> / </a:t>
            </a:r>
            <a:r>
              <a:rPr lang="en-US" b="1" dirty="0" err="1">
                <a:solidFill>
                  <a:schemeClr val="tx1"/>
                </a:solidFill>
              </a:rPr>
              <a:t>STr</a:t>
            </a:r>
            <a:endParaRPr lang="id-ID" b="1" dirty="0">
              <a:solidFill>
                <a:schemeClr val="tx1"/>
              </a:solidFill>
            </a:endParaRPr>
          </a:p>
          <a:p>
            <a:pPr algn="ctr">
              <a:lnSpc>
                <a:spcPct val="80000"/>
              </a:lnSpc>
            </a:pPr>
            <a:r>
              <a:rPr lang="id-ID" sz="1600" dirty="0">
                <a:solidFill>
                  <a:schemeClr val="tx1"/>
                </a:solidFill>
              </a:rPr>
              <a:t>(Gelar Akademis)</a:t>
            </a:r>
            <a:endParaRPr lang="id-ID" sz="1600" b="1" dirty="0">
              <a:solidFill>
                <a:schemeClr val="tx1"/>
              </a:solidFill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571472" y="0"/>
            <a:ext cx="8572528" cy="609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id-ID" sz="2800" b="1" dirty="0">
                <a:solidFill>
                  <a:schemeClr val="tx1"/>
                </a:solidFill>
                <a:latin typeface="+mj-lt"/>
                <a:cs typeface="Arial" charset="0"/>
              </a:rPr>
              <a:t>MULAI BERPROFESI INSINYUR</a:t>
            </a:r>
            <a:endParaRPr lang="en-US" sz="1600" b="1" dirty="0">
              <a:solidFill>
                <a:schemeClr val="tx1"/>
              </a:solidFill>
              <a:latin typeface="+mj-lt"/>
              <a:cs typeface="Arial" charset="0"/>
            </a:endParaRPr>
          </a:p>
        </p:txBody>
      </p:sp>
      <p:sp>
        <p:nvSpPr>
          <p:cNvPr id="23" name="Line Callout 2 22"/>
          <p:cNvSpPr/>
          <p:nvPr/>
        </p:nvSpPr>
        <p:spPr>
          <a:xfrm>
            <a:off x="5017407" y="2420888"/>
            <a:ext cx="1964044" cy="1152128"/>
          </a:xfrm>
          <a:prstGeom prst="borderCallout2">
            <a:avLst>
              <a:gd name="adj1" fmla="val 98503"/>
              <a:gd name="adj2" fmla="val 15814"/>
              <a:gd name="adj3" fmla="val 162607"/>
              <a:gd name="adj4" fmla="val -46620"/>
              <a:gd name="adj5" fmla="val 191738"/>
              <a:gd name="adj6" fmla="val -46513"/>
            </a:avLst>
          </a:prstGeom>
          <a:solidFill>
            <a:schemeClr val="bg1"/>
          </a:solidFill>
          <a:ln w="952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0" rtlCol="0" anchor="ctr"/>
          <a:lstStyle/>
          <a:p>
            <a:pPr marL="95250" lvl="1">
              <a:lnSpc>
                <a:spcPct val="90000"/>
              </a:lnSpc>
            </a:pPr>
            <a:r>
              <a:rPr lang="en-US" sz="1400" dirty="0" err="1">
                <a:solidFill>
                  <a:schemeClr val="bg1">
                    <a:lumMod val="50000"/>
                  </a:schemeClr>
                </a:solidFill>
              </a:rPr>
              <a:t>Pasal</a:t>
            </a:r>
            <a:r>
              <a:rPr lang="en-US" sz="1400" dirty="0">
                <a:solidFill>
                  <a:schemeClr val="bg1">
                    <a:lumMod val="50000"/>
                  </a:schemeClr>
                </a:solidFill>
              </a:rPr>
              <a:t> 8 (1) </a:t>
            </a:r>
            <a:r>
              <a:rPr lang="id-ID" sz="1400" dirty="0">
                <a:solidFill>
                  <a:schemeClr val="bg1">
                    <a:lumMod val="50000"/>
                  </a:schemeClr>
                </a:solidFill>
              </a:rPr>
              <a:t>Penyelenggara PPI: Perti bekerja sama dengan kementerian terkait, PII, dan kalangan industri</a:t>
            </a:r>
            <a:r>
              <a:rPr lang="en-US" sz="1400" dirty="0">
                <a:solidFill>
                  <a:schemeClr val="bg1">
                    <a:lumMod val="50000"/>
                  </a:schemeClr>
                </a:solidFill>
              </a:rPr>
              <a:t>..</a:t>
            </a:r>
            <a:endParaRPr lang="id-ID" sz="14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36" name="Rectangle 35"/>
          <p:cNvSpPr/>
          <p:nvPr/>
        </p:nvSpPr>
        <p:spPr>
          <a:xfrm>
            <a:off x="717768" y="724634"/>
            <a:ext cx="4286280" cy="400110"/>
          </a:xfrm>
          <a:prstGeom prst="rect">
            <a:avLst/>
          </a:prstGeom>
          <a:solidFill>
            <a:srgbClr val="FFCC66"/>
          </a:solidFill>
        </p:spPr>
        <p:txBody>
          <a:bodyPr wrap="square">
            <a:spAutoFit/>
          </a:bodyPr>
          <a:lstStyle/>
          <a:p>
            <a:r>
              <a:rPr lang="id-ID" sz="2000" b="1" dirty="0"/>
              <a:t>BAB V  </a:t>
            </a:r>
            <a:r>
              <a:rPr lang="it-IT" sz="2000" b="1" dirty="0"/>
              <a:t>P</a:t>
            </a:r>
            <a:r>
              <a:rPr lang="id-ID" sz="2000" b="1" dirty="0"/>
              <a:t>ROGRAM PROFESI INSINYUR</a:t>
            </a:r>
          </a:p>
        </p:txBody>
      </p:sp>
      <p:grpSp>
        <p:nvGrpSpPr>
          <p:cNvPr id="16" name="Group 15"/>
          <p:cNvGrpSpPr/>
          <p:nvPr/>
        </p:nvGrpSpPr>
        <p:grpSpPr>
          <a:xfrm>
            <a:off x="4392074" y="5055567"/>
            <a:ext cx="3214710" cy="1731019"/>
            <a:chOff x="4392074" y="5055567"/>
            <a:chExt cx="3214710" cy="1731019"/>
          </a:xfrm>
        </p:grpSpPr>
        <p:sp>
          <p:nvSpPr>
            <p:cNvPr id="26" name="Rounded Rectangle 25"/>
            <p:cNvSpPr/>
            <p:nvPr/>
          </p:nvSpPr>
          <p:spPr>
            <a:xfrm>
              <a:off x="5292080" y="5055567"/>
              <a:ext cx="1612864" cy="749697"/>
            </a:xfrm>
            <a:prstGeom prst="roundRect">
              <a:avLst>
                <a:gd name="adj" fmla="val 17002"/>
              </a:avLst>
            </a:pr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>
                <a:lnSpc>
                  <a:spcPct val="90000"/>
                </a:lnSpc>
              </a:pPr>
              <a:r>
                <a:rPr lang="id-ID" dirty="0">
                  <a:solidFill>
                    <a:schemeClr val="tx1"/>
                  </a:solidFill>
                </a:rPr>
                <a:t>Pengalaman bekerja di Keinsinyuran</a:t>
              </a:r>
            </a:p>
          </p:txBody>
        </p:sp>
        <p:sp>
          <p:nvSpPr>
            <p:cNvPr id="33" name="Rounded Rectangle 32"/>
            <p:cNvSpPr/>
            <p:nvPr/>
          </p:nvSpPr>
          <p:spPr>
            <a:xfrm>
              <a:off x="4392074" y="6143644"/>
              <a:ext cx="3214710" cy="642942"/>
            </a:xfrm>
            <a:prstGeom prst="roundRect">
              <a:avLst>
                <a:gd name="adj" fmla="val 50000"/>
              </a:avLst>
            </a:prstGeom>
            <a:solidFill>
              <a:schemeClr val="accent3">
                <a:lumMod val="75000"/>
              </a:schemeClr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36000" rtlCol="0" anchor="ctr"/>
            <a:lstStyle/>
            <a:p>
              <a:pPr algn="r">
                <a:lnSpc>
                  <a:spcPct val="85000"/>
                </a:lnSpc>
              </a:pPr>
              <a:endParaRPr lang="id-ID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 algn="r">
                <a:lnSpc>
                  <a:spcPct val="85000"/>
                </a:lnSpc>
              </a:pPr>
              <a:r>
                <a:rPr lang="id-ID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Pendidikan Tinggi Teknik non ST </a:t>
              </a:r>
            </a:p>
          </p:txBody>
        </p:sp>
        <p:sp>
          <p:nvSpPr>
            <p:cNvPr id="21" name="Rounded Rectangle 20"/>
            <p:cNvSpPr/>
            <p:nvPr/>
          </p:nvSpPr>
          <p:spPr>
            <a:xfrm>
              <a:off x="5436096" y="5949280"/>
              <a:ext cx="1357322" cy="480116"/>
            </a:xfrm>
            <a:prstGeom prst="roundRect">
              <a:avLst>
                <a:gd name="adj" fmla="val 50000"/>
              </a:avLst>
            </a:prstGeom>
            <a:solidFill>
              <a:schemeClr val="accent3">
                <a:lumMod val="40000"/>
                <a:lumOff val="60000"/>
              </a:schemeClr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rIns="36000" rtlCol="0" anchor="ctr"/>
            <a:lstStyle/>
            <a:p>
              <a:pPr algn="ctr"/>
              <a:r>
                <a:rPr lang="id-ID" sz="1600" b="1" dirty="0">
                  <a:solidFill>
                    <a:schemeClr val="tx1"/>
                  </a:solidFill>
                </a:rPr>
                <a:t>NON ST</a:t>
              </a:r>
            </a:p>
          </p:txBody>
        </p:sp>
        <p:sp>
          <p:nvSpPr>
            <p:cNvPr id="22" name="Up Arrow 21"/>
            <p:cNvSpPr/>
            <p:nvPr/>
          </p:nvSpPr>
          <p:spPr>
            <a:xfrm>
              <a:off x="6012160" y="5734966"/>
              <a:ext cx="285752" cy="214314"/>
            </a:xfrm>
            <a:prstGeom prst="upArrow">
              <a:avLst/>
            </a:prstGeom>
            <a:solidFill>
              <a:schemeClr val="accent5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/>
            </a:p>
          </p:txBody>
        </p:sp>
      </p:grpSp>
      <p:grpSp>
        <p:nvGrpSpPr>
          <p:cNvPr id="14" name="Group 13"/>
          <p:cNvGrpSpPr/>
          <p:nvPr/>
        </p:nvGrpSpPr>
        <p:grpSpPr>
          <a:xfrm>
            <a:off x="96708" y="5157192"/>
            <a:ext cx="1532050" cy="1272204"/>
            <a:chOff x="107504" y="5349276"/>
            <a:chExt cx="1532050" cy="1272204"/>
          </a:xfrm>
        </p:grpSpPr>
        <p:sp>
          <p:nvSpPr>
            <p:cNvPr id="42" name="Up Arrow 41"/>
            <p:cNvSpPr/>
            <p:nvPr/>
          </p:nvSpPr>
          <p:spPr>
            <a:xfrm>
              <a:off x="1272138" y="6141364"/>
              <a:ext cx="214314" cy="480116"/>
            </a:xfrm>
            <a:prstGeom prst="upArrow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/>
            </a:p>
          </p:txBody>
        </p:sp>
        <p:sp>
          <p:nvSpPr>
            <p:cNvPr id="39" name="Rounded Rectangle 38"/>
            <p:cNvSpPr/>
            <p:nvPr/>
          </p:nvSpPr>
          <p:spPr>
            <a:xfrm>
              <a:off x="107504" y="5349276"/>
              <a:ext cx="1532050" cy="792088"/>
            </a:xfrm>
            <a:prstGeom prst="roundRect">
              <a:avLst>
                <a:gd name="adj" fmla="val 17002"/>
              </a:avLst>
            </a:pr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>
                <a:lnSpc>
                  <a:spcPct val="90000"/>
                </a:lnSpc>
              </a:pPr>
              <a:r>
                <a:rPr lang="id-ID" dirty="0">
                  <a:solidFill>
                    <a:schemeClr val="tx1"/>
                  </a:solidFill>
                </a:rPr>
                <a:t>Pengalaman di </a:t>
              </a:r>
              <a:r>
                <a:rPr lang="en-US" dirty="0" err="1">
                  <a:solidFill>
                    <a:schemeClr val="tx1"/>
                  </a:solidFill>
                </a:rPr>
                <a:t>bekerja</a:t>
              </a:r>
              <a:r>
                <a:rPr lang="en-US" dirty="0">
                  <a:solidFill>
                    <a:schemeClr val="tx1"/>
                  </a:solidFill>
                </a:rPr>
                <a:t> di </a:t>
              </a:r>
              <a:r>
                <a:rPr lang="id-ID" dirty="0">
                  <a:solidFill>
                    <a:schemeClr val="tx1"/>
                  </a:solidFill>
                </a:rPr>
                <a:t>Keinsinyuran</a:t>
              </a:r>
              <a:r>
                <a:rPr lang="en-US" dirty="0">
                  <a:solidFill>
                    <a:schemeClr val="tx1"/>
                  </a:solidFill>
                </a:rPr>
                <a:t>:</a:t>
              </a:r>
              <a:endParaRPr lang="id-ID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55" name="Group 54"/>
          <p:cNvGrpSpPr/>
          <p:nvPr/>
        </p:nvGrpSpPr>
        <p:grpSpPr>
          <a:xfrm>
            <a:off x="2133418" y="1625950"/>
            <a:ext cx="2294565" cy="4107306"/>
            <a:chOff x="2133418" y="1625950"/>
            <a:chExt cx="2294565" cy="4107306"/>
          </a:xfrm>
        </p:grpSpPr>
        <p:sp>
          <p:nvSpPr>
            <p:cNvPr id="20" name="Rounded Rectangle 19"/>
            <p:cNvSpPr/>
            <p:nvPr/>
          </p:nvSpPr>
          <p:spPr>
            <a:xfrm>
              <a:off x="3131840" y="3505568"/>
              <a:ext cx="1296143" cy="571504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Ins="36000" rtlCol="0" anchor="ctr"/>
            <a:lstStyle/>
            <a:p>
              <a:pPr algn="r"/>
              <a:r>
                <a:rPr lang="id-ID" sz="1400" dirty="0">
                  <a:solidFill>
                    <a:schemeClr val="tx1"/>
                  </a:solidFill>
                </a:rPr>
                <a:t>DICATAT                               oleh PII</a:t>
              </a:r>
            </a:p>
          </p:txBody>
        </p:sp>
        <p:grpSp>
          <p:nvGrpSpPr>
            <p:cNvPr id="4" name="Group 42"/>
            <p:cNvGrpSpPr/>
            <p:nvPr/>
          </p:nvGrpSpPr>
          <p:grpSpPr>
            <a:xfrm>
              <a:off x="2133418" y="1625950"/>
              <a:ext cx="1785950" cy="2163090"/>
              <a:chOff x="3571868" y="-17124"/>
              <a:chExt cx="1785950" cy="2163090"/>
            </a:xfrm>
          </p:grpSpPr>
          <p:sp>
            <p:nvSpPr>
              <p:cNvPr id="40" name="Rounded Rectangle 39"/>
              <p:cNvSpPr/>
              <p:nvPr/>
            </p:nvSpPr>
            <p:spPr>
              <a:xfrm>
                <a:off x="3571868" y="-17124"/>
                <a:ext cx="1785950" cy="1659034"/>
              </a:xfrm>
              <a:prstGeom prst="roundRect">
                <a:avLst>
                  <a:gd name="adj" fmla="val 17002"/>
                </a:avLst>
              </a:prstGeom>
              <a:solidFill>
                <a:srgbClr val="CCFFFF"/>
              </a:solidFill>
              <a:ln>
                <a:solidFill>
                  <a:schemeClr val="accent5">
                    <a:lumMod val="75000"/>
                  </a:schemeClr>
                </a:solidFill>
                <a:prstDash val="sys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rIns="0" rtlCol="0" anchor="ctr"/>
              <a:lstStyle/>
              <a:p>
                <a:pPr algn="ctr">
                  <a:lnSpc>
                    <a:spcPct val="90000"/>
                  </a:lnSpc>
                </a:pPr>
                <a:r>
                  <a:rPr lang="id-ID" sz="2000" dirty="0">
                    <a:solidFill>
                      <a:schemeClr val="tx1"/>
                    </a:solidFill>
                  </a:rPr>
                  <a:t>Praktik</a:t>
                </a:r>
              </a:p>
              <a:p>
                <a:pPr algn="ctr">
                  <a:lnSpc>
                    <a:spcPct val="90000"/>
                  </a:lnSpc>
                </a:pPr>
                <a:r>
                  <a:rPr lang="id-ID" sz="2000" dirty="0">
                    <a:solidFill>
                      <a:schemeClr val="tx1"/>
                    </a:solidFill>
                  </a:rPr>
                  <a:t>memupuk kompetensi</a:t>
                </a:r>
              </a:p>
            </p:txBody>
          </p:sp>
          <p:sp>
            <p:nvSpPr>
              <p:cNvPr id="17" name="Up Arrow 16"/>
              <p:cNvSpPr/>
              <p:nvPr/>
            </p:nvSpPr>
            <p:spPr>
              <a:xfrm>
                <a:off x="4286248" y="1574462"/>
                <a:ext cx="285752" cy="571504"/>
              </a:xfrm>
              <a:prstGeom prst="upArrow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d-ID"/>
              </a:p>
            </p:txBody>
          </p:sp>
        </p:grpSp>
        <p:sp>
          <p:nvSpPr>
            <p:cNvPr id="50" name="Up Arrow 49"/>
            <p:cNvSpPr/>
            <p:nvPr/>
          </p:nvSpPr>
          <p:spPr>
            <a:xfrm>
              <a:off x="2847798" y="5286398"/>
              <a:ext cx="285752" cy="230833"/>
            </a:xfrm>
            <a:prstGeom prst="upArrow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/>
            </a:p>
          </p:txBody>
        </p:sp>
        <p:sp>
          <p:nvSpPr>
            <p:cNvPr id="47" name="Rounded Rectangle 46"/>
            <p:cNvSpPr/>
            <p:nvPr/>
          </p:nvSpPr>
          <p:spPr>
            <a:xfrm>
              <a:off x="2347732" y="3795880"/>
              <a:ext cx="1285884" cy="857256"/>
            </a:xfrm>
            <a:prstGeom prst="roundRect">
              <a:avLst>
                <a:gd name="adj" fmla="val 50000"/>
              </a:avLst>
            </a:prstGeom>
            <a:solidFill>
              <a:srgbClr val="00FFFF"/>
            </a:solidFill>
            <a:ln>
              <a:noFill/>
              <a:prstDash val="solid"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rtlCol="0" anchor="ctr"/>
            <a:lstStyle/>
            <a:p>
              <a:pPr algn="ctr">
                <a:lnSpc>
                  <a:spcPct val="80000"/>
                </a:lnSpc>
              </a:pPr>
              <a:r>
                <a:rPr lang="id-ID" sz="1400" dirty="0">
                  <a:solidFill>
                    <a:schemeClr val="tx1"/>
                  </a:solidFill>
                </a:rPr>
                <a:t>Gelar Profesi </a:t>
              </a:r>
              <a:r>
                <a:rPr lang="id-ID" b="1" dirty="0">
                  <a:solidFill>
                    <a:schemeClr val="tx1"/>
                  </a:solidFill>
                </a:rPr>
                <a:t>INSINYUR</a:t>
              </a:r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3131840" y="5271591"/>
              <a:ext cx="34015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id-ID" sz="2400" b="1" dirty="0"/>
                <a:t>1</a:t>
              </a:r>
            </a:p>
          </p:txBody>
        </p:sp>
      </p:grpSp>
      <p:grpSp>
        <p:nvGrpSpPr>
          <p:cNvPr id="15" name="Group 14"/>
          <p:cNvGrpSpPr/>
          <p:nvPr/>
        </p:nvGrpSpPr>
        <p:grpSpPr>
          <a:xfrm>
            <a:off x="1483351" y="4149080"/>
            <a:ext cx="585753" cy="646804"/>
            <a:chOff x="1539096" y="3763544"/>
            <a:chExt cx="644329" cy="646804"/>
          </a:xfrm>
        </p:grpSpPr>
        <p:sp>
          <p:nvSpPr>
            <p:cNvPr id="41" name="Up Arrow 40"/>
            <p:cNvSpPr/>
            <p:nvPr/>
          </p:nvSpPr>
          <p:spPr>
            <a:xfrm rot="5400000">
              <a:off x="1744928" y="3971850"/>
              <a:ext cx="232666" cy="644329"/>
            </a:xfrm>
            <a:prstGeom prst="upArrow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/>
            </a:p>
          </p:txBody>
        </p:sp>
        <p:sp>
          <p:nvSpPr>
            <p:cNvPr id="48" name="TextBox 47"/>
            <p:cNvSpPr txBox="1"/>
            <p:nvPr/>
          </p:nvSpPr>
          <p:spPr>
            <a:xfrm>
              <a:off x="1710919" y="3763544"/>
              <a:ext cx="37417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dirty="0"/>
                <a:t>3</a:t>
              </a:r>
              <a:endParaRPr lang="id-ID" sz="2400" b="1" dirty="0"/>
            </a:p>
          </p:txBody>
        </p:sp>
      </p:grpSp>
      <p:grpSp>
        <p:nvGrpSpPr>
          <p:cNvPr id="18" name="Group 17"/>
          <p:cNvGrpSpPr/>
          <p:nvPr/>
        </p:nvGrpSpPr>
        <p:grpSpPr>
          <a:xfrm>
            <a:off x="4189349" y="4528797"/>
            <a:ext cx="3118955" cy="700403"/>
            <a:chOff x="4189349" y="4368988"/>
            <a:chExt cx="3118955" cy="700403"/>
          </a:xfrm>
        </p:grpSpPr>
        <p:sp>
          <p:nvSpPr>
            <p:cNvPr id="29" name="Up Arrow 28"/>
            <p:cNvSpPr/>
            <p:nvPr/>
          </p:nvSpPr>
          <p:spPr>
            <a:xfrm rot="16200000">
              <a:off x="4475101" y="4152446"/>
              <a:ext cx="214314" cy="785818"/>
            </a:xfrm>
            <a:prstGeom prst="upArrow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/>
            </a:p>
          </p:txBody>
        </p:sp>
        <p:sp>
          <p:nvSpPr>
            <p:cNvPr id="25" name="Rounded Rectangle 24"/>
            <p:cNvSpPr/>
            <p:nvPr/>
          </p:nvSpPr>
          <p:spPr>
            <a:xfrm>
              <a:off x="4824122" y="4368988"/>
              <a:ext cx="2484182" cy="352735"/>
            </a:xfrm>
            <a:prstGeom prst="roundRect">
              <a:avLst>
                <a:gd name="adj" fmla="val 50000"/>
              </a:avLst>
            </a:prstGeom>
            <a:solidFill>
              <a:srgbClr val="CCFF99"/>
            </a:solidFill>
            <a:ln>
              <a:solidFill>
                <a:schemeClr val="tx1"/>
              </a:solidFill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>
                <a:lnSpc>
                  <a:spcPct val="80000"/>
                </a:lnSpc>
              </a:pPr>
              <a:r>
                <a:rPr lang="id-ID" b="1" dirty="0">
                  <a:solidFill>
                    <a:schemeClr val="tx1"/>
                  </a:solidFill>
                </a:rPr>
                <a:t>Program PENYETARAAN</a:t>
              </a:r>
            </a:p>
          </p:txBody>
        </p:sp>
        <p:sp>
          <p:nvSpPr>
            <p:cNvPr id="27" name="Up Arrow 26"/>
            <p:cNvSpPr/>
            <p:nvPr/>
          </p:nvSpPr>
          <p:spPr>
            <a:xfrm>
              <a:off x="6012160" y="4637343"/>
              <a:ext cx="285752" cy="285752"/>
            </a:xfrm>
            <a:prstGeom prst="upArrow">
              <a:avLst/>
            </a:prstGeom>
            <a:solidFill>
              <a:schemeClr val="accent5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/>
            </a:p>
          </p:txBody>
        </p:sp>
        <p:sp>
          <p:nvSpPr>
            <p:cNvPr id="49" name="TextBox 48"/>
            <p:cNvSpPr txBox="1"/>
            <p:nvPr/>
          </p:nvSpPr>
          <p:spPr>
            <a:xfrm>
              <a:off x="4536090" y="4607726"/>
              <a:ext cx="34015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dirty="0"/>
                <a:t>2</a:t>
              </a:r>
              <a:endParaRPr lang="id-ID" sz="2400" b="1" dirty="0"/>
            </a:p>
          </p:txBody>
        </p:sp>
      </p:grpSp>
      <p:grpSp>
        <p:nvGrpSpPr>
          <p:cNvPr id="19" name="Group 18"/>
          <p:cNvGrpSpPr/>
          <p:nvPr/>
        </p:nvGrpSpPr>
        <p:grpSpPr>
          <a:xfrm>
            <a:off x="8010578" y="4091880"/>
            <a:ext cx="914488" cy="2707716"/>
            <a:chOff x="8115171" y="4091880"/>
            <a:chExt cx="914488" cy="2707716"/>
          </a:xfrm>
        </p:grpSpPr>
        <p:sp>
          <p:nvSpPr>
            <p:cNvPr id="8" name="Rounded Rectangle 7"/>
            <p:cNvSpPr/>
            <p:nvPr/>
          </p:nvSpPr>
          <p:spPr>
            <a:xfrm>
              <a:off x="8115171" y="4091880"/>
              <a:ext cx="914488" cy="2707716"/>
            </a:xfrm>
            <a:prstGeom prst="roundRect">
              <a:avLst/>
            </a:prstGeom>
            <a:solidFill>
              <a:schemeClr val="bg1"/>
            </a:solidFill>
            <a:ln w="57150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endParaRPr lang="id-ID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pic>
          <p:nvPicPr>
            <p:cNvPr id="5" name="Picture 4"/>
            <p:cNvPicPr>
              <a:picLocks noChangeAspect="1"/>
            </p:cNvPicPr>
            <p:nvPr/>
          </p:nvPicPr>
          <p:blipFill rotWithShape="1">
            <a:blip r:embed="rId3"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saturation sat="40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828" b="4834"/>
            <a:stretch/>
          </p:blipFill>
          <p:spPr>
            <a:xfrm>
              <a:off x="8267864" y="4143380"/>
              <a:ext cx="622154" cy="2569603"/>
            </a:xfrm>
            <a:prstGeom prst="rect">
              <a:avLst/>
            </a:prstGeom>
            <a:effectLst/>
          </p:spPr>
        </p:pic>
      </p:grpSp>
      <p:sp>
        <p:nvSpPr>
          <p:cNvPr id="9" name="Up Arrow 8"/>
          <p:cNvSpPr/>
          <p:nvPr/>
        </p:nvSpPr>
        <p:spPr>
          <a:xfrm>
            <a:off x="8289235" y="4738748"/>
            <a:ext cx="357174" cy="454087"/>
          </a:xfrm>
          <a:prstGeom prst="upArrow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id-ID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6" name="TextBox 55"/>
          <p:cNvSpPr txBox="1"/>
          <p:nvPr/>
        </p:nvSpPr>
        <p:spPr>
          <a:xfrm>
            <a:off x="7956376" y="3448935"/>
            <a:ext cx="1022891" cy="480131"/>
          </a:xfrm>
          <a:prstGeom prst="rect">
            <a:avLst/>
          </a:prstGeom>
          <a:noFill/>
        </p:spPr>
        <p:txBody>
          <a:bodyPr wrap="square" lIns="36000" rIns="36000" rtlCol="0">
            <a:spAutoFit/>
          </a:bodyPr>
          <a:lstStyle/>
          <a:p>
            <a:pPr>
              <a:lnSpc>
                <a:spcPct val="90000"/>
              </a:lnSpc>
            </a:pPr>
            <a:r>
              <a:rPr lang="id-ID" sz="1400" dirty="0"/>
              <a:t>Pertambah-an Insinyur</a:t>
            </a:r>
          </a:p>
        </p:txBody>
      </p:sp>
      <p:sp>
        <p:nvSpPr>
          <p:cNvPr id="43" name="Line Callout 2 42"/>
          <p:cNvSpPr/>
          <p:nvPr/>
        </p:nvSpPr>
        <p:spPr>
          <a:xfrm>
            <a:off x="27507" y="2420888"/>
            <a:ext cx="1998753" cy="1152128"/>
          </a:xfrm>
          <a:prstGeom prst="borderCallout2">
            <a:avLst>
              <a:gd name="adj1" fmla="val 99500"/>
              <a:gd name="adj2" fmla="val 24425"/>
              <a:gd name="adj3" fmla="val 123266"/>
              <a:gd name="adj4" fmla="val 8608"/>
              <a:gd name="adj5" fmla="val 155266"/>
              <a:gd name="adj6" fmla="val 8916"/>
            </a:avLst>
          </a:prstGeom>
          <a:solidFill>
            <a:schemeClr val="bg1"/>
          </a:solidFill>
          <a:ln w="952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0" rtlCol="0" anchor="ctr"/>
          <a:lstStyle/>
          <a:p>
            <a:pPr marL="95250" lvl="1">
              <a:lnSpc>
                <a:spcPct val="90000"/>
              </a:lnSpc>
            </a:pPr>
            <a:r>
              <a:rPr lang="en-US" sz="1400" dirty="0" err="1">
                <a:solidFill>
                  <a:schemeClr val="bg1">
                    <a:lumMod val="50000"/>
                  </a:schemeClr>
                </a:solidFill>
              </a:rPr>
              <a:t>Pasal</a:t>
            </a:r>
            <a:r>
              <a:rPr lang="en-US" sz="1400" dirty="0">
                <a:solidFill>
                  <a:schemeClr val="bg1">
                    <a:lumMod val="50000"/>
                  </a:schemeClr>
                </a:solidFill>
              </a:rPr>
              <a:t> 7 (3) </a:t>
            </a:r>
            <a:r>
              <a:rPr lang="id-ID" sz="1400" dirty="0">
                <a:solidFill>
                  <a:schemeClr val="bg1">
                    <a:lumMod val="50000"/>
                  </a:schemeClr>
                </a:solidFill>
              </a:rPr>
              <a:t>Program Profesi Insinyur dapat diselenggarakan melalui mekanisme rekognisi pembelajaran lampau.</a:t>
            </a:r>
          </a:p>
        </p:txBody>
      </p:sp>
      <p:sp>
        <p:nvSpPr>
          <p:cNvPr id="44" name="Up Arrow 43"/>
          <p:cNvSpPr/>
          <p:nvPr/>
        </p:nvSpPr>
        <p:spPr>
          <a:xfrm>
            <a:off x="2847798" y="4463444"/>
            <a:ext cx="285752" cy="189691"/>
          </a:xfrm>
          <a:prstGeom prst="upArrow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grpSp>
        <p:nvGrpSpPr>
          <p:cNvPr id="2" name="Group 1"/>
          <p:cNvGrpSpPr/>
          <p:nvPr/>
        </p:nvGrpSpPr>
        <p:grpSpPr>
          <a:xfrm>
            <a:off x="96708" y="4143380"/>
            <a:ext cx="1540558" cy="1013812"/>
            <a:chOff x="96708" y="4143380"/>
            <a:chExt cx="1540558" cy="1013812"/>
          </a:xfrm>
        </p:grpSpPr>
        <p:sp>
          <p:nvSpPr>
            <p:cNvPr id="45" name="Rounded Rectangle 44"/>
            <p:cNvSpPr/>
            <p:nvPr/>
          </p:nvSpPr>
          <p:spPr>
            <a:xfrm>
              <a:off x="96708" y="4143380"/>
              <a:ext cx="1540558" cy="782979"/>
            </a:xfrm>
            <a:prstGeom prst="roundRect">
              <a:avLst>
                <a:gd name="adj" fmla="val 25598"/>
              </a:avLst>
            </a:prstGeom>
            <a:solidFill>
              <a:srgbClr val="FFCC66"/>
            </a:solidFill>
            <a:ln>
              <a:solidFill>
                <a:schemeClr val="tx1"/>
              </a:solidFill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>
                <a:lnSpc>
                  <a:spcPct val="90000"/>
                </a:lnSpc>
              </a:pPr>
              <a:r>
                <a:rPr lang="en-US" dirty="0" err="1">
                  <a:solidFill>
                    <a:schemeClr val="tx1"/>
                  </a:solidFill>
                </a:rPr>
                <a:t>Rekognisi</a:t>
              </a:r>
              <a:r>
                <a:rPr lang="en-US" dirty="0">
                  <a:solidFill>
                    <a:schemeClr val="tx1"/>
                  </a:solidFill>
                </a:rPr>
                <a:t> </a:t>
              </a:r>
              <a:r>
                <a:rPr lang="en-US" dirty="0" err="1">
                  <a:solidFill>
                    <a:schemeClr val="tx1"/>
                  </a:solidFill>
                </a:rPr>
                <a:t>pembelajaran</a:t>
              </a:r>
              <a:r>
                <a:rPr lang="en-US" dirty="0">
                  <a:solidFill>
                    <a:schemeClr val="tx1"/>
                  </a:solidFill>
                </a:rPr>
                <a:t> </a:t>
              </a:r>
              <a:r>
                <a:rPr lang="en-US" dirty="0" err="1">
                  <a:solidFill>
                    <a:schemeClr val="tx1"/>
                  </a:solidFill>
                </a:rPr>
                <a:t>lampau</a:t>
              </a:r>
              <a:r>
                <a:rPr lang="en-US" dirty="0">
                  <a:solidFill>
                    <a:schemeClr val="tx1"/>
                  </a:solidFill>
                </a:rPr>
                <a:t> (RPL)</a:t>
              </a:r>
              <a:endParaRPr lang="id-ID" dirty="0">
                <a:solidFill>
                  <a:schemeClr val="tx1"/>
                </a:solidFill>
              </a:endParaRPr>
            </a:p>
          </p:txBody>
        </p:sp>
        <p:sp>
          <p:nvSpPr>
            <p:cNvPr id="46" name="Up Arrow 45"/>
            <p:cNvSpPr/>
            <p:nvPr/>
          </p:nvSpPr>
          <p:spPr>
            <a:xfrm>
              <a:off x="1261342" y="4891857"/>
              <a:ext cx="214314" cy="265335"/>
            </a:xfrm>
            <a:prstGeom prst="upArrow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/>
            </a:p>
          </p:txBody>
        </p:sp>
      </p:grpSp>
      <p:sp>
        <p:nvSpPr>
          <p:cNvPr id="53" name="Oval 52"/>
          <p:cNvSpPr/>
          <p:nvPr/>
        </p:nvSpPr>
        <p:spPr>
          <a:xfrm>
            <a:off x="0" y="571480"/>
            <a:ext cx="667974" cy="648457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tx1">
                <a:lumMod val="75000"/>
                <a:lumOff val="25000"/>
              </a:schemeClr>
            </a:solidFill>
            <a:prstDash val="sysDot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32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9125099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1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"/>
                            </p:stCondLst>
                            <p:childTnLst>
                              <p:par>
                                <p:cTn id="26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00"/>
                            </p:stCondLst>
                            <p:childTnLst>
                              <p:par>
                                <p:cTn id="4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1000"/>
                            </p:stCondLst>
                            <p:childTnLst>
                              <p:par>
                                <p:cTn id="4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500"/>
                            </p:stCondLst>
                            <p:childTnLst>
                              <p:par>
                                <p:cTn id="5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1000"/>
                            </p:stCondLst>
                            <p:childTnLst>
                              <p:par>
                                <p:cTn id="57" presetID="22" presetClass="entr" presetSubtype="4" repeatCount="indefinite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9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" grpId="0" animBg="1"/>
      <p:bldP spid="23" grpId="0" animBg="1"/>
      <p:bldP spid="9" grpId="0" animBg="1"/>
      <p:bldP spid="56" grpId="0"/>
      <p:bldP spid="43" grpId="0" animBg="1"/>
      <p:bldP spid="44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Rectangle 34"/>
          <p:cNvSpPr/>
          <p:nvPr/>
        </p:nvSpPr>
        <p:spPr>
          <a:xfrm>
            <a:off x="7308304" y="571480"/>
            <a:ext cx="1835696" cy="628652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id-ID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7" name="Rounded Rectangle 26"/>
          <p:cNvSpPr/>
          <p:nvPr/>
        </p:nvSpPr>
        <p:spPr>
          <a:xfrm>
            <a:off x="7456969" y="1715314"/>
            <a:ext cx="1579527" cy="3033755"/>
          </a:xfrm>
          <a:prstGeom prst="roundRect">
            <a:avLst>
              <a:gd name="adj" fmla="val 13331"/>
            </a:avLst>
          </a:prstGeom>
          <a:solidFill>
            <a:schemeClr val="bg1"/>
          </a:solidFill>
          <a:ln w="5715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id-ID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1" name="Rounded Rectangle 20"/>
          <p:cNvSpPr/>
          <p:nvPr/>
        </p:nvSpPr>
        <p:spPr>
          <a:xfrm>
            <a:off x="2143108" y="4591958"/>
            <a:ext cx="1964545" cy="1645354"/>
          </a:xfrm>
          <a:prstGeom prst="roundRect">
            <a:avLst>
              <a:gd name="adj" fmla="val 17002"/>
            </a:avLst>
          </a:prstGeom>
          <a:solidFill>
            <a:srgbClr val="CCFFFF"/>
          </a:solidFill>
          <a:ln>
            <a:solidFill>
              <a:schemeClr val="accent5">
                <a:lumMod val="75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>
              <a:lnSpc>
                <a:spcPct val="90000"/>
              </a:lnSpc>
            </a:pPr>
            <a:r>
              <a:rPr lang="id-ID" sz="2000" dirty="0">
                <a:solidFill>
                  <a:schemeClr val="tx1"/>
                </a:solidFill>
              </a:rPr>
              <a:t>Praktik</a:t>
            </a:r>
          </a:p>
          <a:p>
            <a:pPr algn="ctr">
              <a:lnSpc>
                <a:spcPct val="90000"/>
              </a:lnSpc>
            </a:pPr>
            <a:r>
              <a:rPr lang="id-ID" sz="2000" dirty="0">
                <a:solidFill>
                  <a:schemeClr val="tx1"/>
                </a:solidFill>
              </a:rPr>
              <a:t>memupuk kompetensi</a:t>
            </a:r>
          </a:p>
        </p:txBody>
      </p:sp>
      <p:sp>
        <p:nvSpPr>
          <p:cNvPr id="42" name="Rectangle 41"/>
          <p:cNvSpPr/>
          <p:nvPr/>
        </p:nvSpPr>
        <p:spPr>
          <a:xfrm>
            <a:off x="0" y="0"/>
            <a:ext cx="571472" cy="571480"/>
          </a:xfrm>
          <a:prstGeom prst="rect">
            <a:avLst/>
          </a:prstGeom>
          <a:solidFill>
            <a:srgbClr val="FF99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id-ID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1" name="Rounded Rectangle 30"/>
          <p:cNvSpPr/>
          <p:nvPr/>
        </p:nvSpPr>
        <p:spPr>
          <a:xfrm>
            <a:off x="2494598" y="6075626"/>
            <a:ext cx="1357322" cy="737750"/>
          </a:xfrm>
          <a:prstGeom prst="roundRect">
            <a:avLst>
              <a:gd name="adj" fmla="val 50000"/>
            </a:avLst>
          </a:prstGeom>
          <a:solidFill>
            <a:srgbClr val="00FFFF"/>
          </a:solidFill>
          <a:ln>
            <a:noFill/>
            <a:prstDash val="solid"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rtlCol="0" anchor="ctr"/>
          <a:lstStyle/>
          <a:p>
            <a:pPr algn="ctr">
              <a:lnSpc>
                <a:spcPct val="80000"/>
              </a:lnSpc>
            </a:pPr>
            <a:r>
              <a:rPr lang="id-ID" b="1" dirty="0">
                <a:solidFill>
                  <a:schemeClr val="tx1"/>
                </a:solidFill>
              </a:rPr>
              <a:t>INSINYUR</a:t>
            </a:r>
          </a:p>
        </p:txBody>
      </p:sp>
      <p:sp>
        <p:nvSpPr>
          <p:cNvPr id="43" name="Rectangle 42"/>
          <p:cNvSpPr/>
          <p:nvPr/>
        </p:nvSpPr>
        <p:spPr>
          <a:xfrm>
            <a:off x="571472" y="0"/>
            <a:ext cx="8572528" cy="609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id-ID" sz="2400" b="1" dirty="0">
                <a:solidFill>
                  <a:schemeClr val="tx1"/>
                </a:solidFill>
                <a:latin typeface="+mj-lt"/>
                <a:cs typeface="Arial" charset="0"/>
              </a:rPr>
              <a:t>MENGEMBANGKAN TANGGUNG JAWAB PROFESIONAL</a:t>
            </a:r>
            <a:endParaRPr lang="en-US" sz="2400" b="1" dirty="0">
              <a:solidFill>
                <a:schemeClr val="tx1"/>
              </a:solidFill>
              <a:latin typeface="+mj-lt"/>
              <a:cs typeface="Arial" charset="0"/>
            </a:endParaRPr>
          </a:p>
        </p:txBody>
      </p:sp>
      <p:sp>
        <p:nvSpPr>
          <p:cNvPr id="55" name="Rectangle 54"/>
          <p:cNvSpPr/>
          <p:nvPr/>
        </p:nvSpPr>
        <p:spPr>
          <a:xfrm>
            <a:off x="717768" y="724634"/>
            <a:ext cx="4286280" cy="400110"/>
          </a:xfrm>
          <a:prstGeom prst="rect">
            <a:avLst/>
          </a:prstGeom>
          <a:solidFill>
            <a:srgbClr val="FFCC66"/>
          </a:solidFill>
        </p:spPr>
        <p:txBody>
          <a:bodyPr wrap="square">
            <a:spAutoFit/>
          </a:bodyPr>
          <a:lstStyle/>
          <a:p>
            <a:r>
              <a:rPr lang="id-ID" sz="2000" b="1" dirty="0"/>
              <a:t>BAB VI  REGISTRASI INSINYUR</a:t>
            </a:r>
            <a:endParaRPr lang="id-ID" sz="2000" dirty="0"/>
          </a:p>
        </p:txBody>
      </p:sp>
      <p:sp>
        <p:nvSpPr>
          <p:cNvPr id="20" name="Line Callout 2 19"/>
          <p:cNvSpPr/>
          <p:nvPr/>
        </p:nvSpPr>
        <p:spPr>
          <a:xfrm>
            <a:off x="4949710" y="2993532"/>
            <a:ext cx="1998554" cy="1659604"/>
          </a:xfrm>
          <a:prstGeom prst="borderCallout2">
            <a:avLst>
              <a:gd name="adj1" fmla="val 44279"/>
              <a:gd name="adj2" fmla="val -145"/>
              <a:gd name="adj3" fmla="val 44632"/>
              <a:gd name="adj4" fmla="val -7657"/>
              <a:gd name="adj5" fmla="val 44594"/>
              <a:gd name="adj6" fmla="val -17878"/>
            </a:avLst>
          </a:prstGeom>
          <a:solidFill>
            <a:schemeClr val="bg1"/>
          </a:solidFill>
          <a:ln w="952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36000" rtlCol="0" anchor="ctr"/>
          <a:lstStyle/>
          <a:p>
            <a:pPr>
              <a:lnSpc>
                <a:spcPct val="90000"/>
              </a:lnSpc>
            </a:pPr>
            <a:r>
              <a:rPr lang="id-ID" sz="1200" b="1" dirty="0">
                <a:solidFill>
                  <a:schemeClr val="bg1">
                    <a:lumMod val="50000"/>
                  </a:schemeClr>
                </a:solidFill>
              </a:rPr>
              <a:t>Pasal 10</a:t>
            </a:r>
          </a:p>
          <a:p>
            <a:pPr marL="177800" indent="-177800">
              <a:lnSpc>
                <a:spcPct val="90000"/>
              </a:lnSpc>
            </a:pPr>
            <a:r>
              <a:rPr lang="id-ID" sz="1200" dirty="0">
                <a:solidFill>
                  <a:schemeClr val="bg1">
                    <a:lumMod val="50000"/>
                  </a:schemeClr>
                </a:solidFill>
              </a:rPr>
              <a:t>(1) Setiap insinyur yang akan melakukan Praktik Keinsinyuran di Indonesia harus memiliki Surat Tanda Registrasi Insinyur.</a:t>
            </a:r>
          </a:p>
          <a:p>
            <a:pPr marL="177800" indent="-177800">
              <a:lnSpc>
                <a:spcPct val="90000"/>
              </a:lnSpc>
            </a:pPr>
            <a:r>
              <a:rPr lang="id-ID" sz="1200" dirty="0">
                <a:solidFill>
                  <a:schemeClr val="bg1">
                    <a:lumMod val="50000"/>
                  </a:schemeClr>
                </a:solidFill>
              </a:rPr>
              <a:t>(2) Surat Tanda Registrasi Insinyur dikeluarkan oleh PII</a:t>
            </a:r>
          </a:p>
        </p:txBody>
      </p:sp>
      <p:sp>
        <p:nvSpPr>
          <p:cNvPr id="22" name="Line Callout 2 21"/>
          <p:cNvSpPr/>
          <p:nvPr/>
        </p:nvSpPr>
        <p:spPr>
          <a:xfrm>
            <a:off x="4949710" y="4821499"/>
            <a:ext cx="1998554" cy="1631837"/>
          </a:xfrm>
          <a:prstGeom prst="borderCallout2">
            <a:avLst>
              <a:gd name="adj1" fmla="val 52225"/>
              <a:gd name="adj2" fmla="val -975"/>
              <a:gd name="adj3" fmla="val 53017"/>
              <a:gd name="adj4" fmla="val -13916"/>
              <a:gd name="adj5" fmla="val -26469"/>
              <a:gd name="adj6" fmla="val -48277"/>
            </a:avLst>
          </a:prstGeom>
          <a:solidFill>
            <a:schemeClr val="bg1"/>
          </a:solidFill>
          <a:ln w="952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36000" rtlCol="0" anchor="ctr"/>
          <a:lstStyle/>
          <a:p>
            <a:pPr>
              <a:lnSpc>
                <a:spcPct val="90000"/>
              </a:lnSpc>
            </a:pPr>
            <a:r>
              <a:rPr lang="id-ID" sz="1200" b="1" dirty="0">
                <a:solidFill>
                  <a:schemeClr val="bg1">
                    <a:lumMod val="50000"/>
                  </a:schemeClr>
                </a:solidFill>
              </a:rPr>
              <a:t>Pasal 11</a:t>
            </a:r>
          </a:p>
          <a:p>
            <a:pPr marL="177800" lvl="0" indent="-177800">
              <a:lnSpc>
                <a:spcPct val="90000"/>
              </a:lnSpc>
            </a:pPr>
            <a:r>
              <a:rPr lang="id-ID" sz="1200" dirty="0">
                <a:solidFill>
                  <a:schemeClr val="bg1">
                    <a:lumMod val="50000"/>
                  </a:schemeClr>
                </a:solidFill>
              </a:rPr>
              <a:t>(2) Sertifikat Kompetensi Insinyur diperoleh setelah lulus uji kompetensi.</a:t>
            </a:r>
          </a:p>
          <a:p>
            <a:pPr marL="177800" indent="-177800">
              <a:lnSpc>
                <a:spcPct val="90000"/>
              </a:lnSpc>
            </a:pPr>
            <a:r>
              <a:rPr lang="id-ID" sz="1200" dirty="0">
                <a:solidFill>
                  <a:schemeClr val="bg1">
                    <a:lumMod val="50000"/>
                  </a:schemeClr>
                </a:solidFill>
              </a:rPr>
              <a:t>(3) Uji kompetensi dilakukan oleh lembaga sertifikasi profesi sesuai dengan ketentuan peraturan perundang-undangan.</a:t>
            </a:r>
            <a:endParaRPr lang="en-US" dirty="0">
              <a:solidFill>
                <a:schemeClr val="bg1">
                  <a:lumMod val="50000"/>
                </a:schemeClr>
              </a:solidFill>
              <a:cs typeface="Arial" pitchFamily="34" charset="0"/>
            </a:endParaRPr>
          </a:p>
        </p:txBody>
      </p:sp>
      <p:grpSp>
        <p:nvGrpSpPr>
          <p:cNvPr id="5" name="Group 4"/>
          <p:cNvGrpSpPr/>
          <p:nvPr/>
        </p:nvGrpSpPr>
        <p:grpSpPr>
          <a:xfrm>
            <a:off x="1643042" y="1501314"/>
            <a:ext cx="2928958" cy="3367846"/>
            <a:chOff x="683568" y="1357298"/>
            <a:chExt cx="2928958" cy="3367846"/>
          </a:xfrm>
        </p:grpSpPr>
        <p:sp>
          <p:nvSpPr>
            <p:cNvPr id="18" name="Folded Corner 17"/>
            <p:cNvSpPr/>
            <p:nvPr/>
          </p:nvSpPr>
          <p:spPr>
            <a:xfrm>
              <a:off x="683568" y="3088175"/>
              <a:ext cx="2928958" cy="737725"/>
            </a:xfrm>
            <a:prstGeom prst="foldedCorner">
              <a:avLst>
                <a:gd name="adj" fmla="val 23640"/>
              </a:avLst>
            </a:prstGeom>
            <a:solidFill>
              <a:srgbClr val="FFFF66"/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r>
                <a:rPr lang="id-ID" sz="1400" b="1" dirty="0">
                  <a:solidFill>
                    <a:schemeClr val="tx1"/>
                  </a:solidFill>
                </a:rPr>
                <a:t>SURAT TANDA REGISTRASI INSINYUR</a:t>
              </a:r>
            </a:p>
          </p:txBody>
        </p:sp>
        <p:sp>
          <p:nvSpPr>
            <p:cNvPr id="32" name="Rectangle 31"/>
            <p:cNvSpPr>
              <a:spLocks noChangeArrowheads="1"/>
            </p:cNvSpPr>
            <p:nvPr/>
          </p:nvSpPr>
          <p:spPr bwMode="auto">
            <a:xfrm>
              <a:off x="1308269" y="4077071"/>
              <a:ext cx="1728193" cy="468249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  <a:ln w="25400" algn="ctr">
              <a:noFill/>
              <a:miter lim="800000"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txBody>
            <a:bodyPr lIns="36000" rIns="3600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id-ID" sz="1600" b="1" dirty="0">
                  <a:cs typeface="Arial" pitchFamily="34" charset="0"/>
                </a:rPr>
                <a:t>UJI KOMPETENSI</a:t>
              </a:r>
              <a:endParaRPr lang="en-US" sz="1600" b="1" dirty="0">
                <a:cs typeface="Arial" pitchFamily="34" charset="0"/>
              </a:endParaRPr>
            </a:p>
          </p:txBody>
        </p:sp>
        <p:sp>
          <p:nvSpPr>
            <p:cNvPr id="33" name="Up Arrow 32"/>
            <p:cNvSpPr/>
            <p:nvPr/>
          </p:nvSpPr>
          <p:spPr>
            <a:xfrm>
              <a:off x="2039750" y="4367954"/>
              <a:ext cx="285752" cy="357190"/>
            </a:xfrm>
            <a:prstGeom prst="up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/>
            </a:p>
          </p:txBody>
        </p:sp>
        <p:grpSp>
          <p:nvGrpSpPr>
            <p:cNvPr id="6" name="Group 56"/>
            <p:cNvGrpSpPr/>
            <p:nvPr/>
          </p:nvGrpSpPr>
          <p:grpSpPr>
            <a:xfrm>
              <a:off x="683568" y="1357298"/>
              <a:ext cx="2928958" cy="1857388"/>
              <a:chOff x="3286116" y="714356"/>
              <a:chExt cx="2928958" cy="1857388"/>
            </a:xfrm>
          </p:grpSpPr>
          <p:sp>
            <p:nvSpPr>
              <p:cNvPr id="38" name="Rounded Rectangle 37"/>
              <p:cNvSpPr/>
              <p:nvPr/>
            </p:nvSpPr>
            <p:spPr>
              <a:xfrm>
                <a:off x="3286116" y="714356"/>
                <a:ext cx="2928958" cy="1643074"/>
              </a:xfrm>
              <a:prstGeom prst="roundRect">
                <a:avLst>
                  <a:gd name="adj" fmla="val 16904"/>
                </a:avLst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tx1"/>
                </a:solidFill>
                <a:prstDash val="sys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rIns="0" rtlCol="0" anchor="ctr"/>
              <a:lstStyle/>
              <a:p>
                <a:pPr algn="ctr">
                  <a:lnSpc>
                    <a:spcPct val="90000"/>
                  </a:lnSpc>
                </a:pPr>
                <a:r>
                  <a:rPr lang="id-ID" dirty="0">
                    <a:solidFill>
                      <a:schemeClr val="tx1"/>
                    </a:solidFill>
                  </a:rPr>
                  <a:t>Praktik Insinyur </a:t>
                </a:r>
                <a:r>
                  <a:rPr lang="en-US" b="1" dirty="0">
                    <a:solidFill>
                      <a:schemeClr val="tx1"/>
                    </a:solidFill>
                  </a:rPr>
                  <a:t>m</a:t>
                </a:r>
                <a:r>
                  <a:rPr lang="id-ID" b="1" dirty="0">
                    <a:solidFill>
                      <a:schemeClr val="tx1"/>
                    </a:solidFill>
                  </a:rPr>
                  <a:t>emikul</a:t>
                </a:r>
              </a:p>
              <a:p>
                <a:pPr algn="ctr">
                  <a:lnSpc>
                    <a:spcPct val="90000"/>
                  </a:lnSpc>
                </a:pPr>
                <a:r>
                  <a:rPr lang="id-ID" b="1" dirty="0">
                    <a:solidFill>
                      <a:schemeClr val="tx1"/>
                    </a:solidFill>
                  </a:rPr>
                  <a:t> tanggung jawab</a:t>
                </a:r>
              </a:p>
              <a:p>
                <a:pPr algn="ctr">
                  <a:lnSpc>
                    <a:spcPct val="90000"/>
                  </a:lnSpc>
                </a:pPr>
                <a:r>
                  <a:rPr lang="id-ID" dirty="0">
                    <a:solidFill>
                      <a:schemeClr val="tx1"/>
                    </a:solidFill>
                  </a:rPr>
                  <a:t>Keselamatan/ Keamanan Masyarakat dan Keberlanjutan Lingkungan </a:t>
                </a:r>
              </a:p>
            </p:txBody>
          </p:sp>
          <p:sp>
            <p:nvSpPr>
              <p:cNvPr id="40" name="Up Arrow 39"/>
              <p:cNvSpPr/>
              <p:nvPr/>
            </p:nvSpPr>
            <p:spPr>
              <a:xfrm>
                <a:off x="4643438" y="2214554"/>
                <a:ext cx="285752" cy="357190"/>
              </a:xfrm>
              <a:prstGeom prst="upArrow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d-ID"/>
              </a:p>
            </p:txBody>
          </p:sp>
        </p:grpSp>
        <p:sp>
          <p:nvSpPr>
            <p:cNvPr id="23" name="Folded Corner 22"/>
            <p:cNvSpPr/>
            <p:nvPr/>
          </p:nvSpPr>
          <p:spPr>
            <a:xfrm>
              <a:off x="969320" y="3452925"/>
              <a:ext cx="2357454" cy="624147"/>
            </a:xfrm>
            <a:prstGeom prst="foldedCorner">
              <a:avLst>
                <a:gd name="adj" fmla="val 20467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>
                <a:lnSpc>
                  <a:spcPct val="80000"/>
                </a:lnSpc>
              </a:pPr>
              <a:r>
                <a:rPr lang="id-ID" sz="2000" b="1" dirty="0">
                  <a:solidFill>
                    <a:schemeClr val="tx1"/>
                  </a:solidFill>
                </a:rPr>
                <a:t>Sertifikat Kompetensi Insinyur</a:t>
              </a:r>
              <a:endParaRPr lang="id-ID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pic>
        <p:nvPicPr>
          <p:cNvPr id="24" name="Picture 23" descr="jembatan-tenggarong-ambruk.jpg"/>
          <p:cNvPicPr>
            <a:picLocks noChangeAspect="1"/>
          </p:cNvPicPr>
          <p:nvPr/>
        </p:nvPicPr>
        <p:blipFill rotWithShape="1">
          <a:blip r:embed="rId3" cstate="print">
            <a:duotone>
              <a:prstClr val="black"/>
              <a:schemeClr val="accent3">
                <a:tint val="45000"/>
                <a:satMod val="400000"/>
              </a:schemeClr>
            </a:duotone>
          </a:blip>
          <a:srcRect t="6827" b="12175"/>
          <a:stretch/>
        </p:blipFill>
        <p:spPr>
          <a:xfrm>
            <a:off x="7524328" y="1861568"/>
            <a:ext cx="1429153" cy="1735373"/>
          </a:xfrm>
          <a:prstGeom prst="rect">
            <a:avLst/>
          </a:prstGeom>
        </p:spPr>
      </p:pic>
      <p:pic>
        <p:nvPicPr>
          <p:cNvPr id="25" name="Picture 3" descr="air-pollution-systems"/>
          <p:cNvPicPr>
            <a:picLocks noGrp="1" noChangeAspect="1" noChangeArrowheads="1"/>
          </p:cNvPicPr>
          <p:nvPr>
            <p:ph sz="quarter" idx="4294967295"/>
          </p:nvPr>
        </p:nvPicPr>
        <p:blipFill rotWithShape="1">
          <a:blip r:embed="rId4">
            <a:duotone>
              <a:prstClr val="black"/>
              <a:srgbClr val="D9C3A5">
                <a:tint val="50000"/>
                <a:satMod val="180000"/>
              </a:srgbClr>
            </a:duotone>
          </a:blip>
          <a:srcRect b="8949"/>
          <a:stretch/>
        </p:blipFill>
        <p:spPr>
          <a:xfrm>
            <a:off x="7540476" y="3687316"/>
            <a:ext cx="1413006" cy="989745"/>
          </a:xfrm>
          <a:prstGeom prst="rect">
            <a:avLst/>
          </a:prstGeom>
          <a:ln/>
        </p:spPr>
      </p:pic>
      <p:sp>
        <p:nvSpPr>
          <p:cNvPr id="28" name="Up Arrow 27"/>
          <p:cNvSpPr/>
          <p:nvPr/>
        </p:nvSpPr>
        <p:spPr>
          <a:xfrm rot="10800000">
            <a:off x="8029817" y="3214861"/>
            <a:ext cx="357174" cy="454087"/>
          </a:xfrm>
          <a:prstGeom prst="upArrow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id-ID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9" name="Up Arrow 28"/>
          <p:cNvSpPr/>
          <p:nvPr/>
        </p:nvSpPr>
        <p:spPr>
          <a:xfrm rot="10800000">
            <a:off x="8060317" y="4294981"/>
            <a:ext cx="357174" cy="454087"/>
          </a:xfrm>
          <a:prstGeom prst="upArrow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id-ID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7344816" y="1438501"/>
            <a:ext cx="1907704" cy="286232"/>
          </a:xfrm>
          <a:prstGeom prst="rect">
            <a:avLst/>
          </a:prstGeom>
          <a:noFill/>
        </p:spPr>
        <p:txBody>
          <a:bodyPr wrap="square" lIns="36000" rIns="36000" rtlCol="0">
            <a:spAutoFit/>
          </a:bodyPr>
          <a:lstStyle/>
          <a:p>
            <a:pPr>
              <a:lnSpc>
                <a:spcPct val="90000"/>
              </a:lnSpc>
            </a:pPr>
            <a:r>
              <a:rPr lang="id-ID" sz="1400" dirty="0"/>
              <a:t>Hindarkan malpraktik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7308304" y="4749069"/>
            <a:ext cx="1907704" cy="480131"/>
          </a:xfrm>
          <a:prstGeom prst="rect">
            <a:avLst/>
          </a:prstGeom>
          <a:noFill/>
        </p:spPr>
        <p:txBody>
          <a:bodyPr wrap="square" lIns="36000" rIns="36000" rtlCol="0">
            <a:spAutoFit/>
          </a:bodyPr>
          <a:lstStyle/>
          <a:p>
            <a:pPr>
              <a:lnSpc>
                <a:spcPct val="90000"/>
              </a:lnSpc>
            </a:pPr>
            <a:r>
              <a:rPr lang="id-ID" sz="1400" dirty="0"/>
              <a:t>Hindarkan pencemaran lingkungan</a:t>
            </a:r>
          </a:p>
        </p:txBody>
      </p:sp>
      <p:sp>
        <p:nvSpPr>
          <p:cNvPr id="2" name="Pentagon 1"/>
          <p:cNvSpPr/>
          <p:nvPr/>
        </p:nvSpPr>
        <p:spPr>
          <a:xfrm>
            <a:off x="323528" y="4039071"/>
            <a:ext cx="1944216" cy="758081"/>
          </a:xfrm>
          <a:prstGeom prst="homePlate">
            <a:avLst/>
          </a:prstGeom>
          <a:solidFill>
            <a:srgbClr val="FFC000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rtlCol="0" anchor="t"/>
          <a:lstStyle/>
          <a:p>
            <a:pPr algn="ctr"/>
            <a:r>
              <a:rPr lang="en-US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LEMBAGA SERTIFIKASI PROFESI</a:t>
            </a:r>
          </a:p>
        </p:txBody>
      </p:sp>
      <p:sp>
        <p:nvSpPr>
          <p:cNvPr id="44" name="Line Callout 2 43"/>
          <p:cNvSpPr/>
          <p:nvPr/>
        </p:nvSpPr>
        <p:spPr>
          <a:xfrm>
            <a:off x="4961455" y="1519078"/>
            <a:ext cx="1998554" cy="1261850"/>
          </a:xfrm>
          <a:prstGeom prst="borderCallout2">
            <a:avLst>
              <a:gd name="adj1" fmla="val 44279"/>
              <a:gd name="adj2" fmla="val -145"/>
              <a:gd name="adj3" fmla="val 44632"/>
              <a:gd name="adj4" fmla="val -7657"/>
              <a:gd name="adj5" fmla="val 91959"/>
              <a:gd name="adj6" fmla="val -21293"/>
            </a:avLst>
          </a:prstGeom>
          <a:solidFill>
            <a:schemeClr val="bg1"/>
          </a:solidFill>
          <a:ln w="952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36000" rtlCol="0" anchor="ctr"/>
          <a:lstStyle/>
          <a:p>
            <a:pPr>
              <a:lnSpc>
                <a:spcPct val="90000"/>
              </a:lnSpc>
            </a:pPr>
            <a:r>
              <a:rPr lang="id-ID" sz="1200" b="1" dirty="0">
                <a:solidFill>
                  <a:schemeClr val="bg1">
                    <a:lumMod val="50000"/>
                  </a:schemeClr>
                </a:solidFill>
              </a:rPr>
              <a:t>Pasal 1</a:t>
            </a:r>
            <a:r>
              <a:rPr lang="en-US" sz="1200" b="1" dirty="0">
                <a:solidFill>
                  <a:schemeClr val="bg1">
                    <a:lumMod val="50000"/>
                  </a:schemeClr>
                </a:solidFill>
              </a:rPr>
              <a:t>4</a:t>
            </a:r>
            <a:endParaRPr lang="id-ID" sz="1200" b="1" dirty="0">
              <a:solidFill>
                <a:schemeClr val="bg1">
                  <a:lumMod val="50000"/>
                </a:schemeClr>
              </a:solidFill>
            </a:endParaRPr>
          </a:p>
          <a:p>
            <a:pPr marL="177800" indent="-177800"/>
            <a:r>
              <a:rPr lang="en-US" sz="1200" dirty="0">
                <a:solidFill>
                  <a:schemeClr val="bg1">
                    <a:lumMod val="50000"/>
                  </a:schemeClr>
                </a:solidFill>
              </a:rPr>
              <a:t>d) </a:t>
            </a:r>
            <a:r>
              <a:rPr lang="en-US" sz="1200" dirty="0" err="1">
                <a:solidFill>
                  <a:schemeClr val="bg1">
                    <a:lumMod val="50000"/>
                  </a:schemeClr>
                </a:solidFill>
              </a:rPr>
              <a:t>pencabutan</a:t>
            </a:r>
            <a:r>
              <a:rPr lang="en-US" sz="1200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US" sz="1200" dirty="0" err="1">
                <a:solidFill>
                  <a:schemeClr val="bg1">
                    <a:lumMod val="50000"/>
                  </a:schemeClr>
                </a:solidFill>
              </a:rPr>
              <a:t>Surat</a:t>
            </a:r>
            <a:r>
              <a:rPr lang="en-US" sz="1200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US" sz="1200" dirty="0" err="1">
                <a:solidFill>
                  <a:schemeClr val="bg1">
                    <a:lumMod val="50000"/>
                  </a:schemeClr>
                </a:solidFill>
              </a:rPr>
              <a:t>Tanda</a:t>
            </a:r>
            <a:r>
              <a:rPr lang="en-US" sz="1200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US" sz="1200" dirty="0" err="1">
                <a:solidFill>
                  <a:schemeClr val="bg1">
                    <a:lumMod val="50000"/>
                  </a:schemeClr>
                </a:solidFill>
              </a:rPr>
              <a:t>Registrasi</a:t>
            </a:r>
            <a:r>
              <a:rPr lang="en-US" sz="1200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US" sz="1200" dirty="0" err="1">
                <a:solidFill>
                  <a:schemeClr val="bg1">
                    <a:lumMod val="50000"/>
                  </a:schemeClr>
                </a:solidFill>
              </a:rPr>
              <a:t>Insinyur</a:t>
            </a:r>
            <a:r>
              <a:rPr lang="en-US" sz="1200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US" sz="1200" dirty="0" err="1">
                <a:solidFill>
                  <a:schemeClr val="bg1">
                    <a:lumMod val="50000"/>
                  </a:schemeClr>
                </a:solidFill>
              </a:rPr>
              <a:t>oleh</a:t>
            </a:r>
            <a:r>
              <a:rPr lang="en-US" sz="1200" dirty="0">
                <a:solidFill>
                  <a:schemeClr val="bg1">
                    <a:lumMod val="50000"/>
                  </a:schemeClr>
                </a:solidFill>
              </a:rPr>
              <a:t> PII </a:t>
            </a:r>
            <a:r>
              <a:rPr lang="en-US" sz="1200" dirty="0" err="1">
                <a:solidFill>
                  <a:schemeClr val="bg1">
                    <a:lumMod val="50000"/>
                  </a:schemeClr>
                </a:solidFill>
              </a:rPr>
              <a:t>atas</a:t>
            </a:r>
            <a:r>
              <a:rPr lang="en-US" sz="1200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US" sz="1200" dirty="0" err="1">
                <a:solidFill>
                  <a:schemeClr val="bg1">
                    <a:lumMod val="50000"/>
                  </a:schemeClr>
                </a:solidFill>
              </a:rPr>
              <a:t>malapraktik</a:t>
            </a:r>
            <a:r>
              <a:rPr lang="en-US" sz="1200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US" sz="1200" dirty="0" err="1">
                <a:solidFill>
                  <a:schemeClr val="bg1">
                    <a:lumMod val="50000"/>
                  </a:schemeClr>
                </a:solidFill>
              </a:rPr>
              <a:t>atau</a:t>
            </a:r>
            <a:r>
              <a:rPr lang="en-US" sz="1200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US" sz="1200" dirty="0" err="1">
                <a:solidFill>
                  <a:schemeClr val="bg1">
                    <a:lumMod val="50000"/>
                  </a:schemeClr>
                </a:solidFill>
              </a:rPr>
              <a:t>pelanggaran</a:t>
            </a:r>
            <a:r>
              <a:rPr lang="en-US" sz="1200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US" sz="1200" dirty="0" err="1">
                <a:solidFill>
                  <a:schemeClr val="bg1">
                    <a:lumMod val="50000"/>
                  </a:schemeClr>
                </a:solidFill>
              </a:rPr>
              <a:t>kode</a:t>
            </a:r>
            <a:r>
              <a:rPr lang="en-US" sz="1200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US" sz="1200" dirty="0" err="1">
                <a:solidFill>
                  <a:schemeClr val="bg1">
                    <a:lumMod val="50000"/>
                  </a:schemeClr>
                </a:solidFill>
              </a:rPr>
              <a:t>etik</a:t>
            </a:r>
            <a:r>
              <a:rPr lang="en-US" sz="1200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US" sz="1200" dirty="0" err="1">
                <a:solidFill>
                  <a:schemeClr val="bg1">
                    <a:lumMod val="50000"/>
                  </a:schemeClr>
                </a:solidFill>
              </a:rPr>
              <a:t>Keinsinyuran</a:t>
            </a:r>
            <a:r>
              <a:rPr lang="en-US" sz="1200" dirty="0">
                <a:solidFill>
                  <a:schemeClr val="bg1">
                    <a:lumMod val="50000"/>
                  </a:schemeClr>
                </a:solidFill>
              </a:rPr>
              <a:t> </a:t>
            </a:r>
          </a:p>
        </p:txBody>
      </p:sp>
      <p:sp>
        <p:nvSpPr>
          <p:cNvPr id="30" name="Oval 29"/>
          <p:cNvSpPr/>
          <p:nvPr/>
        </p:nvSpPr>
        <p:spPr>
          <a:xfrm>
            <a:off x="0" y="571480"/>
            <a:ext cx="667974" cy="648457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tx1">
                <a:lumMod val="75000"/>
                <a:lumOff val="25000"/>
              </a:schemeClr>
            </a:solidFill>
            <a:prstDash val="sysDot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32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13120576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00"/>
                            </p:stCondLst>
                            <p:childTnLst>
                              <p:par>
                                <p:cTn id="3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000"/>
                            </p:stCondLst>
                            <p:childTnLst>
                              <p:par>
                                <p:cTn id="41" presetID="22" presetClass="entr" presetSubtype="1" repeatCount="indefinite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3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2000"/>
                            </p:stCondLst>
                            <p:childTnLst>
                              <p:par>
                                <p:cTn id="4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2500"/>
                            </p:stCondLst>
                            <p:childTnLst>
                              <p:par>
                                <p:cTn id="49" presetID="22" presetClass="entr" presetSubtype="1" repeatCount="indefinite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1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 animBg="1"/>
      <p:bldP spid="20" grpId="0" animBg="1"/>
      <p:bldP spid="22" grpId="0" animBg="1"/>
      <p:bldP spid="28" grpId="0" animBg="1"/>
      <p:bldP spid="29" grpId="0" animBg="1"/>
      <p:bldP spid="36" grpId="0"/>
      <p:bldP spid="37" grpId="0"/>
      <p:bldP spid="2" grpId="0" animBg="1"/>
      <p:bldP spid="44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5004048" y="2276872"/>
            <a:ext cx="3675169" cy="3816424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441" name="Rectangle 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id-ID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id-ID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571500" y="25460"/>
            <a:ext cx="6264696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d-ID" sz="2800" b="1" dirty="0">
                <a:latin typeface="+mn-lt"/>
              </a:rPr>
              <a:t>HAK DAN KEWAJIBAN</a:t>
            </a:r>
            <a:r>
              <a:rPr lang="en-US" sz="2800" b="1" dirty="0">
                <a:latin typeface="+mn-lt"/>
              </a:rPr>
              <a:t> INSINYUR</a:t>
            </a:r>
            <a:endParaRPr lang="id-ID" sz="2800" b="1" dirty="0">
              <a:latin typeface="+mn-lt"/>
            </a:endParaRPr>
          </a:p>
        </p:txBody>
      </p:sp>
      <p:sp>
        <p:nvSpPr>
          <p:cNvPr id="9" name="Rectangle 2"/>
          <p:cNvSpPr>
            <a:spLocks noChangeArrowheads="1"/>
          </p:cNvSpPr>
          <p:nvPr/>
        </p:nvSpPr>
        <p:spPr bwMode="auto">
          <a:xfrm>
            <a:off x="5004048" y="2276872"/>
            <a:ext cx="3672408" cy="37856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3600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/>
            <a:r>
              <a:rPr lang="en-US" sz="2400" b="1" dirty="0">
                <a:latin typeface="+mn-lt"/>
              </a:rPr>
              <a:t>BERKEWAJIBAN</a:t>
            </a:r>
          </a:p>
          <a:p>
            <a:pPr marL="273050" lvl="0" indent="-273050">
              <a:buFont typeface="Arial" pitchFamily="34" charset="0"/>
              <a:buChar char="•"/>
            </a:pPr>
            <a:r>
              <a:rPr lang="en-US" dirty="0">
                <a:latin typeface="+mn-lt"/>
              </a:rPr>
              <a:t>M</a:t>
            </a:r>
            <a:r>
              <a:rPr lang="id-ID" dirty="0">
                <a:latin typeface="+mn-lt"/>
              </a:rPr>
              <a:t>elaksanakan </a:t>
            </a:r>
            <a:r>
              <a:rPr lang="id-ID" b="1" dirty="0">
                <a:latin typeface="+mn-lt"/>
              </a:rPr>
              <a:t>kode etik </a:t>
            </a:r>
            <a:r>
              <a:rPr lang="id-ID" dirty="0">
                <a:latin typeface="+mn-lt"/>
              </a:rPr>
              <a:t>Insinyur</a:t>
            </a:r>
            <a:r>
              <a:rPr lang="en-US" dirty="0">
                <a:latin typeface="+mn-lt"/>
              </a:rPr>
              <a:t>;</a:t>
            </a:r>
          </a:p>
          <a:p>
            <a:pPr marL="273050" lvl="0" indent="-273050">
              <a:buFont typeface="Arial" pitchFamily="34" charset="0"/>
              <a:buChar char="•"/>
            </a:pPr>
            <a:r>
              <a:rPr lang="id-ID" dirty="0">
                <a:latin typeface="+mn-lt"/>
              </a:rPr>
              <a:t>Mengupayakan </a:t>
            </a:r>
            <a:r>
              <a:rPr lang="id-ID" b="1" dirty="0">
                <a:latin typeface="+mn-lt"/>
              </a:rPr>
              <a:t>inovasi</a:t>
            </a:r>
            <a:r>
              <a:rPr lang="id-ID" dirty="0">
                <a:latin typeface="+mn-lt"/>
              </a:rPr>
              <a:t> dan nilai tambah;</a:t>
            </a:r>
          </a:p>
          <a:p>
            <a:pPr marL="273050" lvl="0" indent="-273050">
              <a:buFont typeface="Arial" pitchFamily="34" charset="0"/>
              <a:buChar char="•"/>
            </a:pPr>
            <a:r>
              <a:rPr lang="id-ID" dirty="0">
                <a:latin typeface="+mn-lt"/>
              </a:rPr>
              <a:t>Melaksanakan </a:t>
            </a:r>
            <a:r>
              <a:rPr lang="id-ID" b="1" dirty="0">
                <a:latin typeface="+mn-lt"/>
              </a:rPr>
              <a:t>standar </a:t>
            </a:r>
            <a:r>
              <a:rPr lang="id-ID" dirty="0">
                <a:latin typeface="+mn-lt"/>
              </a:rPr>
              <a:t>Keinsinyuran</a:t>
            </a:r>
            <a:r>
              <a:rPr lang="en-US" dirty="0">
                <a:latin typeface="+mn-lt"/>
              </a:rPr>
              <a:t>;</a:t>
            </a:r>
            <a:endParaRPr lang="id-ID" dirty="0">
              <a:latin typeface="+mn-lt"/>
            </a:endParaRPr>
          </a:p>
          <a:p>
            <a:pPr marL="273050" lvl="0" indent="-273050">
              <a:buFont typeface="Arial" pitchFamily="34" charset="0"/>
              <a:buChar char="•"/>
            </a:pPr>
            <a:r>
              <a:rPr lang="id-ID" dirty="0">
                <a:latin typeface="+mn-lt"/>
              </a:rPr>
              <a:t>Menerapkan </a:t>
            </a:r>
            <a:r>
              <a:rPr lang="id-ID" b="1" dirty="0">
                <a:latin typeface="+mn-lt"/>
              </a:rPr>
              <a:t>keberpihakan</a:t>
            </a:r>
            <a:r>
              <a:rPr lang="id-ID" dirty="0">
                <a:latin typeface="+mn-lt"/>
              </a:rPr>
              <a:t>;</a:t>
            </a:r>
          </a:p>
          <a:p>
            <a:pPr marL="273050" lvl="0" indent="-273050">
              <a:buFont typeface="Arial" pitchFamily="34" charset="0"/>
              <a:buChar char="•"/>
            </a:pPr>
            <a:r>
              <a:rPr lang="id-ID" b="1" dirty="0">
                <a:latin typeface="+mn-lt"/>
              </a:rPr>
              <a:t>M</a:t>
            </a:r>
            <a:r>
              <a:rPr lang="nn-NO" b="1" dirty="0">
                <a:latin typeface="+mn-lt"/>
              </a:rPr>
              <a:t>emutakhirkan </a:t>
            </a:r>
            <a:r>
              <a:rPr lang="nn-NO" dirty="0">
                <a:latin typeface="+mn-lt"/>
              </a:rPr>
              <a:t>Iptek;</a:t>
            </a:r>
          </a:p>
          <a:p>
            <a:pPr marL="273050" lvl="0" indent="-273050">
              <a:buFont typeface="Arial" pitchFamily="34" charset="0"/>
              <a:buChar char="•"/>
            </a:pPr>
            <a:r>
              <a:rPr lang="id-ID" dirty="0">
                <a:latin typeface="+mn-lt"/>
              </a:rPr>
              <a:t>Melaksanakan secara berkala </a:t>
            </a:r>
            <a:r>
              <a:rPr lang="id-ID" b="1" dirty="0">
                <a:latin typeface="+mn-lt"/>
              </a:rPr>
              <a:t>darma bakti </a:t>
            </a:r>
            <a:r>
              <a:rPr lang="id-ID" dirty="0">
                <a:latin typeface="+mn-lt"/>
              </a:rPr>
              <a:t>masyarakat yang bersifat sukarela; </a:t>
            </a:r>
          </a:p>
          <a:p>
            <a:pPr marL="273050" lvl="0" indent="-273050">
              <a:buFont typeface="Arial" pitchFamily="34" charset="0"/>
              <a:buChar char="•"/>
            </a:pPr>
            <a:r>
              <a:rPr lang="id-ID" dirty="0">
                <a:latin typeface="+mn-lt"/>
              </a:rPr>
              <a:t>Melakukan pencatatan </a:t>
            </a:r>
            <a:r>
              <a:rPr lang="id-ID" b="1" dirty="0">
                <a:latin typeface="+mn-lt"/>
              </a:rPr>
              <a:t>rekam kerja</a:t>
            </a:r>
            <a:r>
              <a:rPr lang="en-US" b="1" dirty="0">
                <a:latin typeface="+mn-lt"/>
              </a:rPr>
              <a:t> </a:t>
            </a:r>
            <a:r>
              <a:rPr lang="en-US" dirty="0" err="1">
                <a:latin typeface="+mn-lt"/>
              </a:rPr>
              <a:t>keinsinyuran</a:t>
            </a:r>
            <a:r>
              <a:rPr lang="id-ID" dirty="0">
                <a:latin typeface="+mn-lt"/>
              </a:rPr>
              <a:t>.</a:t>
            </a:r>
          </a:p>
        </p:txBody>
      </p:sp>
      <p:sp>
        <p:nvSpPr>
          <p:cNvPr id="11" name="Rectangle 10"/>
          <p:cNvSpPr/>
          <p:nvPr/>
        </p:nvSpPr>
        <p:spPr bwMode="auto">
          <a:xfrm>
            <a:off x="0" y="0"/>
            <a:ext cx="571500" cy="571500"/>
          </a:xfrm>
          <a:prstGeom prst="rect">
            <a:avLst/>
          </a:prstGeom>
          <a:solidFill>
            <a:srgbClr val="FF99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>
              <a:defRPr/>
            </a:pPr>
            <a:endParaRPr lang="id-ID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Isosceles Triangle 4"/>
          <p:cNvSpPr/>
          <p:nvPr/>
        </p:nvSpPr>
        <p:spPr>
          <a:xfrm>
            <a:off x="4139952" y="1052736"/>
            <a:ext cx="720080" cy="5805263"/>
          </a:xfrm>
          <a:prstGeom prst="triangle">
            <a:avLst/>
          </a:prstGeom>
          <a:solidFill>
            <a:schemeClr val="bg1">
              <a:lumMod val="65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en-US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pSp>
        <p:nvGrpSpPr>
          <p:cNvPr id="13" name="Group 12"/>
          <p:cNvGrpSpPr/>
          <p:nvPr/>
        </p:nvGrpSpPr>
        <p:grpSpPr>
          <a:xfrm>
            <a:off x="251520" y="945840"/>
            <a:ext cx="3888432" cy="4211352"/>
            <a:chOff x="251520" y="1552227"/>
            <a:chExt cx="3786232" cy="4345046"/>
          </a:xfrm>
        </p:grpSpPr>
        <p:sp>
          <p:nvSpPr>
            <p:cNvPr id="2" name="Rectangle 1"/>
            <p:cNvSpPr/>
            <p:nvPr/>
          </p:nvSpPr>
          <p:spPr>
            <a:xfrm>
              <a:off x="325284" y="2418561"/>
              <a:ext cx="3640460" cy="3062284"/>
            </a:xfrm>
            <a:prstGeom prst="rect">
              <a:avLst/>
            </a:prstGeom>
            <a:solidFill>
              <a:srgbClr val="CCFFC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Rectangle 1"/>
            <p:cNvSpPr>
              <a:spLocks noChangeArrowheads="1"/>
            </p:cNvSpPr>
            <p:nvPr/>
          </p:nvSpPr>
          <p:spPr bwMode="auto">
            <a:xfrm>
              <a:off x="437352" y="2418561"/>
              <a:ext cx="3420380" cy="29546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lvl="0" algn="ctr"/>
              <a:r>
                <a:rPr lang="en-US" sz="2400" b="1" dirty="0">
                  <a:latin typeface="+mn-lt"/>
                </a:rPr>
                <a:t>BERHAK</a:t>
              </a:r>
            </a:p>
            <a:p>
              <a:pPr marL="273050" lvl="0" indent="-273050">
                <a:buFont typeface="Arial" pitchFamily="34" charset="0"/>
                <a:buChar char="•"/>
              </a:pPr>
              <a:r>
                <a:rPr lang="en-US" dirty="0">
                  <a:latin typeface="+mn-lt"/>
                </a:rPr>
                <a:t>M</a:t>
              </a:r>
              <a:r>
                <a:rPr lang="id-ID" dirty="0">
                  <a:latin typeface="+mn-lt"/>
                </a:rPr>
                <a:t>emperoleh </a:t>
              </a:r>
              <a:r>
                <a:rPr lang="id-ID" b="1" dirty="0">
                  <a:latin typeface="+mn-lt"/>
                </a:rPr>
                <a:t>pelindungan</a:t>
              </a:r>
              <a:r>
                <a:rPr lang="id-ID" dirty="0">
                  <a:latin typeface="+mn-lt"/>
                </a:rPr>
                <a:t> hukum selama melaksanakan kode etik insinyur dan standar Keinsinyuran;</a:t>
              </a:r>
            </a:p>
            <a:p>
              <a:pPr marL="273050" lvl="0" indent="-273050">
                <a:buFont typeface="Arial" pitchFamily="34" charset="0"/>
                <a:buChar char="•"/>
              </a:pPr>
              <a:r>
                <a:rPr lang="en-US" dirty="0">
                  <a:latin typeface="+mn-lt"/>
                </a:rPr>
                <a:t>M</a:t>
              </a:r>
              <a:r>
                <a:rPr lang="id-ID" dirty="0">
                  <a:latin typeface="+mn-lt"/>
                </a:rPr>
                <a:t>enerima </a:t>
              </a:r>
              <a:r>
                <a:rPr lang="id-ID" b="1" dirty="0">
                  <a:latin typeface="+mn-lt"/>
                </a:rPr>
                <a:t>imbalan</a:t>
              </a:r>
              <a:r>
                <a:rPr lang="id-ID" dirty="0">
                  <a:latin typeface="+mn-lt"/>
                </a:rPr>
                <a:t> hasil kerja sesuai dengan perjanjian kerja;</a:t>
              </a:r>
            </a:p>
            <a:p>
              <a:pPr marL="273050" lvl="0" indent="-273050">
                <a:buFont typeface="Arial" pitchFamily="34" charset="0"/>
                <a:buChar char="•"/>
              </a:pPr>
              <a:r>
                <a:rPr lang="en-US" dirty="0">
                  <a:latin typeface="+mn-lt"/>
                </a:rPr>
                <a:t>M</a:t>
              </a:r>
              <a:r>
                <a:rPr lang="id-ID" dirty="0">
                  <a:latin typeface="+mn-lt"/>
                </a:rPr>
                <a:t>endapatkan </a:t>
              </a:r>
              <a:r>
                <a:rPr lang="id-ID" b="1" dirty="0">
                  <a:latin typeface="+mn-lt"/>
                </a:rPr>
                <a:t>pembinaan</a:t>
              </a:r>
              <a:r>
                <a:rPr lang="id-ID" dirty="0">
                  <a:latin typeface="+mn-lt"/>
                </a:rPr>
                <a:t> dan pemeliharaan kompetensi profesi Keinsinyuran.</a:t>
              </a:r>
            </a:p>
          </p:txBody>
        </p:sp>
        <p:sp>
          <p:nvSpPr>
            <p:cNvPr id="12" name="Trapezoid 11"/>
            <p:cNvSpPr/>
            <p:nvPr/>
          </p:nvSpPr>
          <p:spPr>
            <a:xfrm flipV="1">
              <a:off x="251520" y="5465225"/>
              <a:ext cx="3786232" cy="432048"/>
            </a:xfrm>
            <a:prstGeom prst="trapezoid">
              <a:avLst>
                <a:gd name="adj" fmla="val 96463"/>
              </a:avLst>
            </a:prstGeom>
            <a:gradFill flip="none" rotWithShape="1">
              <a:gsLst>
                <a:gs pos="0">
                  <a:schemeClr val="bg1">
                    <a:lumMod val="65000"/>
                    <a:shade val="30000"/>
                    <a:satMod val="115000"/>
                    <a:alpha val="21000"/>
                  </a:schemeClr>
                </a:gs>
                <a:gs pos="50000">
                  <a:schemeClr val="bg1">
                    <a:lumMod val="65000"/>
                    <a:shade val="67500"/>
                    <a:satMod val="115000"/>
                  </a:schemeClr>
                </a:gs>
                <a:gs pos="100000">
                  <a:schemeClr val="bg1">
                    <a:lumMod val="65000"/>
                    <a:shade val="100000"/>
                    <a:satMod val="11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endParaRPr lang="en-US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6" name="Isosceles Triangle 5"/>
            <p:cNvSpPr/>
            <p:nvPr/>
          </p:nvSpPr>
          <p:spPr>
            <a:xfrm>
              <a:off x="325284" y="1552227"/>
              <a:ext cx="3640460" cy="866333"/>
            </a:xfrm>
            <a:prstGeom prst="triangle">
              <a:avLst/>
            </a:prstGeom>
            <a:noFill/>
            <a:ln>
              <a:solidFill>
                <a:schemeClr val="tx1">
                  <a:lumMod val="65000"/>
                  <a:lumOff val="3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endParaRPr lang="en-US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sp>
        <p:nvSpPr>
          <p:cNvPr id="14" name="Isosceles Triangle 13"/>
          <p:cNvSpPr/>
          <p:nvPr/>
        </p:nvSpPr>
        <p:spPr>
          <a:xfrm>
            <a:off x="5043885" y="1497534"/>
            <a:ext cx="3640460" cy="789759"/>
          </a:xfrm>
          <a:prstGeom prst="triangle">
            <a:avLst/>
          </a:prstGeom>
          <a:noFill/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en-US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" name="Diamond 9"/>
          <p:cNvSpPr/>
          <p:nvPr/>
        </p:nvSpPr>
        <p:spPr>
          <a:xfrm rot="393822">
            <a:off x="2144636" y="1000495"/>
            <a:ext cx="4714351" cy="360041"/>
          </a:xfrm>
          <a:prstGeom prst="diamond">
            <a:avLst/>
          </a:prstGeom>
          <a:solidFill>
            <a:schemeClr val="bg1">
              <a:lumMod val="65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en-US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5" name="Oval 14"/>
          <p:cNvSpPr/>
          <p:nvPr/>
        </p:nvSpPr>
        <p:spPr>
          <a:xfrm>
            <a:off x="4339145" y="1004554"/>
            <a:ext cx="325331" cy="351921"/>
          </a:xfrm>
          <a:prstGeom prst="ellipse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en-US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8" name="Trapezoid 17"/>
          <p:cNvSpPr/>
          <p:nvPr/>
        </p:nvSpPr>
        <p:spPr>
          <a:xfrm flipV="1">
            <a:off x="4970999" y="6093296"/>
            <a:ext cx="3786232" cy="432048"/>
          </a:xfrm>
          <a:prstGeom prst="trapezoid">
            <a:avLst>
              <a:gd name="adj" fmla="val 96463"/>
            </a:avLst>
          </a:prstGeom>
          <a:gradFill flip="none" rotWithShape="1">
            <a:gsLst>
              <a:gs pos="0">
                <a:schemeClr val="bg1">
                  <a:lumMod val="65000"/>
                  <a:shade val="30000"/>
                  <a:satMod val="115000"/>
                  <a:alpha val="21000"/>
                </a:schemeClr>
              </a:gs>
              <a:gs pos="50000">
                <a:schemeClr val="bg1">
                  <a:lumMod val="65000"/>
                  <a:shade val="67500"/>
                  <a:satMod val="115000"/>
                </a:schemeClr>
              </a:gs>
              <a:gs pos="100000">
                <a:schemeClr val="bg1">
                  <a:lumMod val="65000"/>
                  <a:shade val="100000"/>
                  <a:satMod val="115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en-US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Trapezoid 2"/>
          <p:cNvSpPr/>
          <p:nvPr/>
        </p:nvSpPr>
        <p:spPr>
          <a:xfrm>
            <a:off x="2555776" y="6705364"/>
            <a:ext cx="3888432" cy="180020"/>
          </a:xfrm>
          <a:prstGeom prst="trapezoid">
            <a:avLst>
              <a:gd name="adj" fmla="val 114978"/>
            </a:avLst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en-US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8821087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1" name="Rectangle 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id-ID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id-ID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04876" y="666404"/>
            <a:ext cx="4395116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id-ID" sz="2400" b="1" dirty="0">
                <a:latin typeface="+mn-lt"/>
              </a:rPr>
              <a:t>HAK DAN KEWAJIBAN</a:t>
            </a:r>
            <a:r>
              <a:rPr lang="en-US" sz="2400" b="1" dirty="0">
                <a:latin typeface="+mn-lt"/>
              </a:rPr>
              <a:t> </a:t>
            </a:r>
          </a:p>
          <a:p>
            <a:pPr algn="ctr"/>
            <a:r>
              <a:rPr lang="en-US" sz="2400" b="1" dirty="0">
                <a:latin typeface="+mn-lt"/>
              </a:rPr>
              <a:t>PENGGUNA KEINSINYURAN</a:t>
            </a:r>
            <a:endParaRPr lang="id-ID" sz="2400" b="1" dirty="0">
              <a:latin typeface="+mn-lt"/>
            </a:endParaRPr>
          </a:p>
        </p:txBody>
      </p:sp>
      <p:sp>
        <p:nvSpPr>
          <p:cNvPr id="11" name="Rectangle 10"/>
          <p:cNvSpPr/>
          <p:nvPr/>
        </p:nvSpPr>
        <p:spPr bwMode="auto">
          <a:xfrm>
            <a:off x="0" y="0"/>
            <a:ext cx="571500" cy="571500"/>
          </a:xfrm>
          <a:prstGeom prst="rect">
            <a:avLst/>
          </a:prstGeom>
          <a:solidFill>
            <a:srgbClr val="FF99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>
              <a:defRPr/>
            </a:pPr>
            <a:endParaRPr lang="id-ID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35496" y="2147692"/>
            <a:ext cx="4412956" cy="3888432"/>
            <a:chOff x="251520" y="945840"/>
            <a:chExt cx="8505711" cy="5939544"/>
          </a:xfrm>
        </p:grpSpPr>
        <p:sp>
          <p:nvSpPr>
            <p:cNvPr id="7" name="Rectangle 6"/>
            <p:cNvSpPr/>
            <p:nvPr/>
          </p:nvSpPr>
          <p:spPr>
            <a:xfrm>
              <a:off x="5004048" y="2276872"/>
              <a:ext cx="3675169" cy="3816424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/>
            </a:p>
          </p:txBody>
        </p:sp>
        <p:sp>
          <p:nvSpPr>
            <p:cNvPr id="9" name="Rectangle 2"/>
            <p:cNvSpPr>
              <a:spLocks noChangeArrowheads="1"/>
            </p:cNvSpPr>
            <p:nvPr/>
          </p:nvSpPr>
          <p:spPr bwMode="auto">
            <a:xfrm>
              <a:off x="5004047" y="2195167"/>
              <a:ext cx="3672409" cy="394905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91440" tIns="45720" rIns="3600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lvl="0" algn="ctr"/>
              <a:r>
                <a:rPr lang="en-US" b="1" dirty="0">
                  <a:latin typeface="+mn-lt"/>
                </a:rPr>
                <a:t>BERKEWAJIBAN</a:t>
              </a:r>
            </a:p>
            <a:p>
              <a:pPr marL="95250" indent="-95250">
                <a:buFont typeface="Arial" pitchFamily="34" charset="0"/>
                <a:buChar char="•"/>
              </a:pPr>
              <a:r>
                <a:rPr lang="en-US" sz="1200" dirty="0" err="1"/>
                <a:t>memberikan</a:t>
              </a:r>
              <a:r>
                <a:rPr lang="en-US" sz="1200" dirty="0"/>
                <a:t> </a:t>
              </a:r>
              <a:r>
                <a:rPr lang="en-US" sz="1200" dirty="0" err="1"/>
                <a:t>informasi</a:t>
              </a:r>
              <a:r>
                <a:rPr lang="en-US" sz="1200" dirty="0"/>
                <a:t> </a:t>
              </a:r>
              <a:r>
                <a:rPr lang="en-US" sz="1200" dirty="0" err="1"/>
                <a:t>dan</a:t>
              </a:r>
              <a:r>
                <a:rPr lang="en-US" sz="1200" dirty="0"/>
                <a:t> </a:t>
              </a:r>
              <a:r>
                <a:rPr lang="en-US" sz="1200" dirty="0" err="1"/>
                <a:t>dokumen</a:t>
              </a:r>
              <a:r>
                <a:rPr lang="en-US" sz="1200" dirty="0"/>
                <a:t> yang </a:t>
              </a:r>
              <a:r>
                <a:rPr lang="en-US" sz="1200" dirty="0" err="1"/>
                <a:t>lengkap</a:t>
              </a:r>
              <a:r>
                <a:rPr lang="en-US" sz="1200" dirty="0"/>
                <a:t> </a:t>
              </a:r>
              <a:r>
                <a:rPr lang="en-US" sz="1200" dirty="0" err="1"/>
                <a:t>sesuai</a:t>
              </a:r>
              <a:r>
                <a:rPr lang="en-US" sz="1200" dirty="0"/>
                <a:t> </a:t>
              </a:r>
              <a:r>
                <a:rPr lang="en-US" sz="1200" dirty="0" err="1"/>
                <a:t>kebutuhan</a:t>
              </a:r>
              <a:r>
                <a:rPr lang="en-US" sz="1200" dirty="0"/>
                <a:t>; </a:t>
              </a:r>
            </a:p>
            <a:p>
              <a:pPr marL="95250" indent="-95250">
                <a:buFont typeface="Arial" pitchFamily="34" charset="0"/>
                <a:buChar char="•"/>
              </a:pPr>
              <a:r>
                <a:rPr lang="en-US" sz="1200" dirty="0" err="1"/>
                <a:t>mengikuti</a:t>
              </a:r>
              <a:r>
                <a:rPr lang="en-US" sz="1200" dirty="0"/>
                <a:t> </a:t>
              </a:r>
              <a:r>
                <a:rPr lang="en-US" sz="1200" dirty="0" err="1"/>
                <a:t>petunjuk</a:t>
              </a:r>
              <a:r>
                <a:rPr lang="en-US" sz="1200" dirty="0"/>
                <a:t> </a:t>
              </a:r>
              <a:r>
                <a:rPr lang="en-US" sz="1200" dirty="0" err="1"/>
                <a:t>Insinyur</a:t>
              </a:r>
              <a:r>
                <a:rPr lang="en-US" sz="1200" dirty="0"/>
                <a:t> </a:t>
              </a:r>
              <a:r>
                <a:rPr lang="en-US" sz="1200" dirty="0" err="1"/>
                <a:t>atas</a:t>
              </a:r>
              <a:r>
                <a:rPr lang="en-US" sz="1200" dirty="0"/>
                <a:t> </a:t>
              </a:r>
              <a:r>
                <a:rPr lang="en-US" sz="1200" dirty="0" err="1"/>
                <a:t>hasil</a:t>
              </a:r>
              <a:r>
                <a:rPr lang="en-US" sz="1200" dirty="0"/>
                <a:t> </a:t>
              </a:r>
              <a:r>
                <a:rPr lang="en-US" sz="1200" dirty="0" err="1"/>
                <a:t>kegiatan</a:t>
              </a:r>
              <a:r>
                <a:rPr lang="en-US" sz="1200" dirty="0"/>
                <a:t> yang </a:t>
              </a:r>
              <a:r>
                <a:rPr lang="en-US" sz="1200" dirty="0" err="1"/>
                <a:t>akan</a:t>
              </a:r>
              <a:r>
                <a:rPr lang="en-US" sz="1200" dirty="0"/>
                <a:t> </a:t>
              </a:r>
              <a:r>
                <a:rPr lang="en-US" sz="1200" dirty="0" err="1"/>
                <a:t>diterima</a:t>
              </a:r>
              <a:r>
                <a:rPr lang="en-US" sz="1200" dirty="0"/>
                <a:t>; </a:t>
              </a:r>
            </a:p>
            <a:p>
              <a:pPr marL="95250" indent="-95250">
                <a:buFont typeface="Arial" pitchFamily="34" charset="0"/>
                <a:buChar char="•"/>
              </a:pPr>
              <a:r>
                <a:rPr lang="en-US" sz="1200" dirty="0" err="1"/>
                <a:t>memberikan</a:t>
              </a:r>
              <a:r>
                <a:rPr lang="en-US" sz="1200" dirty="0"/>
                <a:t> </a:t>
              </a:r>
              <a:r>
                <a:rPr lang="en-US" sz="1200" dirty="0" err="1"/>
                <a:t>imbalan</a:t>
              </a:r>
              <a:r>
                <a:rPr lang="en-US" sz="1200" dirty="0"/>
                <a:t> yang </a:t>
              </a:r>
              <a:r>
                <a:rPr lang="en-US" sz="1200" dirty="0" err="1"/>
                <a:t>setara</a:t>
              </a:r>
              <a:r>
                <a:rPr lang="en-US" sz="1200" dirty="0"/>
                <a:t> </a:t>
              </a:r>
              <a:r>
                <a:rPr lang="en-US" sz="1200" dirty="0" err="1"/>
                <a:t>dan</a:t>
              </a:r>
              <a:r>
                <a:rPr lang="en-US" sz="1200" dirty="0"/>
                <a:t> </a:t>
              </a:r>
              <a:r>
                <a:rPr lang="en-US" sz="1200" dirty="0" err="1"/>
                <a:t>adil</a:t>
              </a:r>
              <a:r>
                <a:rPr lang="en-US" sz="1200" dirty="0"/>
                <a:t> </a:t>
              </a:r>
            </a:p>
            <a:p>
              <a:pPr marL="95250" indent="-95250">
                <a:buFont typeface="Arial" pitchFamily="34" charset="0"/>
                <a:buChar char="•"/>
              </a:pPr>
              <a:r>
                <a:rPr lang="en-US" sz="1200" dirty="0" err="1"/>
                <a:t>mematuhi</a:t>
              </a:r>
              <a:r>
                <a:rPr lang="en-US" sz="1200" dirty="0"/>
                <a:t> </a:t>
              </a:r>
              <a:r>
                <a:rPr lang="en-US" sz="1200" dirty="0" err="1"/>
                <a:t>ketentuan</a:t>
              </a:r>
              <a:r>
                <a:rPr lang="en-US" sz="1200" dirty="0"/>
                <a:t> yang </a:t>
              </a:r>
              <a:r>
                <a:rPr lang="en-US" sz="1200" dirty="0" err="1"/>
                <a:t>berlaku</a:t>
              </a:r>
              <a:r>
                <a:rPr lang="en-US" sz="1200" dirty="0"/>
                <a:t> di </a:t>
              </a:r>
              <a:r>
                <a:rPr lang="en-US" sz="1200" dirty="0" err="1"/>
                <a:t>tempat</a:t>
              </a:r>
              <a:r>
                <a:rPr lang="en-US" sz="1200" dirty="0"/>
                <a:t> </a:t>
              </a:r>
              <a:r>
                <a:rPr lang="en-US" sz="1200" dirty="0" err="1"/>
                <a:t>pelaksanaan</a:t>
              </a:r>
              <a:r>
                <a:rPr lang="en-US" sz="1200" dirty="0"/>
                <a:t> </a:t>
              </a:r>
              <a:r>
                <a:rPr lang="en-US" sz="1200" dirty="0" err="1"/>
                <a:t>Praktik</a:t>
              </a:r>
              <a:r>
                <a:rPr lang="en-US" sz="1200" dirty="0"/>
                <a:t> </a:t>
              </a:r>
              <a:r>
                <a:rPr lang="en-US" sz="1200" dirty="0" err="1"/>
                <a:t>Keinsinyuran</a:t>
              </a:r>
              <a:r>
                <a:rPr lang="en-US" sz="1200" dirty="0"/>
                <a:t>. </a:t>
              </a:r>
            </a:p>
          </p:txBody>
        </p:sp>
        <p:sp>
          <p:nvSpPr>
            <p:cNvPr id="5" name="Isosceles Triangle 4"/>
            <p:cNvSpPr/>
            <p:nvPr/>
          </p:nvSpPr>
          <p:spPr>
            <a:xfrm>
              <a:off x="4139952" y="1052736"/>
              <a:ext cx="720080" cy="5805263"/>
            </a:xfrm>
            <a:prstGeom prst="triangle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endParaRPr lang="en-US" sz="1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grpSp>
          <p:nvGrpSpPr>
            <p:cNvPr id="13" name="Group 12"/>
            <p:cNvGrpSpPr/>
            <p:nvPr/>
          </p:nvGrpSpPr>
          <p:grpSpPr>
            <a:xfrm>
              <a:off x="251520" y="945840"/>
              <a:ext cx="3888432" cy="4211352"/>
              <a:chOff x="251520" y="1552227"/>
              <a:chExt cx="3786232" cy="4345046"/>
            </a:xfrm>
          </p:grpSpPr>
          <p:sp>
            <p:nvSpPr>
              <p:cNvPr id="2" name="Rectangle 1"/>
              <p:cNvSpPr/>
              <p:nvPr/>
            </p:nvSpPr>
            <p:spPr>
              <a:xfrm>
                <a:off x="325284" y="2418561"/>
                <a:ext cx="3640460" cy="3062284"/>
              </a:xfrm>
              <a:prstGeom prst="rect">
                <a:avLst/>
              </a:prstGeom>
              <a:solidFill>
                <a:srgbClr val="CCFFCC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400"/>
              </a:p>
            </p:txBody>
          </p:sp>
          <p:sp>
            <p:nvSpPr>
              <p:cNvPr id="39" name="Rectangle 1"/>
              <p:cNvSpPr>
                <a:spLocks noChangeArrowheads="1"/>
              </p:cNvSpPr>
              <p:nvPr/>
            </p:nvSpPr>
            <p:spPr bwMode="auto">
              <a:xfrm>
                <a:off x="437351" y="2295223"/>
                <a:ext cx="3420380" cy="320133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  <a:spAutoFit/>
              </a:bodyPr>
              <a:lstStyle/>
              <a:p>
                <a:pPr lvl="0" algn="ctr"/>
                <a:r>
                  <a:rPr lang="en-US" b="1" dirty="0">
                    <a:latin typeface="+mn-lt"/>
                  </a:rPr>
                  <a:t>BERHAK</a:t>
                </a:r>
              </a:p>
              <a:p>
                <a:pPr marL="95250" indent="-95250">
                  <a:buFont typeface="Arial" pitchFamily="34" charset="0"/>
                  <a:buChar char="•"/>
                </a:pPr>
                <a:r>
                  <a:rPr lang="en-US" sz="1200" dirty="0" err="1"/>
                  <a:t>mendapat</a:t>
                </a:r>
                <a:r>
                  <a:rPr lang="en-US" sz="1200" dirty="0"/>
                  <a:t> </a:t>
                </a:r>
                <a:r>
                  <a:rPr lang="en-US" sz="1200" dirty="0" err="1"/>
                  <a:t>cakupan</a:t>
                </a:r>
                <a:r>
                  <a:rPr lang="en-US" sz="1200" dirty="0"/>
                  <a:t> </a:t>
                </a:r>
                <a:r>
                  <a:rPr lang="en-US" sz="1200" dirty="0" err="1"/>
                  <a:t>dan</a:t>
                </a:r>
                <a:r>
                  <a:rPr lang="en-US" sz="1200" dirty="0"/>
                  <a:t> </a:t>
                </a:r>
                <a:r>
                  <a:rPr lang="en-US" sz="1200" dirty="0" err="1"/>
                  <a:t>mutu</a:t>
                </a:r>
                <a:r>
                  <a:rPr lang="en-US" sz="1200" dirty="0"/>
                  <a:t> </a:t>
                </a:r>
                <a:r>
                  <a:rPr lang="en-US" sz="1200" dirty="0" err="1"/>
                  <a:t>Keinsinyuran</a:t>
                </a:r>
                <a:r>
                  <a:rPr lang="en-US" sz="1200" dirty="0"/>
                  <a:t> </a:t>
                </a:r>
                <a:r>
                  <a:rPr lang="en-US" sz="1200" dirty="0" err="1"/>
                  <a:t>sesuai</a:t>
                </a:r>
                <a:r>
                  <a:rPr lang="en-US" sz="1200" dirty="0"/>
                  <a:t> </a:t>
                </a:r>
                <a:r>
                  <a:rPr lang="en-US" sz="1200" dirty="0" err="1"/>
                  <a:t>perjanjian</a:t>
                </a:r>
                <a:r>
                  <a:rPr lang="en-US" sz="1200" dirty="0"/>
                  <a:t> </a:t>
                </a:r>
                <a:r>
                  <a:rPr lang="en-US" sz="1200" dirty="0" err="1"/>
                  <a:t>kerja</a:t>
                </a:r>
                <a:r>
                  <a:rPr lang="en-US" sz="1200" dirty="0"/>
                  <a:t>; </a:t>
                </a:r>
              </a:p>
              <a:p>
                <a:pPr marL="95250" indent="-95250">
                  <a:buFont typeface="Arial" pitchFamily="34" charset="0"/>
                  <a:buChar char="•"/>
                </a:pPr>
                <a:r>
                  <a:rPr lang="en-US" sz="1200" dirty="0" err="1"/>
                  <a:t>mendapat</a:t>
                </a:r>
                <a:r>
                  <a:rPr lang="en-US" sz="1200" dirty="0"/>
                  <a:t> </a:t>
                </a:r>
                <a:r>
                  <a:rPr lang="en-US" sz="1200" dirty="0" err="1"/>
                  <a:t>informasi</a:t>
                </a:r>
                <a:r>
                  <a:rPr lang="en-US" sz="1200" dirty="0"/>
                  <a:t> </a:t>
                </a:r>
                <a:r>
                  <a:rPr lang="en-US" sz="1200" dirty="0" err="1"/>
                  <a:t>atas</a:t>
                </a:r>
                <a:r>
                  <a:rPr lang="en-US" sz="1200" dirty="0"/>
                  <a:t> </a:t>
                </a:r>
                <a:r>
                  <a:rPr lang="en-US" sz="1200" dirty="0" err="1"/>
                  <a:t>hasil</a:t>
                </a:r>
                <a:r>
                  <a:rPr lang="en-US" sz="1200" dirty="0"/>
                  <a:t> </a:t>
                </a:r>
                <a:r>
                  <a:rPr lang="en-US" sz="1200" dirty="0" err="1"/>
                  <a:t>kegiatan</a:t>
                </a:r>
                <a:r>
                  <a:rPr lang="en-US" sz="1200" dirty="0"/>
                  <a:t> </a:t>
                </a:r>
                <a:r>
                  <a:rPr lang="en-US" sz="1200" dirty="0" err="1"/>
                  <a:t>Keinsinyuran</a:t>
                </a:r>
                <a:r>
                  <a:rPr lang="en-US" sz="1200" dirty="0"/>
                  <a:t>; </a:t>
                </a:r>
              </a:p>
              <a:p>
                <a:pPr marL="95250" indent="-95250">
                  <a:buFont typeface="Arial" pitchFamily="34" charset="0"/>
                  <a:buChar char="•"/>
                </a:pPr>
                <a:r>
                  <a:rPr lang="sv-SE" sz="1200" dirty="0"/>
                  <a:t>menolak hasil kegiatan Keinsinyuran yang tidak sesuai perjanjian kerja; </a:t>
                </a:r>
              </a:p>
            </p:txBody>
          </p:sp>
          <p:sp>
            <p:nvSpPr>
              <p:cNvPr id="12" name="Trapezoid 11"/>
              <p:cNvSpPr/>
              <p:nvPr/>
            </p:nvSpPr>
            <p:spPr>
              <a:xfrm flipV="1">
                <a:off x="251520" y="5465225"/>
                <a:ext cx="3786232" cy="432048"/>
              </a:xfrm>
              <a:prstGeom prst="trapezoid">
                <a:avLst>
                  <a:gd name="adj" fmla="val 96463"/>
                </a:avLst>
              </a:prstGeom>
              <a:gradFill flip="none" rotWithShape="1">
                <a:gsLst>
                  <a:gs pos="0">
                    <a:schemeClr val="bg1">
                      <a:lumMod val="65000"/>
                      <a:shade val="30000"/>
                      <a:satMod val="115000"/>
                      <a:alpha val="21000"/>
                    </a:schemeClr>
                  </a:gs>
                  <a:gs pos="50000">
                    <a:schemeClr val="bg1">
                      <a:lumMod val="65000"/>
                      <a:shade val="67500"/>
                      <a:satMod val="115000"/>
                    </a:schemeClr>
                  </a:gs>
                  <a:gs pos="100000">
                    <a:schemeClr val="bg1">
                      <a:lumMod val="65000"/>
                      <a:shade val="100000"/>
                      <a:satMod val="115000"/>
                    </a:scheme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t"/>
              <a:lstStyle/>
              <a:p>
                <a:pPr algn="ctr"/>
                <a:endParaRPr lang="en-US" sz="1200" b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6" name="Isosceles Triangle 5"/>
              <p:cNvSpPr/>
              <p:nvPr/>
            </p:nvSpPr>
            <p:spPr>
              <a:xfrm>
                <a:off x="325284" y="1552227"/>
                <a:ext cx="3640460" cy="866333"/>
              </a:xfrm>
              <a:prstGeom prst="triangle">
                <a:avLst/>
              </a:prstGeom>
              <a:noFill/>
              <a:ln>
                <a:solidFill>
                  <a:schemeClr val="tx1">
                    <a:lumMod val="65000"/>
                    <a:lumOff val="3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t"/>
              <a:lstStyle/>
              <a:p>
                <a:pPr algn="ctr"/>
                <a:endParaRPr lang="en-US" sz="1200" b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</p:grpSp>
        <p:sp>
          <p:nvSpPr>
            <p:cNvPr id="14" name="Isosceles Triangle 13"/>
            <p:cNvSpPr/>
            <p:nvPr/>
          </p:nvSpPr>
          <p:spPr>
            <a:xfrm>
              <a:off x="5043885" y="1497534"/>
              <a:ext cx="3640460" cy="789759"/>
            </a:xfrm>
            <a:prstGeom prst="triangle">
              <a:avLst/>
            </a:prstGeom>
            <a:noFill/>
            <a:ln>
              <a:solidFill>
                <a:schemeClr val="tx1">
                  <a:lumMod val="65000"/>
                  <a:lumOff val="3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endParaRPr lang="en-US" sz="1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0" name="Diamond 9"/>
            <p:cNvSpPr/>
            <p:nvPr/>
          </p:nvSpPr>
          <p:spPr>
            <a:xfrm rot="393822">
              <a:off x="2144636" y="1000495"/>
              <a:ext cx="4714351" cy="360041"/>
            </a:xfrm>
            <a:prstGeom prst="diamond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endParaRPr lang="en-US" sz="1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5" name="Oval 14"/>
            <p:cNvSpPr/>
            <p:nvPr/>
          </p:nvSpPr>
          <p:spPr>
            <a:xfrm>
              <a:off x="4339145" y="1004554"/>
              <a:ext cx="325331" cy="351921"/>
            </a:xfrm>
            <a:prstGeom prst="ellipse">
              <a:avLst/>
            </a:pr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endParaRPr lang="en-US" sz="1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8" name="Trapezoid 17"/>
            <p:cNvSpPr/>
            <p:nvPr/>
          </p:nvSpPr>
          <p:spPr>
            <a:xfrm flipV="1">
              <a:off x="4970999" y="6093296"/>
              <a:ext cx="3786232" cy="432048"/>
            </a:xfrm>
            <a:prstGeom prst="trapezoid">
              <a:avLst>
                <a:gd name="adj" fmla="val 96463"/>
              </a:avLst>
            </a:prstGeom>
            <a:gradFill flip="none" rotWithShape="1">
              <a:gsLst>
                <a:gs pos="0">
                  <a:schemeClr val="bg1">
                    <a:lumMod val="65000"/>
                    <a:shade val="30000"/>
                    <a:satMod val="115000"/>
                    <a:alpha val="21000"/>
                  </a:schemeClr>
                </a:gs>
                <a:gs pos="50000">
                  <a:schemeClr val="bg1">
                    <a:lumMod val="65000"/>
                    <a:shade val="67500"/>
                    <a:satMod val="115000"/>
                  </a:schemeClr>
                </a:gs>
                <a:gs pos="100000">
                  <a:schemeClr val="bg1">
                    <a:lumMod val="65000"/>
                    <a:shade val="100000"/>
                    <a:satMod val="11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endParaRPr lang="en-US" sz="1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3" name="Trapezoid 2"/>
            <p:cNvSpPr/>
            <p:nvPr/>
          </p:nvSpPr>
          <p:spPr>
            <a:xfrm>
              <a:off x="2555776" y="6705364"/>
              <a:ext cx="3888432" cy="180020"/>
            </a:xfrm>
            <a:prstGeom prst="trapezoid">
              <a:avLst>
                <a:gd name="adj" fmla="val 114978"/>
              </a:avLst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endParaRPr lang="en-US" sz="1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pSp>
        <p:nvGrpSpPr>
          <p:cNvPr id="36" name="Group 35"/>
          <p:cNvGrpSpPr/>
          <p:nvPr/>
        </p:nvGrpSpPr>
        <p:grpSpPr>
          <a:xfrm>
            <a:off x="4716016" y="651568"/>
            <a:ext cx="4464496" cy="5369720"/>
            <a:chOff x="4716016" y="651568"/>
            <a:chExt cx="4464496" cy="5369720"/>
          </a:xfrm>
        </p:grpSpPr>
        <p:sp>
          <p:nvSpPr>
            <p:cNvPr id="21" name="Rectangle 20"/>
            <p:cNvSpPr/>
            <p:nvPr/>
          </p:nvSpPr>
          <p:spPr>
            <a:xfrm>
              <a:off x="4785396" y="651568"/>
              <a:ext cx="4395116" cy="830997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id-ID" sz="2400" b="1" dirty="0">
                  <a:latin typeface="+mn-lt"/>
                </a:rPr>
                <a:t>HAK DAN KEWAJIBAN</a:t>
              </a:r>
              <a:r>
                <a:rPr lang="en-US" sz="2400" b="1" dirty="0">
                  <a:latin typeface="+mn-lt"/>
                </a:rPr>
                <a:t> </a:t>
              </a:r>
            </a:p>
            <a:p>
              <a:pPr algn="ctr"/>
              <a:r>
                <a:rPr lang="en-US" sz="2400" b="1" dirty="0">
                  <a:latin typeface="+mn-lt"/>
                </a:rPr>
                <a:t>PEMANFAAT KEINSINYURAN</a:t>
              </a:r>
              <a:endParaRPr lang="id-ID" sz="2400" b="1" dirty="0">
                <a:latin typeface="+mn-lt"/>
              </a:endParaRPr>
            </a:p>
          </p:txBody>
        </p:sp>
        <p:sp>
          <p:nvSpPr>
            <p:cNvPr id="23" name="Rectangle 22"/>
            <p:cNvSpPr/>
            <p:nvPr/>
          </p:nvSpPr>
          <p:spPr>
            <a:xfrm>
              <a:off x="7196195" y="2789217"/>
              <a:ext cx="1906761" cy="1039548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/>
            </a:p>
          </p:txBody>
        </p:sp>
        <p:sp>
          <p:nvSpPr>
            <p:cNvPr id="24" name="Rectangle 2"/>
            <p:cNvSpPr>
              <a:spLocks noChangeArrowheads="1"/>
            </p:cNvSpPr>
            <p:nvPr/>
          </p:nvSpPr>
          <p:spPr bwMode="auto">
            <a:xfrm>
              <a:off x="7181735" y="2744873"/>
              <a:ext cx="1905329" cy="923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91440" tIns="45720" rIns="3600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lvl="0" algn="ctr"/>
              <a:r>
                <a:rPr lang="en-US" b="1" dirty="0">
                  <a:latin typeface="+mn-lt"/>
                </a:rPr>
                <a:t>BERKEWAJIBAN</a:t>
              </a:r>
            </a:p>
            <a:p>
              <a:pPr marL="95250" indent="-95250">
                <a:buFont typeface="Arial" pitchFamily="34" charset="0"/>
                <a:buChar char="•"/>
              </a:pPr>
              <a:r>
                <a:rPr lang="en-US" sz="1200" dirty="0" err="1"/>
                <a:t>mengikuti</a:t>
              </a:r>
              <a:r>
                <a:rPr lang="en-US" sz="1200" dirty="0"/>
                <a:t> </a:t>
              </a:r>
              <a:r>
                <a:rPr lang="en-US" sz="1200" dirty="0" err="1"/>
                <a:t>ketentuan</a:t>
              </a:r>
              <a:r>
                <a:rPr lang="en-US" sz="1200" dirty="0"/>
                <a:t> </a:t>
              </a:r>
              <a:r>
                <a:rPr lang="en-US" sz="1200" dirty="0" err="1"/>
                <a:t>standar</a:t>
              </a:r>
              <a:r>
                <a:rPr lang="en-US" sz="1200" dirty="0"/>
                <a:t> </a:t>
              </a:r>
              <a:r>
                <a:rPr lang="en-US" sz="1200" dirty="0" err="1"/>
                <a:t>penggunaan</a:t>
              </a:r>
              <a:r>
                <a:rPr lang="en-US" sz="1200" dirty="0"/>
                <a:t> </a:t>
              </a:r>
              <a:r>
                <a:rPr lang="en-US" sz="1200" dirty="0" err="1"/>
                <a:t>hasil</a:t>
              </a:r>
              <a:r>
                <a:rPr lang="en-US" sz="1200" dirty="0"/>
                <a:t> </a:t>
              </a:r>
              <a:r>
                <a:rPr lang="en-US" sz="1200" dirty="0" err="1"/>
                <a:t>kegiatan</a:t>
              </a:r>
              <a:r>
                <a:rPr lang="en-US" sz="1200" dirty="0"/>
                <a:t> </a:t>
              </a:r>
              <a:r>
                <a:rPr lang="en-US" sz="1200" dirty="0" err="1"/>
                <a:t>Keinsinyuran</a:t>
              </a:r>
              <a:r>
                <a:rPr lang="en-US" sz="1200" dirty="0"/>
                <a:t>. </a:t>
              </a:r>
            </a:p>
          </p:txBody>
        </p:sp>
        <p:sp>
          <p:nvSpPr>
            <p:cNvPr id="25" name="Isosceles Triangle 24"/>
            <p:cNvSpPr/>
            <p:nvPr/>
          </p:nvSpPr>
          <p:spPr>
            <a:xfrm>
              <a:off x="6733423" y="2202837"/>
              <a:ext cx="373594" cy="3800522"/>
            </a:xfrm>
            <a:prstGeom prst="triangle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endParaRPr lang="en-US" sz="1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grpSp>
          <p:nvGrpSpPr>
            <p:cNvPr id="26" name="Group 25"/>
            <p:cNvGrpSpPr/>
            <p:nvPr/>
          </p:nvGrpSpPr>
          <p:grpSpPr>
            <a:xfrm>
              <a:off x="4716016" y="2420888"/>
              <a:ext cx="2017407" cy="2757039"/>
              <a:chOff x="251520" y="1552227"/>
              <a:chExt cx="3786232" cy="4345046"/>
            </a:xfrm>
          </p:grpSpPr>
          <p:sp>
            <p:nvSpPr>
              <p:cNvPr id="32" name="Rectangle 31"/>
              <p:cNvSpPr/>
              <p:nvPr/>
            </p:nvSpPr>
            <p:spPr>
              <a:xfrm>
                <a:off x="325284" y="2418561"/>
                <a:ext cx="3640460" cy="3062284"/>
              </a:xfrm>
              <a:prstGeom prst="rect">
                <a:avLst/>
              </a:prstGeom>
              <a:solidFill>
                <a:srgbClr val="CCFFCC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400"/>
              </a:p>
            </p:txBody>
          </p:sp>
          <p:sp>
            <p:nvSpPr>
              <p:cNvPr id="33" name="Rectangle 1"/>
              <p:cNvSpPr>
                <a:spLocks noChangeArrowheads="1"/>
              </p:cNvSpPr>
              <p:nvPr/>
            </p:nvSpPr>
            <p:spPr bwMode="auto">
              <a:xfrm>
                <a:off x="437351" y="2440738"/>
                <a:ext cx="3420380" cy="291030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  <a:spAutoFit/>
              </a:bodyPr>
              <a:lstStyle/>
              <a:p>
                <a:pPr lvl="0" algn="ctr"/>
                <a:r>
                  <a:rPr lang="en-US" b="1" dirty="0">
                    <a:latin typeface="+mn-lt"/>
                  </a:rPr>
                  <a:t>BERHAK</a:t>
                </a:r>
              </a:p>
              <a:p>
                <a:pPr marL="95250" indent="-95250">
                  <a:buFont typeface="Arial" pitchFamily="34" charset="0"/>
                  <a:buChar char="•"/>
                </a:pPr>
                <a:r>
                  <a:rPr lang="en-US" sz="1200" dirty="0" err="1"/>
                  <a:t>mendapatkan</a:t>
                </a:r>
                <a:r>
                  <a:rPr lang="en-US" sz="1200" dirty="0"/>
                  <a:t> </a:t>
                </a:r>
                <a:r>
                  <a:rPr lang="en-US" sz="1200" dirty="0" err="1"/>
                  <a:t>informasi</a:t>
                </a:r>
                <a:r>
                  <a:rPr lang="en-US" sz="1200" dirty="0"/>
                  <a:t> </a:t>
                </a:r>
                <a:r>
                  <a:rPr lang="en-US" sz="1200" dirty="0" err="1"/>
                  <a:t>atas</a:t>
                </a:r>
                <a:r>
                  <a:rPr lang="en-US" sz="1200" dirty="0"/>
                  <a:t> </a:t>
                </a:r>
                <a:r>
                  <a:rPr lang="en-US" sz="1200" dirty="0" err="1"/>
                  <a:t>keselamatan</a:t>
                </a:r>
                <a:r>
                  <a:rPr lang="en-US" sz="1200" dirty="0"/>
                  <a:t> </a:t>
                </a:r>
                <a:r>
                  <a:rPr lang="en-US" sz="1200" dirty="0" err="1"/>
                  <a:t>hasil</a:t>
                </a:r>
                <a:r>
                  <a:rPr lang="en-US" sz="1200" dirty="0"/>
                  <a:t> </a:t>
                </a:r>
                <a:r>
                  <a:rPr lang="en-US" sz="1200" dirty="0" err="1"/>
                  <a:t>kegiatan</a:t>
                </a:r>
                <a:r>
                  <a:rPr lang="en-US" sz="1200" dirty="0"/>
                  <a:t> </a:t>
                </a:r>
                <a:r>
                  <a:rPr lang="en-US" sz="1200" dirty="0" err="1"/>
                  <a:t>Keinsinyuran</a:t>
                </a:r>
                <a:r>
                  <a:rPr lang="en-US" sz="1200" dirty="0"/>
                  <a:t>; </a:t>
                </a:r>
              </a:p>
              <a:p>
                <a:pPr marL="95250" indent="-95250">
                  <a:buFont typeface="Arial" pitchFamily="34" charset="0"/>
                  <a:buChar char="•"/>
                </a:pPr>
                <a:r>
                  <a:rPr lang="en-US" sz="1200" dirty="0" err="1"/>
                  <a:t>memanfaatkan</a:t>
                </a:r>
                <a:r>
                  <a:rPr lang="en-US" sz="1200" dirty="0"/>
                  <a:t> </a:t>
                </a:r>
                <a:r>
                  <a:rPr lang="en-US" sz="1200" dirty="0" err="1"/>
                  <a:t>hasil</a:t>
                </a:r>
                <a:r>
                  <a:rPr lang="en-US" sz="1200" dirty="0"/>
                  <a:t> </a:t>
                </a:r>
                <a:r>
                  <a:rPr lang="en-US" sz="1200" dirty="0" err="1"/>
                  <a:t>kegiatan</a:t>
                </a:r>
                <a:r>
                  <a:rPr lang="en-US" sz="1200" dirty="0"/>
                  <a:t> </a:t>
                </a:r>
                <a:r>
                  <a:rPr lang="en-US" sz="1200" dirty="0" err="1"/>
                  <a:t>Keinsinyuran</a:t>
                </a:r>
                <a:r>
                  <a:rPr lang="en-US" sz="1200" dirty="0"/>
                  <a:t> </a:t>
                </a:r>
                <a:r>
                  <a:rPr lang="en-US" sz="1200" dirty="0" err="1"/>
                  <a:t>secara</a:t>
                </a:r>
                <a:r>
                  <a:rPr lang="en-US" sz="1200" dirty="0"/>
                  <a:t> </a:t>
                </a:r>
                <a:r>
                  <a:rPr lang="en-US" sz="1200" dirty="0" err="1"/>
                  <a:t>aman</a:t>
                </a:r>
                <a:r>
                  <a:rPr lang="en-US" sz="1200" dirty="0"/>
                  <a:t> </a:t>
                </a:r>
                <a:r>
                  <a:rPr lang="en-US" sz="1200" dirty="0" err="1"/>
                  <a:t>dan</a:t>
                </a:r>
                <a:r>
                  <a:rPr lang="en-US" sz="1200" dirty="0"/>
                  <a:t> </a:t>
                </a:r>
                <a:r>
                  <a:rPr lang="en-US" sz="1200" dirty="0" err="1"/>
                  <a:t>nyaman</a:t>
                </a:r>
                <a:r>
                  <a:rPr lang="en-US" sz="1200" dirty="0"/>
                  <a:t> </a:t>
                </a:r>
                <a:r>
                  <a:rPr lang="en-US" sz="1200" dirty="0" err="1"/>
                  <a:t>sesuai</a:t>
                </a:r>
                <a:r>
                  <a:rPr lang="en-US" sz="1200" dirty="0"/>
                  <a:t> </a:t>
                </a:r>
                <a:r>
                  <a:rPr lang="en-US" sz="1200" dirty="0" err="1"/>
                  <a:t>dengan</a:t>
                </a:r>
                <a:r>
                  <a:rPr lang="en-US" sz="1200" dirty="0"/>
                  <a:t> </a:t>
                </a:r>
                <a:r>
                  <a:rPr lang="en-US" sz="1200" dirty="0" err="1"/>
                  <a:t>standar</a:t>
                </a:r>
                <a:r>
                  <a:rPr lang="en-US" sz="1200" dirty="0"/>
                  <a:t> </a:t>
                </a:r>
                <a:r>
                  <a:rPr lang="en-US" sz="1200" dirty="0" err="1"/>
                  <a:t>Keinsinyuran</a:t>
                </a:r>
                <a:r>
                  <a:rPr lang="en-US" sz="1200" dirty="0"/>
                  <a:t>; </a:t>
                </a:r>
              </a:p>
            </p:txBody>
          </p:sp>
          <p:sp>
            <p:nvSpPr>
              <p:cNvPr id="34" name="Trapezoid 33"/>
              <p:cNvSpPr/>
              <p:nvPr/>
            </p:nvSpPr>
            <p:spPr>
              <a:xfrm flipV="1">
                <a:off x="251520" y="5465225"/>
                <a:ext cx="3786232" cy="432048"/>
              </a:xfrm>
              <a:prstGeom prst="trapezoid">
                <a:avLst>
                  <a:gd name="adj" fmla="val 96463"/>
                </a:avLst>
              </a:prstGeom>
              <a:gradFill flip="none" rotWithShape="1">
                <a:gsLst>
                  <a:gs pos="0">
                    <a:schemeClr val="bg1">
                      <a:lumMod val="65000"/>
                      <a:shade val="30000"/>
                      <a:satMod val="115000"/>
                      <a:alpha val="21000"/>
                    </a:schemeClr>
                  </a:gs>
                  <a:gs pos="50000">
                    <a:schemeClr val="bg1">
                      <a:lumMod val="65000"/>
                      <a:shade val="67500"/>
                      <a:satMod val="115000"/>
                    </a:schemeClr>
                  </a:gs>
                  <a:gs pos="100000">
                    <a:schemeClr val="bg1">
                      <a:lumMod val="65000"/>
                      <a:shade val="100000"/>
                      <a:satMod val="115000"/>
                    </a:scheme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t"/>
              <a:lstStyle/>
              <a:p>
                <a:pPr algn="ctr"/>
                <a:endParaRPr lang="en-US" sz="1200" b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35" name="Isosceles Triangle 34"/>
              <p:cNvSpPr/>
              <p:nvPr/>
            </p:nvSpPr>
            <p:spPr>
              <a:xfrm>
                <a:off x="325284" y="1552227"/>
                <a:ext cx="3640460" cy="866333"/>
              </a:xfrm>
              <a:prstGeom prst="triangle">
                <a:avLst/>
              </a:prstGeom>
              <a:noFill/>
              <a:ln>
                <a:solidFill>
                  <a:schemeClr val="tx1">
                    <a:lumMod val="65000"/>
                    <a:lumOff val="3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t"/>
              <a:lstStyle/>
              <a:p>
                <a:pPr algn="ctr"/>
                <a:endParaRPr lang="en-US" sz="1200" b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</p:grpSp>
        <p:sp>
          <p:nvSpPr>
            <p:cNvPr id="27" name="Isosceles Triangle 26"/>
            <p:cNvSpPr/>
            <p:nvPr/>
          </p:nvSpPr>
          <p:spPr>
            <a:xfrm>
              <a:off x="7202404" y="2204864"/>
              <a:ext cx="1888753" cy="517030"/>
            </a:xfrm>
            <a:prstGeom prst="triangle">
              <a:avLst/>
            </a:prstGeom>
            <a:noFill/>
            <a:ln>
              <a:solidFill>
                <a:schemeClr val="tx1">
                  <a:lumMod val="65000"/>
                  <a:lumOff val="3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endParaRPr lang="en-US" sz="1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8" name="Diamond 27"/>
            <p:cNvSpPr/>
            <p:nvPr/>
          </p:nvSpPr>
          <p:spPr>
            <a:xfrm rot="21245378">
              <a:off x="5698208" y="2168637"/>
              <a:ext cx="2445912" cy="235707"/>
            </a:xfrm>
            <a:prstGeom prst="diamond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endParaRPr lang="en-US" sz="1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9" name="Oval 28"/>
            <p:cNvSpPr/>
            <p:nvPr/>
          </p:nvSpPr>
          <p:spPr>
            <a:xfrm>
              <a:off x="6836769" y="2171294"/>
              <a:ext cx="168789" cy="230392"/>
            </a:xfrm>
            <a:prstGeom prst="ellipse">
              <a:avLst/>
            </a:pr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endParaRPr lang="en-US" sz="1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30" name="Trapezoid 29"/>
            <p:cNvSpPr/>
            <p:nvPr/>
          </p:nvSpPr>
          <p:spPr>
            <a:xfrm flipV="1">
              <a:off x="7164589" y="3859911"/>
              <a:ext cx="1964383" cy="282848"/>
            </a:xfrm>
            <a:prstGeom prst="trapezoid">
              <a:avLst>
                <a:gd name="adj" fmla="val 96463"/>
              </a:avLst>
            </a:prstGeom>
            <a:gradFill flip="none" rotWithShape="1">
              <a:gsLst>
                <a:gs pos="0">
                  <a:schemeClr val="bg1">
                    <a:lumMod val="65000"/>
                    <a:shade val="30000"/>
                    <a:satMod val="115000"/>
                    <a:alpha val="21000"/>
                  </a:schemeClr>
                </a:gs>
                <a:gs pos="50000">
                  <a:schemeClr val="bg1">
                    <a:lumMod val="65000"/>
                    <a:shade val="67500"/>
                    <a:satMod val="115000"/>
                  </a:schemeClr>
                </a:gs>
                <a:gs pos="100000">
                  <a:schemeClr val="bg1">
                    <a:lumMod val="65000"/>
                    <a:shade val="100000"/>
                    <a:satMod val="11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endParaRPr lang="en-US" sz="1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31" name="Trapezoid 30"/>
            <p:cNvSpPr/>
            <p:nvPr/>
          </p:nvSpPr>
          <p:spPr>
            <a:xfrm>
              <a:off x="5911516" y="5903435"/>
              <a:ext cx="2017407" cy="117853"/>
            </a:xfrm>
            <a:prstGeom prst="trapezoid">
              <a:avLst>
                <a:gd name="adj" fmla="val 114978"/>
              </a:avLst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endParaRPr lang="en-US" sz="1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sp>
        <p:nvSpPr>
          <p:cNvPr id="19" name="Rectangle 18"/>
          <p:cNvSpPr/>
          <p:nvPr/>
        </p:nvSpPr>
        <p:spPr>
          <a:xfrm>
            <a:off x="6637503" y="878632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marL="95250" indent="-95250">
              <a:buFont typeface="Arial" pitchFamily="34" charset="0"/>
              <a:buChar char="•"/>
            </a:pPr>
            <a:r>
              <a:rPr lang="en-US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6037187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val 8"/>
          <p:cNvSpPr/>
          <p:nvPr/>
        </p:nvSpPr>
        <p:spPr>
          <a:xfrm>
            <a:off x="2627784" y="1844824"/>
            <a:ext cx="3960440" cy="4032448"/>
          </a:xfrm>
          <a:prstGeom prst="ellipse">
            <a:avLst/>
          </a:prstGeom>
          <a:solidFill>
            <a:srgbClr val="FF993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itle 1"/>
          <p:cNvSpPr txBox="1">
            <a:spLocks/>
          </p:cNvSpPr>
          <p:nvPr/>
        </p:nvSpPr>
        <p:spPr>
          <a:xfrm>
            <a:off x="36512" y="3527822"/>
            <a:ext cx="9144000" cy="477242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SANKSI,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PERALIHAN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DAN MANFAAT</a:t>
            </a:r>
            <a:endParaRPr lang="id-ID" sz="3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+mj-ea"/>
              <a:cs typeface="+mj-cs"/>
            </a:endParaRPr>
          </a:p>
        </p:txBody>
      </p:sp>
      <p:grpSp>
        <p:nvGrpSpPr>
          <p:cNvPr id="6" name="Group 14"/>
          <p:cNvGrpSpPr/>
          <p:nvPr/>
        </p:nvGrpSpPr>
        <p:grpSpPr>
          <a:xfrm>
            <a:off x="0" y="0"/>
            <a:ext cx="9144000" cy="571480"/>
            <a:chOff x="0" y="0"/>
            <a:chExt cx="9144000" cy="571480"/>
          </a:xfrm>
        </p:grpSpPr>
        <p:sp>
          <p:nvSpPr>
            <p:cNvPr id="7" name="Rectangle 6"/>
            <p:cNvSpPr/>
            <p:nvPr/>
          </p:nvSpPr>
          <p:spPr>
            <a:xfrm>
              <a:off x="642910" y="0"/>
              <a:ext cx="8501090" cy="571480"/>
            </a:xfrm>
            <a:prstGeom prst="rect">
              <a:avLst/>
            </a:prstGeom>
            <a:solidFill>
              <a:schemeClr val="bg2">
                <a:lumMod val="9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2400"/>
            </a:p>
          </p:txBody>
        </p:sp>
        <p:sp>
          <p:nvSpPr>
            <p:cNvPr id="8" name="Rectangle 7"/>
            <p:cNvSpPr/>
            <p:nvPr/>
          </p:nvSpPr>
          <p:spPr>
            <a:xfrm>
              <a:off x="0" y="0"/>
              <a:ext cx="571472" cy="571480"/>
            </a:xfrm>
            <a:prstGeom prst="rect">
              <a:avLst/>
            </a:prstGeom>
            <a:solidFill>
              <a:srgbClr val="FF996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endParaRPr lang="id-ID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478292231"/>
      </p:ext>
    </p:extLst>
  </p:cSld>
  <p:clrMapOvr>
    <a:masterClrMapping/>
  </p:clrMapOvr>
  <p:transition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val 2"/>
          <p:cNvSpPr/>
          <p:nvPr/>
        </p:nvSpPr>
        <p:spPr>
          <a:xfrm>
            <a:off x="539552" y="1196752"/>
            <a:ext cx="4073106" cy="4079334"/>
          </a:xfrm>
          <a:prstGeom prst="ellipse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en-US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0" y="0"/>
            <a:ext cx="571472" cy="571480"/>
          </a:xfrm>
          <a:prstGeom prst="rect">
            <a:avLst/>
          </a:prstGeom>
          <a:solidFill>
            <a:srgbClr val="FF99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id-ID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0" name="Title 1"/>
          <p:cNvSpPr txBox="1">
            <a:spLocks/>
          </p:cNvSpPr>
          <p:nvPr/>
        </p:nvSpPr>
        <p:spPr>
          <a:xfrm>
            <a:off x="571472" y="0"/>
            <a:ext cx="8572528" cy="548656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pPr marL="179388" indent="-179388" algn="ctr">
              <a:defRPr/>
            </a:pPr>
            <a:r>
              <a:rPr lang="id-ID" sz="2800" b="1" dirty="0">
                <a:solidFill>
                  <a:schemeClr val="bg2">
                    <a:lumMod val="10000"/>
                  </a:schemeClr>
                </a:solidFill>
              </a:rPr>
              <a:t>KETENTUAN PIDANA</a:t>
            </a:r>
          </a:p>
        </p:txBody>
      </p:sp>
      <p:sp>
        <p:nvSpPr>
          <p:cNvPr id="61441" name="Rectangle 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id-ID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id-ID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632938" y="1725355"/>
            <a:ext cx="3795045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73050" lvl="0" indent="-27305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solidFill>
                  <a:prstClr val="black"/>
                </a:solidFill>
                <a:ea typeface="Calibri" pitchFamily="34" charset="0"/>
                <a:cs typeface="Times New Roman" pitchFamily="18" charset="0"/>
              </a:rPr>
              <a:t>B</a:t>
            </a:r>
            <a:r>
              <a:rPr lang="id-ID" sz="2000" dirty="0">
                <a:solidFill>
                  <a:prstClr val="black"/>
                </a:solidFill>
                <a:ea typeface="Calibri" pitchFamily="34" charset="0"/>
                <a:cs typeface="Times New Roman" pitchFamily="18" charset="0"/>
              </a:rPr>
              <a:t>agi </a:t>
            </a:r>
            <a:endParaRPr lang="en-US" sz="2000" dirty="0">
              <a:solidFill>
                <a:prstClr val="black"/>
              </a:solidFill>
              <a:ea typeface="Calibri" pitchFamily="34" charset="0"/>
              <a:cs typeface="Times New Roman" pitchFamily="18" charset="0"/>
            </a:endParaRPr>
          </a:p>
          <a:p>
            <a:pPr marL="273050"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id-ID" sz="2000" b="1" dirty="0">
                <a:solidFill>
                  <a:prstClr val="black"/>
                </a:solidFill>
                <a:ea typeface="Calibri" pitchFamily="34" charset="0"/>
                <a:cs typeface="Times New Roman" pitchFamily="18" charset="0"/>
              </a:rPr>
              <a:t>Insinyur atau Insinyur Asing </a:t>
            </a:r>
            <a:r>
              <a:rPr lang="id-ID" sz="2000" dirty="0">
                <a:solidFill>
                  <a:prstClr val="black"/>
                </a:solidFill>
                <a:ea typeface="Calibri" pitchFamily="34" charset="0"/>
                <a:cs typeface="Times New Roman" pitchFamily="18" charset="0"/>
              </a:rPr>
              <a:t>yang dalam melaksanakan tugasnya </a:t>
            </a:r>
            <a:r>
              <a:rPr lang="id-ID" sz="2000" b="1" dirty="0">
                <a:solidFill>
                  <a:prstClr val="black"/>
                </a:solidFill>
                <a:ea typeface="Calibri" pitchFamily="34" charset="0"/>
                <a:cs typeface="Times New Roman" pitchFamily="18" charset="0"/>
              </a:rPr>
              <a:t>tidak memenuhi standar Keinsinyuran </a:t>
            </a:r>
            <a:r>
              <a:rPr lang="id-ID" sz="2000" dirty="0">
                <a:solidFill>
                  <a:prstClr val="black"/>
                </a:solidFill>
                <a:ea typeface="Calibri" pitchFamily="34" charset="0"/>
                <a:cs typeface="Times New Roman" pitchFamily="18" charset="0"/>
              </a:rPr>
              <a:t>sehingga mengakibatkan kecelakaan, hilangnya nyawa seseorang, dan/atau hilangnya harta benda</a:t>
            </a:r>
            <a:endParaRPr lang="id-ID" sz="2000" dirty="0">
              <a:solidFill>
                <a:prstClr val="black"/>
              </a:solidFill>
              <a:cs typeface="Arial" pitchFamily="34" charset="0"/>
            </a:endParaRPr>
          </a:p>
        </p:txBody>
      </p:sp>
      <p:sp>
        <p:nvSpPr>
          <p:cNvPr id="36" name="Rectangle 35"/>
          <p:cNvSpPr/>
          <p:nvPr/>
        </p:nvSpPr>
        <p:spPr>
          <a:xfrm>
            <a:off x="4964048" y="1052736"/>
            <a:ext cx="4144456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73050" lvl="0" indent="-273050" fontAlgn="base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solidFill>
                  <a:prstClr val="black"/>
                </a:solidFill>
                <a:ea typeface="Calibri" pitchFamily="34" charset="0"/>
                <a:cs typeface="Times New Roman" pitchFamily="18" charset="0"/>
              </a:rPr>
              <a:t>B</a:t>
            </a:r>
            <a:r>
              <a:rPr lang="id-ID" sz="2000" dirty="0">
                <a:solidFill>
                  <a:prstClr val="black"/>
                </a:solidFill>
                <a:ea typeface="Calibri" pitchFamily="34" charset="0"/>
                <a:cs typeface="Times New Roman" pitchFamily="18" charset="0"/>
              </a:rPr>
              <a:t>agi </a:t>
            </a:r>
            <a:r>
              <a:rPr lang="id-ID" sz="2000" b="1" dirty="0">
                <a:solidFill>
                  <a:prstClr val="black"/>
                </a:solidFill>
                <a:ea typeface="Calibri" pitchFamily="34" charset="0"/>
                <a:cs typeface="Times New Roman" pitchFamily="18" charset="0"/>
              </a:rPr>
              <a:t>bukan Insinyur </a:t>
            </a:r>
            <a:r>
              <a:rPr lang="id-ID" sz="2000" dirty="0">
                <a:solidFill>
                  <a:prstClr val="black"/>
                </a:solidFill>
                <a:ea typeface="Calibri" pitchFamily="34" charset="0"/>
                <a:cs typeface="Times New Roman" pitchFamily="18" charset="0"/>
              </a:rPr>
              <a:t>yang menjalankan Praktik Keinsinyuran dan bertindak sebagai Insinyur</a:t>
            </a:r>
          </a:p>
          <a:p>
            <a:pPr marL="273050" lvl="0" indent="-273050" fontAlgn="base">
              <a:spcBef>
                <a:spcPct val="0"/>
              </a:spcBef>
              <a:spcAft>
                <a:spcPct val="0"/>
              </a:spcAft>
            </a:pPr>
            <a:endParaRPr lang="id-ID" sz="1000" dirty="0">
              <a:solidFill>
                <a:prstClr val="black"/>
              </a:solidFill>
              <a:cs typeface="Arial" pitchFamily="34" charset="0"/>
            </a:endParaRPr>
          </a:p>
        </p:txBody>
      </p:sp>
      <p:sp>
        <p:nvSpPr>
          <p:cNvPr id="42" name="Rectangle 1"/>
          <p:cNvSpPr>
            <a:spLocks noChangeArrowheads="1"/>
          </p:cNvSpPr>
          <p:nvPr/>
        </p:nvSpPr>
        <p:spPr bwMode="auto">
          <a:xfrm>
            <a:off x="642910" y="642918"/>
            <a:ext cx="4286280" cy="369332"/>
          </a:xfrm>
          <a:prstGeom prst="rect">
            <a:avLst/>
          </a:prstGeom>
          <a:solidFill>
            <a:srgbClr val="FFCC66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Times New Roman" pitchFamily="18" charset="0"/>
              </a:rPr>
              <a:t>BAB </a:t>
            </a:r>
            <a:r>
              <a:rPr kumimoji="0" lang="id-ID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Times New Roman" pitchFamily="18" charset="0"/>
              </a:rPr>
              <a:t>XIII   </a:t>
            </a:r>
            <a:r>
              <a:rPr kumimoji="0" lang="en-US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Times New Roman" pitchFamily="18" charset="0"/>
              </a:rPr>
              <a:t>KETENTUAN PIDANA</a:t>
            </a:r>
            <a:endParaRPr kumimoji="0" lang="en-US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4926638" y="3516104"/>
            <a:ext cx="4144456" cy="17851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73050" lvl="0" indent="-273050" fontAlgn="base">
              <a:spcBef>
                <a:spcPct val="0"/>
              </a:spcBef>
              <a:spcAft>
                <a:spcPct val="0"/>
              </a:spcAft>
            </a:pPr>
            <a:endParaRPr lang="id-ID" sz="1000" dirty="0">
              <a:solidFill>
                <a:prstClr val="black"/>
              </a:solidFill>
              <a:cs typeface="Arial" pitchFamily="34" charset="0"/>
            </a:endParaRPr>
          </a:p>
          <a:p>
            <a:pPr marL="273050" lvl="0" indent="-27305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solidFill>
                  <a:prstClr val="black"/>
                </a:solidFill>
                <a:ea typeface="Calibri" pitchFamily="34" charset="0"/>
                <a:cs typeface="Times New Roman" pitchFamily="18" charset="0"/>
              </a:rPr>
              <a:t>B</a:t>
            </a:r>
            <a:r>
              <a:rPr lang="id-ID" sz="2000" dirty="0">
                <a:solidFill>
                  <a:prstClr val="black"/>
                </a:solidFill>
                <a:ea typeface="Calibri" pitchFamily="34" charset="0"/>
                <a:cs typeface="Times New Roman" pitchFamily="18" charset="0"/>
              </a:rPr>
              <a:t>agi </a:t>
            </a:r>
            <a:r>
              <a:rPr lang="id-ID" sz="2000" b="1" dirty="0">
                <a:solidFill>
                  <a:prstClr val="black"/>
                </a:solidFill>
                <a:ea typeface="Calibri" pitchFamily="34" charset="0"/>
                <a:cs typeface="Times New Roman" pitchFamily="18" charset="0"/>
              </a:rPr>
              <a:t>bukan Insinyur</a:t>
            </a:r>
            <a:r>
              <a:rPr lang="id-ID" sz="2000" dirty="0">
                <a:solidFill>
                  <a:prstClr val="black"/>
                </a:solidFill>
                <a:ea typeface="Calibri" pitchFamily="34" charset="0"/>
                <a:cs typeface="Times New Roman" pitchFamily="18" charset="0"/>
              </a:rPr>
              <a:t> yang bertindak sebagai insinyur sehingga mengakibatkan kecelakaan, cacat, hilangnya nyawa seseorang, dan/atau hilangnya harta benda</a:t>
            </a:r>
            <a:endParaRPr lang="id-ID" sz="2000" dirty="0">
              <a:solidFill>
                <a:prstClr val="black"/>
              </a:solidFill>
              <a:cs typeface="Arial" pitchFamily="34" charset="0"/>
            </a:endParaRPr>
          </a:p>
        </p:txBody>
      </p:sp>
      <p:grpSp>
        <p:nvGrpSpPr>
          <p:cNvPr id="5" name="Group 4"/>
          <p:cNvGrpSpPr/>
          <p:nvPr/>
        </p:nvGrpSpPr>
        <p:grpSpPr>
          <a:xfrm>
            <a:off x="902617" y="4279900"/>
            <a:ext cx="3381351" cy="1635269"/>
            <a:chOff x="902617" y="4279900"/>
            <a:chExt cx="3381351" cy="1635269"/>
          </a:xfrm>
        </p:grpSpPr>
        <p:sp>
          <p:nvSpPr>
            <p:cNvPr id="23" name="Oval 22"/>
            <p:cNvSpPr/>
            <p:nvPr/>
          </p:nvSpPr>
          <p:spPr>
            <a:xfrm>
              <a:off x="2605493" y="4279900"/>
              <a:ext cx="1609492" cy="1635269"/>
            </a:xfrm>
            <a:prstGeom prst="ellipse">
              <a:avLst/>
            </a:prstGeom>
            <a:solidFill>
              <a:srgbClr val="99FF9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endParaRPr lang="en-US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4" name="Oval 3"/>
            <p:cNvSpPr/>
            <p:nvPr/>
          </p:nvSpPr>
          <p:spPr>
            <a:xfrm>
              <a:off x="902617" y="4279900"/>
              <a:ext cx="1656184" cy="1635269"/>
            </a:xfrm>
            <a:prstGeom prst="ellipse">
              <a:avLst/>
            </a:prstGeom>
            <a:solidFill>
              <a:srgbClr val="99FF9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endParaRPr lang="en-US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grpSp>
          <p:nvGrpSpPr>
            <p:cNvPr id="11" name="Group 10"/>
            <p:cNvGrpSpPr/>
            <p:nvPr/>
          </p:nvGrpSpPr>
          <p:grpSpPr>
            <a:xfrm>
              <a:off x="974625" y="4633277"/>
              <a:ext cx="3309343" cy="1027974"/>
              <a:chOff x="899592" y="5708701"/>
              <a:chExt cx="3309343" cy="881581"/>
            </a:xfrm>
            <a:solidFill>
              <a:srgbClr val="99FF66"/>
            </a:solidFill>
          </p:grpSpPr>
          <p:sp>
            <p:nvSpPr>
              <p:cNvPr id="2" name="Rectangle 1"/>
              <p:cNvSpPr/>
              <p:nvPr/>
            </p:nvSpPr>
            <p:spPr>
              <a:xfrm>
                <a:off x="899592" y="5708701"/>
                <a:ext cx="1584176" cy="88158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>
                  <a:lnSpc>
                    <a:spcPct val="95000"/>
                  </a:lnSpc>
                </a:pPr>
                <a:r>
                  <a:rPr lang="en-US" sz="1600" dirty="0" err="1"/>
                  <a:t>Pidana</a:t>
                </a:r>
                <a:r>
                  <a:rPr lang="en-US" sz="1600" dirty="0"/>
                  <a:t> </a:t>
                </a:r>
                <a:r>
                  <a:rPr lang="en-US" sz="1600" dirty="0" err="1"/>
                  <a:t>penjara</a:t>
                </a:r>
                <a:r>
                  <a:rPr lang="en-US" sz="1600" dirty="0"/>
                  <a:t> paling lama </a:t>
                </a:r>
                <a:r>
                  <a:rPr lang="en-US" sz="1600" b="1" dirty="0"/>
                  <a:t> lima </a:t>
                </a:r>
                <a:r>
                  <a:rPr lang="en-US" sz="1600" b="1" dirty="0" err="1"/>
                  <a:t>tahun</a:t>
                </a:r>
                <a:r>
                  <a:rPr lang="en-US" sz="1600" b="1" dirty="0"/>
                  <a:t> </a:t>
                </a:r>
                <a:r>
                  <a:rPr lang="en-US" sz="1600" dirty="0" err="1"/>
                  <a:t>dan</a:t>
                </a:r>
                <a:r>
                  <a:rPr lang="en-US" sz="1600" dirty="0"/>
                  <a:t>/ </a:t>
                </a:r>
                <a:r>
                  <a:rPr lang="en-US" sz="1600" dirty="0" err="1"/>
                  <a:t>atau</a:t>
                </a:r>
                <a:r>
                  <a:rPr lang="en-US" sz="1600" dirty="0"/>
                  <a:t> </a:t>
                </a:r>
              </a:p>
              <a:p>
                <a:pPr>
                  <a:lnSpc>
                    <a:spcPct val="95000"/>
                  </a:lnSpc>
                </a:pPr>
                <a:endParaRPr lang="en-US" sz="1600" dirty="0"/>
              </a:p>
            </p:txBody>
          </p:sp>
          <p:sp>
            <p:nvSpPr>
              <p:cNvPr id="10" name="Rectangle 9"/>
              <p:cNvSpPr/>
              <p:nvPr/>
            </p:nvSpPr>
            <p:spPr>
              <a:xfrm>
                <a:off x="2645988" y="5722266"/>
                <a:ext cx="1562947" cy="68098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>
                  <a:lnSpc>
                    <a:spcPct val="95000"/>
                  </a:lnSpc>
                </a:pPr>
                <a:r>
                  <a:rPr lang="en-US" sz="1600" dirty="0" err="1"/>
                  <a:t>denda</a:t>
                </a:r>
                <a:r>
                  <a:rPr lang="en-US" sz="1600" dirty="0"/>
                  <a:t> paling </a:t>
                </a:r>
                <a:r>
                  <a:rPr lang="en-US" sz="1600" dirty="0" err="1"/>
                  <a:t>banyak</a:t>
                </a:r>
                <a:r>
                  <a:rPr lang="en-US" sz="1600" dirty="0"/>
                  <a:t> </a:t>
                </a:r>
                <a:r>
                  <a:rPr lang="en-US" sz="1600" b="1" dirty="0" err="1"/>
                  <a:t>satu</a:t>
                </a:r>
                <a:r>
                  <a:rPr lang="en-US" sz="1600" b="1" dirty="0"/>
                  <a:t> </a:t>
                </a:r>
                <a:r>
                  <a:rPr lang="en-US" sz="1600" b="1" dirty="0" err="1"/>
                  <a:t>miliar</a:t>
                </a:r>
                <a:r>
                  <a:rPr lang="en-US" sz="1600" b="1" dirty="0"/>
                  <a:t> rupiah</a:t>
                </a:r>
                <a:r>
                  <a:rPr lang="en-US" sz="1600" dirty="0"/>
                  <a:t> </a:t>
                </a:r>
              </a:p>
            </p:txBody>
          </p:sp>
        </p:grpSp>
      </p:grpSp>
      <p:grpSp>
        <p:nvGrpSpPr>
          <p:cNvPr id="6" name="Group 5"/>
          <p:cNvGrpSpPr/>
          <p:nvPr/>
        </p:nvGrpSpPr>
        <p:grpSpPr>
          <a:xfrm>
            <a:off x="5171611" y="2002926"/>
            <a:ext cx="3289096" cy="1570090"/>
            <a:chOff x="5171611" y="2002926"/>
            <a:chExt cx="3289096" cy="1570090"/>
          </a:xfrm>
        </p:grpSpPr>
        <p:sp>
          <p:nvSpPr>
            <p:cNvPr id="24" name="Oval 23"/>
            <p:cNvSpPr/>
            <p:nvPr/>
          </p:nvSpPr>
          <p:spPr>
            <a:xfrm>
              <a:off x="6874487" y="2002926"/>
              <a:ext cx="1535441" cy="1570090"/>
            </a:xfrm>
            <a:prstGeom prst="ellipse">
              <a:avLst/>
            </a:prstGeom>
            <a:solidFill>
              <a:srgbClr val="99FF9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endParaRPr lang="en-US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32" name="Oval 31"/>
            <p:cNvSpPr/>
            <p:nvPr/>
          </p:nvSpPr>
          <p:spPr>
            <a:xfrm>
              <a:off x="5171611" y="2002926"/>
              <a:ext cx="1579985" cy="1570090"/>
            </a:xfrm>
            <a:prstGeom prst="ellipse">
              <a:avLst/>
            </a:prstGeom>
            <a:solidFill>
              <a:srgbClr val="99FF9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endParaRPr lang="en-US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grpSp>
          <p:nvGrpSpPr>
            <p:cNvPr id="25" name="Group 24"/>
            <p:cNvGrpSpPr/>
            <p:nvPr/>
          </p:nvGrpSpPr>
          <p:grpSpPr>
            <a:xfrm>
              <a:off x="5291340" y="2249660"/>
              <a:ext cx="3169367" cy="1035321"/>
              <a:chOff x="949356" y="5455385"/>
              <a:chExt cx="3169367" cy="887882"/>
            </a:xfrm>
          </p:grpSpPr>
          <p:sp>
            <p:nvSpPr>
              <p:cNvPr id="27" name="Rectangle 26"/>
              <p:cNvSpPr/>
              <p:nvPr/>
            </p:nvSpPr>
            <p:spPr>
              <a:xfrm>
                <a:off x="949356" y="5461686"/>
                <a:ext cx="1512908" cy="88158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lnSpc>
                    <a:spcPct val="95000"/>
                  </a:lnSpc>
                </a:pPr>
                <a:r>
                  <a:rPr lang="en-US" sz="1600" dirty="0" err="1"/>
                  <a:t>Pidana</a:t>
                </a:r>
                <a:r>
                  <a:rPr lang="en-US" sz="1600" dirty="0"/>
                  <a:t> </a:t>
                </a:r>
                <a:r>
                  <a:rPr lang="en-US" sz="1600" dirty="0" err="1"/>
                  <a:t>penjara</a:t>
                </a:r>
                <a:r>
                  <a:rPr lang="en-US" sz="1600" dirty="0"/>
                  <a:t> paling lama </a:t>
                </a:r>
                <a:r>
                  <a:rPr lang="en-US" sz="1600" b="1" dirty="0"/>
                  <a:t>  </a:t>
                </a:r>
                <a:r>
                  <a:rPr lang="en-US" sz="1600" b="1" dirty="0" err="1"/>
                  <a:t>dua</a:t>
                </a:r>
                <a:r>
                  <a:rPr lang="en-US" sz="1600" b="1" dirty="0"/>
                  <a:t> </a:t>
                </a:r>
                <a:r>
                  <a:rPr lang="en-US" sz="1600" b="1" dirty="0" err="1"/>
                  <a:t>tahun</a:t>
                </a:r>
                <a:r>
                  <a:rPr lang="en-US" sz="1600" b="1" dirty="0"/>
                  <a:t> </a:t>
                </a:r>
                <a:r>
                  <a:rPr lang="en-US" sz="1600" dirty="0" err="1"/>
                  <a:t>dan</a:t>
                </a:r>
                <a:r>
                  <a:rPr lang="en-US" sz="1600" dirty="0"/>
                  <a:t>/ </a:t>
                </a:r>
                <a:r>
                  <a:rPr lang="en-US" sz="1600" dirty="0" err="1"/>
                  <a:t>atau</a:t>
                </a:r>
                <a:r>
                  <a:rPr lang="en-US" sz="1600" dirty="0"/>
                  <a:t> </a:t>
                </a:r>
              </a:p>
            </p:txBody>
          </p:sp>
          <p:sp>
            <p:nvSpPr>
              <p:cNvPr id="28" name="Rectangle 27"/>
              <p:cNvSpPr/>
              <p:nvPr/>
            </p:nvSpPr>
            <p:spPr>
              <a:xfrm>
                <a:off x="2694292" y="5455385"/>
                <a:ext cx="1424431" cy="88158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lnSpc>
                    <a:spcPct val="95000"/>
                  </a:lnSpc>
                </a:pPr>
                <a:r>
                  <a:rPr lang="en-US" sz="1600" dirty="0" err="1"/>
                  <a:t>denda</a:t>
                </a:r>
                <a:r>
                  <a:rPr lang="en-US" sz="1600" dirty="0"/>
                  <a:t> paling </a:t>
                </a:r>
                <a:r>
                  <a:rPr lang="en-US" sz="1600" dirty="0" err="1"/>
                  <a:t>banyak</a:t>
                </a:r>
                <a:r>
                  <a:rPr lang="en-US" sz="1600" dirty="0"/>
                  <a:t> </a:t>
                </a:r>
                <a:r>
                  <a:rPr lang="en-US" sz="1600" b="1" dirty="0" err="1"/>
                  <a:t>dua</a:t>
                </a:r>
                <a:r>
                  <a:rPr lang="en-US" sz="1600" b="1" dirty="0"/>
                  <a:t> </a:t>
                </a:r>
                <a:r>
                  <a:rPr lang="en-US" sz="1600" b="1" dirty="0" err="1"/>
                  <a:t>ratus</a:t>
                </a:r>
                <a:r>
                  <a:rPr lang="en-US" sz="1600" b="1" dirty="0"/>
                  <a:t> </a:t>
                </a:r>
                <a:r>
                  <a:rPr lang="en-US" sz="1600" b="1" dirty="0" err="1"/>
                  <a:t>juta</a:t>
                </a:r>
                <a:r>
                  <a:rPr lang="en-US" sz="1600" b="1" dirty="0"/>
                  <a:t> rupiah</a:t>
                </a:r>
                <a:r>
                  <a:rPr lang="en-US" sz="1600" dirty="0"/>
                  <a:t> </a:t>
                </a:r>
              </a:p>
            </p:txBody>
          </p:sp>
        </p:grpSp>
      </p:grpSp>
      <p:grpSp>
        <p:nvGrpSpPr>
          <p:cNvPr id="7" name="Group 6"/>
          <p:cNvGrpSpPr/>
          <p:nvPr/>
        </p:nvGrpSpPr>
        <p:grpSpPr>
          <a:xfrm>
            <a:off x="5220072" y="5243286"/>
            <a:ext cx="3363147" cy="1570090"/>
            <a:chOff x="5220072" y="5243286"/>
            <a:chExt cx="3363147" cy="1570090"/>
          </a:xfrm>
        </p:grpSpPr>
        <p:sp>
          <p:nvSpPr>
            <p:cNvPr id="37" name="Oval 36"/>
            <p:cNvSpPr/>
            <p:nvPr/>
          </p:nvSpPr>
          <p:spPr>
            <a:xfrm>
              <a:off x="6922948" y="5243286"/>
              <a:ext cx="1537759" cy="1570090"/>
            </a:xfrm>
            <a:prstGeom prst="ellipse">
              <a:avLst/>
            </a:prstGeom>
            <a:solidFill>
              <a:srgbClr val="99FF9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endParaRPr lang="en-US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38" name="Oval 37"/>
            <p:cNvSpPr/>
            <p:nvPr/>
          </p:nvSpPr>
          <p:spPr>
            <a:xfrm>
              <a:off x="5220072" y="5243286"/>
              <a:ext cx="1582370" cy="1570090"/>
            </a:xfrm>
            <a:prstGeom prst="ellipse">
              <a:avLst/>
            </a:prstGeom>
            <a:solidFill>
              <a:srgbClr val="99FF9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endParaRPr lang="en-US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grpSp>
          <p:nvGrpSpPr>
            <p:cNvPr id="29" name="Group 28"/>
            <p:cNvGrpSpPr/>
            <p:nvPr/>
          </p:nvGrpSpPr>
          <p:grpSpPr>
            <a:xfrm>
              <a:off x="5364088" y="5382861"/>
              <a:ext cx="3219131" cy="1261884"/>
              <a:chOff x="1022104" y="5425238"/>
              <a:chExt cx="3219131" cy="1082180"/>
            </a:xfrm>
          </p:grpSpPr>
          <p:sp>
            <p:nvSpPr>
              <p:cNvPr id="31" name="Rectangle 30"/>
              <p:cNvSpPr/>
              <p:nvPr/>
            </p:nvSpPr>
            <p:spPr>
              <a:xfrm>
                <a:off x="1022104" y="5425238"/>
                <a:ext cx="1389379" cy="108218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lnSpc>
                    <a:spcPct val="95000"/>
                  </a:lnSpc>
                </a:pPr>
                <a:r>
                  <a:rPr lang="en-US" sz="1600" dirty="0" err="1"/>
                  <a:t>Pidana</a:t>
                </a:r>
                <a:r>
                  <a:rPr lang="en-US" sz="1600" dirty="0"/>
                  <a:t> </a:t>
                </a:r>
                <a:r>
                  <a:rPr lang="en-US" sz="1600" dirty="0" err="1"/>
                  <a:t>penjara</a:t>
                </a:r>
                <a:r>
                  <a:rPr lang="en-US" sz="1600" dirty="0"/>
                  <a:t> paling lama </a:t>
                </a:r>
                <a:r>
                  <a:rPr lang="en-US" sz="1600" b="1" dirty="0"/>
                  <a:t> </a:t>
                </a:r>
                <a:r>
                  <a:rPr lang="en-US" sz="1600" b="1" dirty="0" err="1"/>
                  <a:t>sepuluh</a:t>
                </a:r>
                <a:r>
                  <a:rPr lang="en-US" sz="1600" b="1" dirty="0"/>
                  <a:t> </a:t>
                </a:r>
                <a:r>
                  <a:rPr lang="en-US" sz="1600" b="1" dirty="0" err="1"/>
                  <a:t>tahun</a:t>
                </a:r>
                <a:r>
                  <a:rPr lang="en-US" sz="1600" b="1" dirty="0"/>
                  <a:t> </a:t>
                </a:r>
                <a:r>
                  <a:rPr lang="en-US" sz="1600" dirty="0" err="1"/>
                  <a:t>dan</a:t>
                </a:r>
                <a:r>
                  <a:rPr lang="en-US" sz="1600" dirty="0"/>
                  <a:t>/</a:t>
                </a:r>
              </a:p>
              <a:p>
                <a:pPr>
                  <a:lnSpc>
                    <a:spcPct val="95000"/>
                  </a:lnSpc>
                </a:pPr>
                <a:r>
                  <a:rPr lang="en-US" sz="1600" dirty="0" err="1"/>
                  <a:t>atau</a:t>
                </a:r>
                <a:r>
                  <a:rPr lang="en-US" sz="1600" dirty="0"/>
                  <a:t> </a:t>
                </a:r>
              </a:p>
            </p:txBody>
          </p:sp>
          <p:sp>
            <p:nvSpPr>
              <p:cNvPr id="35" name="Rectangle 34"/>
              <p:cNvSpPr/>
              <p:nvPr/>
            </p:nvSpPr>
            <p:spPr>
              <a:xfrm>
                <a:off x="2678288" y="5662286"/>
                <a:ext cx="1562947" cy="68098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lnSpc>
                    <a:spcPct val="95000"/>
                  </a:lnSpc>
                </a:pPr>
                <a:r>
                  <a:rPr lang="en-US" sz="1600" dirty="0" err="1"/>
                  <a:t>denda</a:t>
                </a:r>
                <a:r>
                  <a:rPr lang="en-US" sz="1600" dirty="0"/>
                  <a:t> paling </a:t>
                </a:r>
                <a:r>
                  <a:rPr lang="en-US" sz="1600" dirty="0" err="1"/>
                  <a:t>banyak</a:t>
                </a:r>
                <a:r>
                  <a:rPr lang="en-US" sz="1600" dirty="0"/>
                  <a:t> </a:t>
                </a:r>
                <a:r>
                  <a:rPr lang="en-US" sz="1600" b="1" dirty="0" err="1"/>
                  <a:t>satu</a:t>
                </a:r>
                <a:r>
                  <a:rPr lang="en-US" sz="1600" b="1" dirty="0"/>
                  <a:t> </a:t>
                </a:r>
                <a:r>
                  <a:rPr lang="en-US" sz="1600" b="1" dirty="0" err="1"/>
                  <a:t>miliar</a:t>
                </a:r>
                <a:r>
                  <a:rPr lang="en-US" sz="1600" b="1" dirty="0"/>
                  <a:t> rupiah</a:t>
                </a:r>
                <a:r>
                  <a:rPr lang="en-US" sz="1600" dirty="0"/>
                  <a:t> </a:t>
                </a:r>
              </a:p>
            </p:txBody>
          </p:sp>
        </p:grp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/>
      <p:bldP spid="34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705015" y="0"/>
            <a:ext cx="8215390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sz="2800" b="1" dirty="0"/>
              <a:t>KKNI – KERANGKA KLASIFIKASI NASIONAL INDONESIA</a:t>
            </a:r>
          </a:p>
          <a:p>
            <a:pPr algn="ctr">
              <a:tabLst>
                <a:tab pos="3494088" algn="l"/>
              </a:tabLst>
              <a:defRPr/>
            </a:pPr>
            <a:r>
              <a:rPr lang="en-US" sz="2000" dirty="0"/>
              <a:t>(SEMUA HARUS BERSERTIFIKAT)</a:t>
            </a:r>
          </a:p>
        </p:txBody>
      </p:sp>
      <p:sp>
        <p:nvSpPr>
          <p:cNvPr id="18" name="Rectangle 17"/>
          <p:cNvSpPr/>
          <p:nvPr/>
        </p:nvSpPr>
        <p:spPr>
          <a:xfrm>
            <a:off x="0" y="0"/>
            <a:ext cx="571472" cy="571480"/>
          </a:xfrm>
          <a:prstGeom prst="rect">
            <a:avLst/>
          </a:prstGeom>
          <a:solidFill>
            <a:srgbClr val="FF99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id-ID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28" name="Picture 27" descr="13318335841170874831 (1).jpg"/>
          <p:cNvPicPr>
            <a:picLocks noChangeAspect="1"/>
          </p:cNvPicPr>
          <p:nvPr/>
        </p:nvPicPr>
        <p:blipFill>
          <a:blip r:embed="rId2" cstate="print"/>
          <a:srcRect l="7575" r="7576"/>
          <a:stretch>
            <a:fillRect/>
          </a:stretch>
        </p:blipFill>
        <p:spPr>
          <a:xfrm>
            <a:off x="1238465" y="773390"/>
            <a:ext cx="6861927" cy="6084610"/>
          </a:xfrm>
          <a:prstGeom prst="rect">
            <a:avLst/>
          </a:prstGeom>
        </p:spPr>
      </p:pic>
      <p:grpSp>
        <p:nvGrpSpPr>
          <p:cNvPr id="38" name="Group 37"/>
          <p:cNvGrpSpPr/>
          <p:nvPr/>
        </p:nvGrpSpPr>
        <p:grpSpPr>
          <a:xfrm>
            <a:off x="1510712" y="4166352"/>
            <a:ext cx="527709" cy="432048"/>
            <a:chOff x="1510712" y="4166352"/>
            <a:chExt cx="527709" cy="432048"/>
          </a:xfrm>
        </p:grpSpPr>
        <p:sp>
          <p:nvSpPr>
            <p:cNvPr id="4" name="Rectangle 3"/>
            <p:cNvSpPr/>
            <p:nvPr/>
          </p:nvSpPr>
          <p:spPr>
            <a:xfrm rot="19024839">
              <a:off x="1564935" y="4166352"/>
              <a:ext cx="432048" cy="432048"/>
            </a:xfrm>
            <a:prstGeom prst="rect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endParaRPr lang="en-US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1510712" y="4224190"/>
              <a:ext cx="527709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IPM</a:t>
              </a:r>
            </a:p>
          </p:txBody>
        </p:sp>
      </p:grpSp>
      <p:grpSp>
        <p:nvGrpSpPr>
          <p:cNvPr id="37" name="Group 36"/>
          <p:cNvGrpSpPr/>
          <p:nvPr/>
        </p:nvGrpSpPr>
        <p:grpSpPr>
          <a:xfrm>
            <a:off x="1846582" y="4482746"/>
            <a:ext cx="457176" cy="432048"/>
            <a:chOff x="1846582" y="4482746"/>
            <a:chExt cx="457176" cy="432048"/>
          </a:xfrm>
        </p:grpSpPr>
        <p:sp>
          <p:nvSpPr>
            <p:cNvPr id="7" name="Rectangle 6"/>
            <p:cNvSpPr/>
            <p:nvPr/>
          </p:nvSpPr>
          <p:spPr>
            <a:xfrm rot="19024839">
              <a:off x="1859146" y="4482746"/>
              <a:ext cx="432048" cy="432048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endParaRPr lang="en-US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1846582" y="4552338"/>
              <a:ext cx="457176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IPP</a:t>
              </a:r>
            </a:p>
          </p:txBody>
        </p:sp>
      </p:grpSp>
      <p:grpSp>
        <p:nvGrpSpPr>
          <p:cNvPr id="36" name="Group 35"/>
          <p:cNvGrpSpPr/>
          <p:nvPr/>
        </p:nvGrpSpPr>
        <p:grpSpPr>
          <a:xfrm>
            <a:off x="2153357" y="4799140"/>
            <a:ext cx="432048" cy="432048"/>
            <a:chOff x="2153357" y="4799140"/>
            <a:chExt cx="432048" cy="432048"/>
          </a:xfrm>
        </p:grpSpPr>
        <p:sp>
          <p:nvSpPr>
            <p:cNvPr id="8" name="Rectangle 7"/>
            <p:cNvSpPr/>
            <p:nvPr/>
          </p:nvSpPr>
          <p:spPr>
            <a:xfrm rot="19024839">
              <a:off x="2153357" y="4799140"/>
              <a:ext cx="432048" cy="432048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endParaRPr lang="en-US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2212928" y="4845887"/>
              <a:ext cx="312906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b="1" dirty="0" err="1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Ir</a:t>
              </a:r>
              <a:endPara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cxnSp>
        <p:nvCxnSpPr>
          <p:cNvPr id="10" name="Straight Arrow Connector 9"/>
          <p:cNvCxnSpPr/>
          <p:nvPr/>
        </p:nvCxnSpPr>
        <p:spPr>
          <a:xfrm flipH="1">
            <a:off x="2627784" y="3068960"/>
            <a:ext cx="1944216" cy="1935113"/>
          </a:xfrm>
          <a:prstGeom prst="straightConnector1">
            <a:avLst/>
          </a:prstGeom>
          <a:ln w="57150">
            <a:solidFill>
              <a:schemeClr val="tx2">
                <a:lumMod val="75000"/>
              </a:schemeClr>
            </a:solidFill>
            <a:prstDash val="sysDash"/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 flipH="1" flipV="1">
            <a:off x="1780959" y="4077073"/>
            <a:ext cx="846825" cy="927000"/>
          </a:xfrm>
          <a:prstGeom prst="straightConnector1">
            <a:avLst/>
          </a:prstGeom>
          <a:ln w="57150">
            <a:solidFill>
              <a:schemeClr val="tx2">
                <a:lumMod val="75000"/>
              </a:schemeClr>
            </a:solidFill>
            <a:prstDash val="sysDash"/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3" name="Group 22"/>
          <p:cNvGrpSpPr/>
          <p:nvPr/>
        </p:nvGrpSpPr>
        <p:grpSpPr>
          <a:xfrm>
            <a:off x="2998438" y="3557291"/>
            <a:ext cx="1058890" cy="1039564"/>
            <a:chOff x="2998438" y="3557291"/>
            <a:chExt cx="1058890" cy="1039564"/>
          </a:xfrm>
        </p:grpSpPr>
        <p:sp>
          <p:nvSpPr>
            <p:cNvPr id="21" name="Oval 20"/>
            <p:cNvSpPr/>
            <p:nvPr/>
          </p:nvSpPr>
          <p:spPr>
            <a:xfrm>
              <a:off x="2998438" y="3557291"/>
              <a:ext cx="1058890" cy="1039564"/>
            </a:xfrm>
            <a:prstGeom prst="ellipse">
              <a:avLst/>
            </a:prstGeom>
            <a:solidFill>
              <a:srgbClr val="FFFFFF">
                <a:alpha val="69804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endParaRPr lang="en-US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3081062" y="3743676"/>
              <a:ext cx="893643" cy="68326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80000"/>
                </a:lnSpc>
              </a:pPr>
              <a:r>
                <a:rPr lang="en-US" sz="1600" dirty="0"/>
                <a:t>Program</a:t>
              </a:r>
            </a:p>
            <a:p>
              <a:pPr algn="ctr">
                <a:lnSpc>
                  <a:spcPct val="80000"/>
                </a:lnSpc>
              </a:pPr>
              <a:r>
                <a:rPr lang="en-US" sz="1600" dirty="0" err="1"/>
                <a:t>Profesi</a:t>
              </a:r>
              <a:endParaRPr lang="en-US" sz="1600" dirty="0"/>
            </a:p>
            <a:p>
              <a:pPr algn="ctr">
                <a:lnSpc>
                  <a:spcPct val="80000"/>
                </a:lnSpc>
              </a:pPr>
              <a:r>
                <a:rPr lang="en-US" sz="1600" dirty="0" err="1"/>
                <a:t>Insinyur</a:t>
              </a:r>
              <a:endParaRPr lang="en-US" sz="1600" dirty="0"/>
            </a:p>
          </p:txBody>
        </p:sp>
      </p:grpSp>
      <p:grpSp>
        <p:nvGrpSpPr>
          <p:cNvPr id="35" name="Group 34"/>
          <p:cNvGrpSpPr/>
          <p:nvPr/>
        </p:nvGrpSpPr>
        <p:grpSpPr>
          <a:xfrm>
            <a:off x="4283968" y="2276873"/>
            <a:ext cx="1656184" cy="2214212"/>
            <a:chOff x="4283968" y="2276873"/>
            <a:chExt cx="1656184" cy="2214212"/>
          </a:xfrm>
        </p:grpSpPr>
        <p:cxnSp>
          <p:nvCxnSpPr>
            <p:cNvPr id="26" name="Straight Arrow Connector 25"/>
            <p:cNvCxnSpPr/>
            <p:nvPr/>
          </p:nvCxnSpPr>
          <p:spPr>
            <a:xfrm flipV="1">
              <a:off x="4283968" y="2852936"/>
              <a:ext cx="1656184" cy="1638149"/>
            </a:xfrm>
            <a:prstGeom prst="straightConnector1">
              <a:avLst/>
            </a:prstGeom>
            <a:ln w="57150">
              <a:solidFill>
                <a:schemeClr val="accent6">
                  <a:lumMod val="75000"/>
                </a:schemeClr>
              </a:solidFill>
              <a:prstDash val="sysDash"/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Arrow Connector 28"/>
            <p:cNvCxnSpPr/>
            <p:nvPr/>
          </p:nvCxnSpPr>
          <p:spPr>
            <a:xfrm flipH="1" flipV="1">
              <a:off x="5364088" y="2276873"/>
              <a:ext cx="576064" cy="576063"/>
            </a:xfrm>
            <a:prstGeom prst="straightConnector1">
              <a:avLst/>
            </a:prstGeom>
            <a:ln w="57150">
              <a:solidFill>
                <a:schemeClr val="accent6">
                  <a:lumMod val="75000"/>
                </a:schemeClr>
              </a:solidFill>
              <a:prstDash val="sysDash"/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9" name="TextBox 15"/>
          <p:cNvSpPr txBox="1">
            <a:spLocks noChangeArrowheads="1"/>
          </p:cNvSpPr>
          <p:nvPr/>
        </p:nvSpPr>
        <p:spPr bwMode="auto">
          <a:xfrm>
            <a:off x="409926" y="5661248"/>
            <a:ext cx="1654152" cy="954107"/>
          </a:xfrm>
          <a:prstGeom prst="rect">
            <a:avLst/>
          </a:prstGeom>
          <a:noFill/>
          <a:ln w="9525">
            <a:solidFill>
              <a:srgbClr val="0070C0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id-ID" sz="2400" b="1" dirty="0">
                <a:solidFill>
                  <a:schemeClr val="tx2"/>
                </a:solidFill>
                <a:cs typeface="Aharoni" pitchFamily="2" charset="-79"/>
              </a:rPr>
              <a:t>PROFESI</a:t>
            </a:r>
            <a:r>
              <a:rPr lang="en-US" b="1" dirty="0">
                <a:solidFill>
                  <a:schemeClr val="tx2"/>
                </a:solidFill>
                <a:latin typeface="Aharoni" pitchFamily="2" charset="-79"/>
                <a:cs typeface="Aharoni" pitchFamily="2" charset="-79"/>
              </a:rPr>
              <a:t>:</a:t>
            </a:r>
          </a:p>
          <a:p>
            <a:pPr algn="ctr"/>
            <a:r>
              <a:rPr lang="id-ID" sz="1600" b="1" dirty="0">
                <a:solidFill>
                  <a:schemeClr val="tx2"/>
                </a:solidFill>
              </a:rPr>
              <a:t>SERTIFIKAT </a:t>
            </a:r>
            <a:r>
              <a:rPr lang="en-US" sz="1600" b="1" dirty="0">
                <a:solidFill>
                  <a:schemeClr val="tx2"/>
                </a:solidFill>
              </a:rPr>
              <a:t> </a:t>
            </a:r>
            <a:r>
              <a:rPr lang="id-ID" sz="1600" b="1" dirty="0">
                <a:solidFill>
                  <a:schemeClr val="tx2"/>
                </a:solidFill>
              </a:rPr>
              <a:t>PROFESI</a:t>
            </a:r>
          </a:p>
        </p:txBody>
      </p:sp>
      <p:sp>
        <p:nvSpPr>
          <p:cNvPr id="40" name="TextBox 17"/>
          <p:cNvSpPr txBox="1">
            <a:spLocks noChangeArrowheads="1"/>
          </p:cNvSpPr>
          <p:nvPr/>
        </p:nvSpPr>
        <p:spPr bwMode="auto">
          <a:xfrm>
            <a:off x="409926" y="908720"/>
            <a:ext cx="1676336" cy="954107"/>
          </a:xfrm>
          <a:prstGeom prst="rect">
            <a:avLst/>
          </a:prstGeom>
          <a:noFill/>
          <a:ln w="9525">
            <a:solidFill>
              <a:srgbClr val="339966"/>
            </a:solidFill>
            <a:miter lim="800000"/>
            <a:headEnd/>
            <a:tailEnd/>
          </a:ln>
        </p:spPr>
        <p:txBody>
          <a:bodyPr wrap="square" lIns="0" rIns="0">
            <a:spAutoFit/>
          </a:bodyPr>
          <a:lstStyle/>
          <a:p>
            <a:pPr algn="ctr"/>
            <a:r>
              <a:rPr lang="id-ID" sz="2400" b="1" dirty="0">
                <a:solidFill>
                  <a:schemeClr val="accent3">
                    <a:lumMod val="50000"/>
                  </a:schemeClr>
                </a:solidFill>
                <a:cs typeface="Aharoni" pitchFamily="2" charset="-79"/>
              </a:rPr>
              <a:t>PENDIDIKAN</a:t>
            </a:r>
            <a:endParaRPr lang="en-US" sz="2400" b="1" dirty="0">
              <a:solidFill>
                <a:schemeClr val="accent3">
                  <a:lumMod val="50000"/>
                </a:schemeClr>
              </a:solidFill>
              <a:cs typeface="Aharoni" pitchFamily="2" charset="-79"/>
            </a:endParaRPr>
          </a:p>
          <a:p>
            <a:pPr algn="ctr"/>
            <a:r>
              <a:rPr lang="en-US" sz="1600" b="1" dirty="0">
                <a:solidFill>
                  <a:schemeClr val="accent3">
                    <a:lumMod val="50000"/>
                  </a:schemeClr>
                </a:solidFill>
              </a:rPr>
              <a:t>IJAZAH</a:t>
            </a:r>
            <a:r>
              <a:rPr lang="id-ID" sz="1600" b="1" dirty="0">
                <a:solidFill>
                  <a:schemeClr val="accent3">
                    <a:lumMod val="50000"/>
                  </a:schemeClr>
                </a:solidFill>
              </a:rPr>
              <a:t> AKADEMIS</a:t>
            </a:r>
            <a:endParaRPr lang="en-US" sz="1600" b="1" dirty="0">
              <a:solidFill>
                <a:schemeClr val="accent3">
                  <a:lumMod val="50000"/>
                </a:schemeClr>
              </a:solidFill>
            </a:endParaRPr>
          </a:p>
          <a:p>
            <a:pPr algn="ctr"/>
            <a:endParaRPr lang="id-ID" sz="1600" b="1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41" name="TextBox 16"/>
          <p:cNvSpPr txBox="1">
            <a:spLocks noChangeArrowheads="1"/>
          </p:cNvSpPr>
          <p:nvPr/>
        </p:nvSpPr>
        <p:spPr bwMode="auto">
          <a:xfrm>
            <a:off x="6896063" y="830997"/>
            <a:ext cx="1661086" cy="954107"/>
          </a:xfrm>
          <a:prstGeom prst="rect">
            <a:avLst/>
          </a:prstGeom>
          <a:noFill/>
          <a:ln w="9525">
            <a:solidFill>
              <a:schemeClr val="tx1">
                <a:lumMod val="50000"/>
                <a:lumOff val="50000"/>
              </a:schemeClr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id-ID" sz="2400" b="1" dirty="0"/>
              <a:t>INDUSTRI</a:t>
            </a:r>
            <a:endParaRPr lang="en-US" sz="2400" b="1" dirty="0"/>
          </a:p>
          <a:p>
            <a:pPr algn="ctr"/>
            <a:r>
              <a:rPr lang="en-US" sz="1600" b="1" dirty="0"/>
              <a:t>SERTIFIKAT </a:t>
            </a:r>
            <a:r>
              <a:rPr lang="id-ID" sz="1600" b="1" dirty="0"/>
              <a:t>JABATAN KERJA</a:t>
            </a:r>
          </a:p>
        </p:txBody>
      </p:sp>
      <p:sp>
        <p:nvSpPr>
          <p:cNvPr id="42" name="TextBox 18"/>
          <p:cNvSpPr txBox="1">
            <a:spLocks noChangeArrowheads="1"/>
          </p:cNvSpPr>
          <p:nvPr/>
        </p:nvSpPr>
        <p:spPr bwMode="auto">
          <a:xfrm>
            <a:off x="6896063" y="5612003"/>
            <a:ext cx="1828125" cy="1052596"/>
          </a:xfrm>
          <a:prstGeom prst="rect">
            <a:avLst/>
          </a:prstGeom>
          <a:noFill/>
          <a:ln w="9525">
            <a:solidFill>
              <a:srgbClr val="996633"/>
            </a:solidFill>
            <a:miter lim="800000"/>
            <a:headEnd/>
            <a:tailEnd/>
          </a:ln>
        </p:spPr>
        <p:txBody>
          <a:bodyPr wrap="square" lIns="0" rIns="0">
            <a:spAutoFit/>
          </a:bodyPr>
          <a:lstStyle/>
          <a:p>
            <a:pPr algn="ctr">
              <a:lnSpc>
                <a:spcPct val="80000"/>
              </a:lnSpc>
            </a:pPr>
            <a:r>
              <a:rPr lang="id-ID" sz="2400" b="1" dirty="0">
                <a:solidFill>
                  <a:srgbClr val="663300"/>
                </a:solidFill>
                <a:cs typeface="Aharoni" pitchFamily="2" charset="-79"/>
              </a:rPr>
              <a:t>OTODIDAK</a:t>
            </a:r>
            <a:r>
              <a:rPr lang="en-US" sz="2400" b="1" dirty="0">
                <a:solidFill>
                  <a:srgbClr val="663300"/>
                </a:solidFill>
                <a:cs typeface="Aharoni" pitchFamily="2" charset="-79"/>
              </a:rPr>
              <a:t> </a:t>
            </a:r>
          </a:p>
          <a:p>
            <a:pPr algn="ctr">
              <a:lnSpc>
                <a:spcPct val="80000"/>
              </a:lnSpc>
            </a:pPr>
            <a:endParaRPr lang="en-US" sz="600" b="1" dirty="0">
              <a:solidFill>
                <a:srgbClr val="663300"/>
              </a:solidFill>
              <a:cs typeface="Aharoni" pitchFamily="2" charset="-79"/>
            </a:endParaRPr>
          </a:p>
          <a:p>
            <a:pPr algn="ctr">
              <a:lnSpc>
                <a:spcPct val="80000"/>
              </a:lnSpc>
            </a:pPr>
            <a:r>
              <a:rPr lang="en-US" sz="1600" b="1" dirty="0">
                <a:solidFill>
                  <a:srgbClr val="663300"/>
                </a:solidFill>
              </a:rPr>
              <a:t>PENGAKUAN </a:t>
            </a:r>
            <a:r>
              <a:rPr lang="id-ID" sz="1600" b="1" dirty="0">
                <a:solidFill>
                  <a:srgbClr val="663300"/>
                </a:solidFill>
              </a:rPr>
              <a:t>PENGALAMAN</a:t>
            </a:r>
            <a:r>
              <a:rPr lang="en-US" sz="1600" b="1" dirty="0">
                <a:solidFill>
                  <a:srgbClr val="663300"/>
                </a:solidFill>
              </a:rPr>
              <a:t> </a:t>
            </a:r>
            <a:r>
              <a:rPr lang="id-ID" sz="1600" b="1" dirty="0">
                <a:solidFill>
                  <a:srgbClr val="663300"/>
                </a:solidFill>
              </a:rPr>
              <a:t>KEAHLIAN</a:t>
            </a:r>
            <a:r>
              <a:rPr lang="en-US" sz="1600" b="1" dirty="0">
                <a:solidFill>
                  <a:srgbClr val="663300"/>
                </a:solidFill>
              </a:rPr>
              <a:t> </a:t>
            </a:r>
            <a:r>
              <a:rPr lang="id-ID" sz="1600" b="1" dirty="0">
                <a:solidFill>
                  <a:srgbClr val="663300"/>
                </a:solidFill>
              </a:rPr>
              <a:t>KHUSUS</a:t>
            </a:r>
          </a:p>
        </p:txBody>
      </p:sp>
    </p:spTree>
    <p:extLst>
      <p:ext uri="{BB962C8B-B14F-4D97-AF65-F5344CB8AC3E}">
        <p14:creationId xmlns:p14="http://schemas.microsoft.com/office/powerpoint/2010/main" val="161147054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000"/>
                            </p:stCondLst>
                            <p:childTnLst>
                              <p:par>
                                <p:cTn id="27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2000"/>
                            </p:stCondLst>
                            <p:childTnLst>
                              <p:par>
                                <p:cTn id="36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2500"/>
                            </p:stCondLst>
                            <p:childTnLst>
                              <p:par>
                                <p:cTn id="40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 animBg="1"/>
      <p:bldP spid="40" grpId="0" animBg="1"/>
      <p:bldP spid="41" grpId="0" animBg="1"/>
      <p:bldP spid="42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Rectangle 39"/>
          <p:cNvSpPr/>
          <p:nvPr/>
        </p:nvSpPr>
        <p:spPr>
          <a:xfrm>
            <a:off x="0" y="5786454"/>
            <a:ext cx="9144000" cy="1071546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92" name="Rectangle 91"/>
          <p:cNvSpPr/>
          <p:nvPr/>
        </p:nvSpPr>
        <p:spPr>
          <a:xfrm>
            <a:off x="0" y="1000108"/>
            <a:ext cx="7429520" cy="478634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id-ID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6" name="Title 1"/>
          <p:cNvSpPr txBox="1">
            <a:spLocks/>
          </p:cNvSpPr>
          <p:nvPr/>
        </p:nvSpPr>
        <p:spPr>
          <a:xfrm>
            <a:off x="857224" y="2130425"/>
            <a:ext cx="6100778" cy="1470025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d-ID" sz="54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TERIMA KASIH</a:t>
            </a:r>
          </a:p>
        </p:txBody>
      </p:sp>
      <p:sp>
        <p:nvSpPr>
          <p:cNvPr id="39" name="Rectangle 38"/>
          <p:cNvSpPr/>
          <p:nvPr/>
        </p:nvSpPr>
        <p:spPr>
          <a:xfrm>
            <a:off x="0" y="0"/>
            <a:ext cx="9144000" cy="107154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41" name="Trapezoid 40"/>
          <p:cNvSpPr/>
          <p:nvPr/>
        </p:nvSpPr>
        <p:spPr>
          <a:xfrm rot="5400000" flipV="1">
            <a:off x="4786322" y="2500322"/>
            <a:ext cx="6858000" cy="1857356"/>
          </a:xfrm>
          <a:prstGeom prst="trapezoid">
            <a:avLst>
              <a:gd name="adj" fmla="val 58800"/>
            </a:avLst>
          </a:prstGeom>
          <a:blipFill>
            <a:blip r:embed="rId2" cstate="print"/>
            <a:tile tx="0" ty="0" sx="100000" sy="100000" flip="none" algn="tl"/>
          </a:blip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43" name="Rectangle 42"/>
          <p:cNvSpPr/>
          <p:nvPr/>
        </p:nvSpPr>
        <p:spPr>
          <a:xfrm>
            <a:off x="1785918" y="5000636"/>
            <a:ext cx="1285884" cy="1500198"/>
          </a:xfrm>
          <a:prstGeom prst="rect">
            <a:avLst/>
          </a:prstGeom>
          <a:solidFill>
            <a:srgbClr val="F4DD56"/>
          </a:solidFill>
          <a:ln>
            <a:noFill/>
          </a:ln>
          <a:effectLst>
            <a:reflection blurRad="6350" stA="52000" endA="300" endPos="350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id-ID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4" name="Trapezoid 43"/>
          <p:cNvSpPr/>
          <p:nvPr/>
        </p:nvSpPr>
        <p:spPr>
          <a:xfrm>
            <a:off x="1785918" y="4714884"/>
            <a:ext cx="1285884" cy="285752"/>
          </a:xfrm>
          <a:prstGeom prst="trapezoid">
            <a:avLst>
              <a:gd name="adj" fmla="val 72178"/>
            </a:avLst>
          </a:prstGeom>
          <a:blipFill>
            <a:blip r:embed="rId3" cstate="print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id-ID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65581" name="Picture 45" descr="C:\Users\Rudianto\Pictures\Microsoft Clip Organizer\MC900431632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214414" y="5786430"/>
            <a:ext cx="1071570" cy="1071570"/>
          </a:xfrm>
          <a:prstGeom prst="rect">
            <a:avLst/>
          </a:prstGeom>
          <a:noFill/>
          <a:effectLst>
            <a:reflection blurRad="6350" stA="52000" endA="300" endPos="35000" dir="5400000" sy="-100000" algn="bl" rotWithShape="0"/>
          </a:effectLst>
        </p:spPr>
      </p:pic>
      <p:pic>
        <p:nvPicPr>
          <p:cNvPr id="87" name="Picture 1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357422" y="4500570"/>
            <a:ext cx="700088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76200" dist="88900" dir="7200000" algn="t" rotWithShape="0">
              <a:prstClr val="black">
                <a:alpha val="40000"/>
              </a:prstClr>
            </a:outerShdw>
          </a:effectLst>
        </p:spPr>
      </p:pic>
      <p:sp>
        <p:nvSpPr>
          <p:cNvPr id="11" name="Rectangle 10"/>
          <p:cNvSpPr/>
          <p:nvPr/>
        </p:nvSpPr>
        <p:spPr>
          <a:xfrm>
            <a:off x="1000100" y="2643182"/>
            <a:ext cx="571472" cy="571480"/>
          </a:xfrm>
          <a:prstGeom prst="rect">
            <a:avLst/>
          </a:prstGeom>
          <a:solidFill>
            <a:srgbClr val="FF99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id-ID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233291596"/>
      </p:ext>
    </p:extLst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val 6"/>
          <p:cNvSpPr/>
          <p:nvPr/>
        </p:nvSpPr>
        <p:spPr>
          <a:xfrm>
            <a:off x="265703" y="1457843"/>
            <a:ext cx="4178615" cy="4218427"/>
          </a:xfrm>
          <a:prstGeom prst="ellipse">
            <a:avLst/>
          </a:prstGeom>
          <a:solidFill>
            <a:srgbClr val="CCFF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52" name="TextBox 15"/>
          <p:cNvSpPr txBox="1">
            <a:spLocks noChangeArrowheads="1"/>
          </p:cNvSpPr>
          <p:nvPr/>
        </p:nvSpPr>
        <p:spPr bwMode="auto">
          <a:xfrm>
            <a:off x="446835" y="1988840"/>
            <a:ext cx="3816350" cy="31700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id-ID" sz="2800" b="1" dirty="0">
                <a:latin typeface="Calibri" pitchFamily="34" charset="0"/>
                <a:cs typeface="Calibri" pitchFamily="34" charset="0"/>
              </a:rPr>
              <a:t>Insinyur </a:t>
            </a:r>
            <a:endParaRPr lang="en-US" sz="2800" b="1" dirty="0">
              <a:latin typeface="Calibri" pitchFamily="34" charset="0"/>
              <a:cs typeface="Calibri" pitchFamily="34" charset="0"/>
            </a:endParaRPr>
          </a:p>
          <a:p>
            <a:pPr algn="ctr" eaLnBrk="1" hangingPunct="1"/>
            <a:r>
              <a:rPr lang="id-ID" sz="2800" b="1" dirty="0">
                <a:latin typeface="Calibri" pitchFamily="34" charset="0"/>
                <a:cs typeface="Calibri" pitchFamily="34" charset="0"/>
              </a:rPr>
              <a:t>dari Wikipedia:</a:t>
            </a:r>
          </a:p>
          <a:p>
            <a:pPr algn="ctr" eaLnBrk="1" hangingPunct="1"/>
            <a:r>
              <a:rPr lang="id-ID" sz="2400" dirty="0">
                <a:latin typeface="Calibri" pitchFamily="34" charset="0"/>
                <a:cs typeface="Calibri" pitchFamily="34" charset="0"/>
              </a:rPr>
              <a:t>yang bekerja dalam bidang teknik, berbekal pengetahuan ilmiah untuk menyelesaikan masalah praktis  dengan teknologi. 	</a:t>
            </a:r>
          </a:p>
        </p:txBody>
      </p:sp>
      <p:pic>
        <p:nvPicPr>
          <p:cNvPr id="6153" name="Picture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69787" y="4725144"/>
            <a:ext cx="1477963" cy="1223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3" name="Group 2"/>
          <p:cNvGrpSpPr/>
          <p:nvPr/>
        </p:nvGrpSpPr>
        <p:grpSpPr>
          <a:xfrm>
            <a:off x="4785873" y="1514828"/>
            <a:ext cx="4178615" cy="4218427"/>
            <a:chOff x="4785873" y="1514828"/>
            <a:chExt cx="4178615" cy="4218427"/>
          </a:xfrm>
        </p:grpSpPr>
        <p:sp>
          <p:nvSpPr>
            <p:cNvPr id="2" name="Oval 1"/>
            <p:cNvSpPr/>
            <p:nvPr/>
          </p:nvSpPr>
          <p:spPr>
            <a:xfrm>
              <a:off x="4785873" y="1514828"/>
              <a:ext cx="4178615" cy="4218427"/>
            </a:xfrm>
            <a:prstGeom prst="ellipse">
              <a:avLst/>
            </a:prstGeom>
            <a:solidFill>
              <a:srgbClr val="FF993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TextBox 15"/>
            <p:cNvSpPr txBox="1">
              <a:spLocks noChangeArrowheads="1"/>
            </p:cNvSpPr>
            <p:nvPr/>
          </p:nvSpPr>
          <p:spPr bwMode="auto">
            <a:xfrm>
              <a:off x="4930459" y="2132856"/>
              <a:ext cx="4034029" cy="280076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/>
              <a:r>
                <a:rPr lang="id-ID" sz="2800" b="1" dirty="0">
                  <a:latin typeface="Calibri" pitchFamily="34" charset="0"/>
                  <a:cs typeface="Calibri" pitchFamily="34" charset="0"/>
                </a:rPr>
                <a:t>Insinyur </a:t>
              </a:r>
              <a:endParaRPr lang="en-US" sz="2800" b="1" dirty="0">
                <a:latin typeface="Calibri" pitchFamily="34" charset="0"/>
                <a:cs typeface="Calibri" pitchFamily="34" charset="0"/>
              </a:endParaRPr>
            </a:p>
            <a:p>
              <a:pPr algn="ctr" eaLnBrk="1" hangingPunct="1"/>
              <a:r>
                <a:rPr lang="id-ID" sz="2800" b="1" dirty="0">
                  <a:latin typeface="Calibri" pitchFamily="34" charset="0"/>
                  <a:cs typeface="Calibri" pitchFamily="34" charset="0"/>
                </a:rPr>
                <a:t>menurut PII</a:t>
              </a:r>
              <a:r>
                <a:rPr lang="en-US" sz="2800" b="1" dirty="0">
                  <a:latin typeface="Calibri" pitchFamily="34" charset="0"/>
                  <a:cs typeface="Calibri" pitchFamily="34" charset="0"/>
                </a:rPr>
                <a:t>:</a:t>
              </a:r>
            </a:p>
            <a:p>
              <a:pPr algn="ctr" eaLnBrk="1" hangingPunct="1"/>
              <a:r>
                <a:rPr lang="id-ID" sz="2400" dirty="0">
                  <a:latin typeface="Calibri" pitchFamily="34" charset="0"/>
                  <a:cs typeface="Calibri" pitchFamily="34" charset="0"/>
                </a:rPr>
                <a:t>yang lakukan rekayasa teknik dengan </a:t>
              </a:r>
              <a:r>
                <a:rPr lang="en-US" sz="2400" dirty="0" err="1">
                  <a:latin typeface="Calibri" pitchFamily="34" charset="0"/>
                  <a:cs typeface="Calibri" pitchFamily="34" charset="0"/>
                </a:rPr>
                <a:t>iptek</a:t>
              </a:r>
              <a:r>
                <a:rPr lang="en-US" sz="2400" dirty="0">
                  <a:latin typeface="Calibri" pitchFamily="34" charset="0"/>
                  <a:cs typeface="Calibri" pitchFamily="34" charset="0"/>
                </a:rPr>
                <a:t> </a:t>
              </a:r>
              <a:r>
                <a:rPr lang="id-ID" sz="2400" dirty="0">
                  <a:latin typeface="Calibri" pitchFamily="34" charset="0"/>
                  <a:cs typeface="Calibri" pitchFamily="34" charset="0"/>
                </a:rPr>
                <a:t>untuk meningkatkan nilai tambah </a:t>
              </a:r>
              <a:r>
                <a:rPr lang="en-US" sz="2400" dirty="0">
                  <a:latin typeface="Calibri" pitchFamily="34" charset="0"/>
                  <a:cs typeface="Calibri" pitchFamily="34" charset="0"/>
                </a:rPr>
                <a:t>/</a:t>
              </a:r>
              <a:r>
                <a:rPr lang="id-ID" sz="2400" dirty="0">
                  <a:latin typeface="Calibri" pitchFamily="34" charset="0"/>
                  <a:cs typeface="Calibri" pitchFamily="34" charset="0"/>
                </a:rPr>
                <a:t> daya guna </a:t>
              </a:r>
              <a:r>
                <a:rPr lang="en-US" sz="2400" dirty="0">
                  <a:latin typeface="Calibri" pitchFamily="34" charset="0"/>
                  <a:cs typeface="Calibri" pitchFamily="34" charset="0"/>
                </a:rPr>
                <a:t>/</a:t>
              </a:r>
              <a:r>
                <a:rPr lang="id-ID" sz="2400" dirty="0">
                  <a:latin typeface="Calibri" pitchFamily="34" charset="0"/>
                  <a:cs typeface="Calibri" pitchFamily="34" charset="0"/>
                </a:rPr>
                <a:t> pelestarian demi kesejahteraan manusia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16065806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 txBox="1">
            <a:spLocks/>
          </p:cNvSpPr>
          <p:nvPr/>
        </p:nvSpPr>
        <p:spPr>
          <a:xfrm>
            <a:off x="642938" y="71438"/>
            <a:ext cx="8286750" cy="477837"/>
          </a:xfrm>
          <a:prstGeom prst="rect">
            <a:avLst/>
          </a:prstGeom>
        </p:spPr>
        <p:txBody>
          <a:bodyPr anchor="ctr"/>
          <a:lstStyle/>
          <a:p>
            <a:pPr marL="179388" indent="-179388" algn="ctr">
              <a:defRPr/>
            </a:pPr>
            <a:r>
              <a:rPr lang="id-ID" sz="2800" b="1" dirty="0">
                <a:solidFill>
                  <a:schemeClr val="bg2">
                    <a:lumMod val="10000"/>
                  </a:schemeClr>
                </a:solidFill>
                <a:latin typeface="+mn-lt"/>
              </a:rPr>
              <a:t>DAFTAR ISI</a:t>
            </a:r>
            <a:r>
              <a:rPr lang="en-US" sz="2800" b="1" dirty="0">
                <a:solidFill>
                  <a:schemeClr val="bg2">
                    <a:lumMod val="10000"/>
                  </a:schemeClr>
                </a:solidFill>
                <a:latin typeface="+mn-lt"/>
              </a:rPr>
              <a:t> UU No 11/2014 </a:t>
            </a:r>
            <a:r>
              <a:rPr lang="en-US" sz="2800" b="1" dirty="0" err="1">
                <a:solidFill>
                  <a:schemeClr val="bg2">
                    <a:lumMod val="10000"/>
                  </a:schemeClr>
                </a:solidFill>
                <a:latin typeface="+mn-lt"/>
              </a:rPr>
              <a:t>tentang</a:t>
            </a:r>
            <a:r>
              <a:rPr lang="en-US" sz="2800" b="1" dirty="0">
                <a:solidFill>
                  <a:schemeClr val="bg2">
                    <a:lumMod val="10000"/>
                  </a:schemeClr>
                </a:solidFill>
                <a:latin typeface="+mn-lt"/>
              </a:rPr>
              <a:t> </a:t>
            </a:r>
            <a:r>
              <a:rPr lang="en-US" sz="2800" b="1" dirty="0" err="1">
                <a:solidFill>
                  <a:schemeClr val="bg2">
                    <a:lumMod val="10000"/>
                  </a:schemeClr>
                </a:solidFill>
                <a:latin typeface="+mn-lt"/>
              </a:rPr>
              <a:t>Keinsinyuran</a:t>
            </a:r>
            <a:endParaRPr lang="id-ID" sz="2800" b="1" dirty="0">
              <a:solidFill>
                <a:schemeClr val="bg2">
                  <a:lumMod val="10000"/>
                </a:schemeClr>
              </a:solidFill>
              <a:latin typeface="+mn-lt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571500" cy="571500"/>
          </a:xfrm>
          <a:prstGeom prst="rect">
            <a:avLst/>
          </a:prstGeom>
          <a:solidFill>
            <a:srgbClr val="FF99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>
              <a:defRPr/>
            </a:pPr>
            <a:endParaRPr lang="id-ID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142875" y="2050008"/>
            <a:ext cx="2786063" cy="4619352"/>
          </a:xfrm>
          <a:prstGeom prst="rect">
            <a:avLst/>
          </a:prstGeom>
          <a:solidFill>
            <a:srgbClr val="CCFFCC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108000" bIns="108000"/>
          <a:lstStyle/>
          <a:p>
            <a:pPr>
              <a:tabLst>
                <a:tab pos="1169988" algn="l"/>
              </a:tabLst>
              <a:defRPr/>
            </a:pPr>
            <a:r>
              <a:rPr lang="en-US" b="1" dirty="0">
                <a:solidFill>
                  <a:schemeClr val="tx1"/>
                </a:solidFill>
                <a:ea typeface="Calibri" pitchFamily="34" charset="0"/>
                <a:cs typeface="Times New Roman" pitchFamily="18" charset="0"/>
              </a:rPr>
              <a:t>BAB I</a:t>
            </a:r>
            <a:r>
              <a:rPr lang="id-ID" b="1" dirty="0">
                <a:solidFill>
                  <a:schemeClr val="tx1"/>
                </a:solidFill>
                <a:ea typeface="Calibri" pitchFamily="34" charset="0"/>
                <a:cs typeface="Times New Roman" pitchFamily="18" charset="0"/>
              </a:rPr>
              <a:t> </a:t>
            </a:r>
            <a:r>
              <a:rPr lang="id-ID" sz="1400" dirty="0">
                <a:solidFill>
                  <a:schemeClr val="tx1"/>
                </a:solidFill>
                <a:ea typeface="Calibri" pitchFamily="34" charset="0"/>
                <a:cs typeface="Times New Roman" pitchFamily="18" charset="0"/>
              </a:rPr>
              <a:t>(1 pasal)</a:t>
            </a:r>
            <a:endParaRPr lang="id-ID" dirty="0">
              <a:solidFill>
                <a:schemeClr val="tx1"/>
              </a:solidFill>
              <a:cs typeface="Arial" pitchFamily="34" charset="0"/>
            </a:endParaRPr>
          </a:p>
          <a:p>
            <a:pPr>
              <a:defRPr/>
            </a:pPr>
            <a:r>
              <a:rPr lang="en-US" b="1" dirty="0">
                <a:solidFill>
                  <a:schemeClr val="tx1"/>
                </a:solidFill>
                <a:ea typeface="Calibri" pitchFamily="34" charset="0"/>
                <a:cs typeface="Times New Roman" pitchFamily="18" charset="0"/>
              </a:rPr>
              <a:t>KETENTUAN UMUM</a:t>
            </a:r>
            <a:endParaRPr lang="id-ID" b="1" dirty="0">
              <a:solidFill>
                <a:schemeClr val="tx1"/>
              </a:solidFill>
              <a:ea typeface="Calibri" pitchFamily="34" charset="0"/>
              <a:cs typeface="Times New Roman" pitchFamily="18" charset="0"/>
            </a:endParaRPr>
          </a:p>
          <a:p>
            <a:pPr>
              <a:defRPr/>
            </a:pPr>
            <a:r>
              <a:rPr lang="id-ID" sz="1400" dirty="0">
                <a:solidFill>
                  <a:schemeClr val="tx1"/>
                </a:solidFill>
                <a:ea typeface="Calibri" pitchFamily="34" charset="0"/>
                <a:cs typeface="Times New Roman" pitchFamily="18" charset="0"/>
              </a:rPr>
              <a:t>Pasal 1</a:t>
            </a:r>
          </a:p>
          <a:p>
            <a:pPr>
              <a:defRPr/>
            </a:pPr>
            <a:r>
              <a:rPr lang="en-US" b="1" dirty="0">
                <a:solidFill>
                  <a:schemeClr val="tx1"/>
                </a:solidFill>
                <a:ea typeface="Calibri" pitchFamily="34" charset="0"/>
                <a:cs typeface="Arial" pitchFamily="34" charset="0"/>
              </a:rPr>
              <a:t>BAB II</a:t>
            </a:r>
            <a:r>
              <a:rPr lang="id-ID" b="1" dirty="0">
                <a:solidFill>
                  <a:schemeClr val="tx1"/>
                </a:solidFill>
                <a:ea typeface="Calibri" pitchFamily="34" charset="0"/>
                <a:cs typeface="Arial" pitchFamily="34" charset="0"/>
              </a:rPr>
              <a:t> </a:t>
            </a:r>
            <a:r>
              <a:rPr lang="id-ID" sz="1400" dirty="0">
                <a:solidFill>
                  <a:schemeClr val="tx1"/>
                </a:solidFill>
                <a:ea typeface="Calibri" pitchFamily="34" charset="0"/>
                <a:cs typeface="Times New Roman" pitchFamily="18" charset="0"/>
              </a:rPr>
              <a:t>(3 pasal)</a:t>
            </a:r>
            <a:endParaRPr lang="en-US" b="1" dirty="0">
              <a:solidFill>
                <a:schemeClr val="tx1"/>
              </a:solidFill>
              <a:ea typeface="Calibri" pitchFamily="34" charset="0"/>
              <a:cs typeface="Arial" pitchFamily="34" charset="0"/>
            </a:endParaRPr>
          </a:p>
          <a:p>
            <a:pPr eaLnBrk="0" hangingPunct="0">
              <a:defRPr/>
            </a:pPr>
            <a:r>
              <a:rPr lang="en-US" b="1" dirty="0">
                <a:solidFill>
                  <a:schemeClr val="tx1"/>
                </a:solidFill>
                <a:ea typeface="Calibri" pitchFamily="34" charset="0"/>
                <a:cs typeface="Arial" pitchFamily="34" charset="0"/>
              </a:rPr>
              <a:t>A</a:t>
            </a:r>
            <a:r>
              <a:rPr lang="id-ID" b="1" dirty="0">
                <a:solidFill>
                  <a:schemeClr val="tx1"/>
                </a:solidFill>
                <a:ea typeface="Calibri" pitchFamily="34" charset="0"/>
                <a:cs typeface="Arial" pitchFamily="34" charset="0"/>
              </a:rPr>
              <a:t>S</a:t>
            </a:r>
            <a:r>
              <a:rPr lang="en-US" b="1" dirty="0">
                <a:solidFill>
                  <a:schemeClr val="tx1"/>
                </a:solidFill>
                <a:ea typeface="Calibri" pitchFamily="34" charset="0"/>
                <a:cs typeface="Arial" pitchFamily="34" charset="0"/>
              </a:rPr>
              <a:t>AS, TUJUAN</a:t>
            </a:r>
            <a:r>
              <a:rPr lang="id-ID" b="1" dirty="0">
                <a:solidFill>
                  <a:schemeClr val="tx1"/>
                </a:solidFill>
                <a:ea typeface="Calibri" pitchFamily="34" charset="0"/>
                <a:cs typeface="Arial" pitchFamily="34" charset="0"/>
              </a:rPr>
              <a:t>,</a:t>
            </a:r>
            <a:r>
              <a:rPr lang="en-US" b="1" dirty="0">
                <a:solidFill>
                  <a:schemeClr val="tx1"/>
                </a:solidFill>
                <a:ea typeface="Calibri" pitchFamily="34" charset="0"/>
                <a:cs typeface="Arial" pitchFamily="34" charset="0"/>
              </a:rPr>
              <a:t> DAN LINGKUP</a:t>
            </a:r>
            <a:endParaRPr lang="id-ID" b="1" dirty="0">
              <a:solidFill>
                <a:schemeClr val="tx1"/>
              </a:solidFill>
              <a:ea typeface="Calibri" pitchFamily="34" charset="0"/>
              <a:cs typeface="Arial" pitchFamily="34" charset="0"/>
            </a:endParaRPr>
          </a:p>
          <a:p>
            <a:pPr eaLnBrk="0" hangingPunct="0">
              <a:defRPr/>
            </a:pPr>
            <a:r>
              <a:rPr lang="id-ID" sz="1400" dirty="0">
                <a:solidFill>
                  <a:schemeClr val="tx1"/>
                </a:solidFill>
                <a:cs typeface="Arial" pitchFamily="34" charset="0"/>
              </a:rPr>
              <a:t>Pasal 2,3,4 </a:t>
            </a:r>
          </a:p>
          <a:p>
            <a:pPr>
              <a:defRPr/>
            </a:pPr>
            <a:r>
              <a:rPr lang="fi-FI" b="1" dirty="0">
                <a:solidFill>
                  <a:schemeClr val="tx1"/>
                </a:solidFill>
              </a:rPr>
              <a:t>BAB III</a:t>
            </a:r>
            <a:r>
              <a:rPr lang="id-ID" b="1" dirty="0">
                <a:solidFill>
                  <a:schemeClr val="tx1"/>
                </a:solidFill>
              </a:rPr>
              <a:t> </a:t>
            </a:r>
            <a:r>
              <a:rPr lang="id-ID" sz="1400" dirty="0">
                <a:solidFill>
                  <a:schemeClr val="tx1"/>
                </a:solidFill>
              </a:rPr>
              <a:t>(1 pasal)</a:t>
            </a:r>
            <a:endParaRPr lang="id-ID" dirty="0">
              <a:solidFill>
                <a:schemeClr val="tx1"/>
              </a:solidFill>
            </a:endParaRPr>
          </a:p>
          <a:p>
            <a:pPr>
              <a:defRPr/>
            </a:pPr>
            <a:r>
              <a:rPr lang="fi-FI" b="1" dirty="0">
                <a:solidFill>
                  <a:schemeClr val="tx1"/>
                </a:solidFill>
              </a:rPr>
              <a:t>CAKUPAN KEINSINYURAN</a:t>
            </a:r>
            <a:endParaRPr lang="id-ID" b="1" dirty="0">
              <a:solidFill>
                <a:schemeClr val="tx1"/>
              </a:solidFill>
            </a:endParaRPr>
          </a:p>
          <a:p>
            <a:pPr>
              <a:defRPr/>
            </a:pPr>
            <a:r>
              <a:rPr lang="id-ID" sz="1400" dirty="0">
                <a:solidFill>
                  <a:schemeClr val="tx1"/>
                </a:solidFill>
                <a:ea typeface="Calibri" pitchFamily="34" charset="0"/>
                <a:cs typeface="Times New Roman" pitchFamily="18" charset="0"/>
              </a:rPr>
              <a:t>Pasal 5</a:t>
            </a:r>
          </a:p>
          <a:p>
            <a:pPr>
              <a:defRPr/>
            </a:pPr>
            <a:r>
              <a:rPr lang="id-ID" b="1" dirty="0">
                <a:solidFill>
                  <a:schemeClr val="tx1"/>
                </a:solidFill>
              </a:rPr>
              <a:t>BAB IV </a:t>
            </a:r>
            <a:r>
              <a:rPr lang="id-ID" sz="1400" dirty="0">
                <a:solidFill>
                  <a:schemeClr val="tx1"/>
                </a:solidFill>
              </a:rPr>
              <a:t>(1 pasal)</a:t>
            </a:r>
            <a:endParaRPr lang="id-ID" b="1" dirty="0">
              <a:solidFill>
                <a:schemeClr val="tx1"/>
              </a:solidFill>
            </a:endParaRPr>
          </a:p>
          <a:p>
            <a:pPr>
              <a:defRPr/>
            </a:pPr>
            <a:r>
              <a:rPr lang="id-ID" b="1" dirty="0">
                <a:solidFill>
                  <a:schemeClr val="tx1"/>
                </a:solidFill>
              </a:rPr>
              <a:t>STANDAR KEINSINYURAN</a:t>
            </a:r>
          </a:p>
          <a:p>
            <a:pPr>
              <a:defRPr/>
            </a:pPr>
            <a:r>
              <a:rPr lang="id-ID" sz="1400" dirty="0">
                <a:solidFill>
                  <a:schemeClr val="tx1"/>
                </a:solidFill>
              </a:rPr>
              <a:t>Pasal 6</a:t>
            </a:r>
          </a:p>
          <a:p>
            <a:pPr>
              <a:defRPr/>
            </a:pPr>
            <a:r>
              <a:rPr lang="id-ID" b="1" dirty="0">
                <a:solidFill>
                  <a:schemeClr val="tx1"/>
                </a:solidFill>
              </a:rPr>
              <a:t>BAB </a:t>
            </a:r>
            <a:r>
              <a:rPr lang="it-IT" b="1" dirty="0">
                <a:solidFill>
                  <a:schemeClr val="tx1"/>
                </a:solidFill>
              </a:rPr>
              <a:t>V</a:t>
            </a:r>
            <a:r>
              <a:rPr lang="id-ID" b="1" dirty="0">
                <a:solidFill>
                  <a:schemeClr val="tx1"/>
                </a:solidFill>
              </a:rPr>
              <a:t> </a:t>
            </a:r>
            <a:r>
              <a:rPr lang="id-ID" sz="1400" dirty="0">
                <a:solidFill>
                  <a:schemeClr val="tx1"/>
                </a:solidFill>
              </a:rPr>
              <a:t>(3 pasal)</a:t>
            </a:r>
            <a:endParaRPr lang="id-ID" b="1" dirty="0">
              <a:solidFill>
                <a:schemeClr val="tx1"/>
              </a:solidFill>
            </a:endParaRPr>
          </a:p>
          <a:p>
            <a:pPr>
              <a:defRPr/>
            </a:pPr>
            <a:r>
              <a:rPr lang="it-IT" b="1" dirty="0">
                <a:solidFill>
                  <a:schemeClr val="tx1"/>
                </a:solidFill>
              </a:rPr>
              <a:t>P</a:t>
            </a:r>
            <a:r>
              <a:rPr lang="id-ID" b="1" dirty="0">
                <a:solidFill>
                  <a:schemeClr val="tx1"/>
                </a:solidFill>
              </a:rPr>
              <a:t>ROGRAM PROFESI INSINYUR</a:t>
            </a:r>
            <a:endParaRPr lang="id-ID" dirty="0">
              <a:solidFill>
                <a:schemeClr val="tx1"/>
              </a:solidFill>
            </a:endParaRPr>
          </a:p>
          <a:p>
            <a:pPr>
              <a:defRPr/>
            </a:pPr>
            <a:r>
              <a:rPr lang="id-ID" sz="1400" dirty="0">
                <a:solidFill>
                  <a:schemeClr val="tx1"/>
                </a:solidFill>
              </a:rPr>
              <a:t>Pasal 7,8,9</a:t>
            </a:r>
          </a:p>
          <a:p>
            <a:pPr>
              <a:defRPr/>
            </a:pPr>
            <a:endParaRPr lang="id-ID" dirty="0">
              <a:solidFill>
                <a:schemeClr val="tx1"/>
              </a:solidFill>
            </a:endParaRPr>
          </a:p>
          <a:p>
            <a:pPr>
              <a:defRPr/>
            </a:pPr>
            <a:endParaRPr lang="id-ID" b="1" dirty="0">
              <a:solidFill>
                <a:schemeClr val="tx1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3143250" y="692696"/>
            <a:ext cx="2786063" cy="5976664"/>
          </a:xfrm>
          <a:prstGeom prst="rect">
            <a:avLst/>
          </a:prstGeom>
          <a:solidFill>
            <a:srgbClr val="CCFFCC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108000" bIns="108000"/>
          <a:lstStyle/>
          <a:p>
            <a:pPr>
              <a:defRPr/>
            </a:pPr>
            <a:r>
              <a:rPr lang="en-US" b="1" dirty="0">
                <a:solidFill>
                  <a:schemeClr val="tx1"/>
                </a:solidFill>
              </a:rPr>
              <a:t>BAB V</a:t>
            </a:r>
            <a:r>
              <a:rPr lang="id-ID" b="1" dirty="0">
                <a:solidFill>
                  <a:schemeClr val="tx1"/>
                </a:solidFill>
              </a:rPr>
              <a:t>I </a:t>
            </a:r>
            <a:r>
              <a:rPr lang="id-ID" sz="1400" dirty="0">
                <a:solidFill>
                  <a:schemeClr val="tx1"/>
                </a:solidFill>
              </a:rPr>
              <a:t>(8 pasal)</a:t>
            </a:r>
            <a:endParaRPr lang="id-ID" dirty="0">
              <a:solidFill>
                <a:schemeClr val="tx1"/>
              </a:solidFill>
            </a:endParaRPr>
          </a:p>
          <a:p>
            <a:pPr>
              <a:defRPr/>
            </a:pPr>
            <a:r>
              <a:rPr lang="id-ID" b="1" dirty="0">
                <a:solidFill>
                  <a:schemeClr val="tx1"/>
                </a:solidFill>
              </a:rPr>
              <a:t>REGISTRASI INSINYUR</a:t>
            </a:r>
          </a:p>
          <a:p>
            <a:pPr>
              <a:defRPr/>
            </a:pPr>
            <a:r>
              <a:rPr lang="id-ID" sz="1600" dirty="0">
                <a:solidFill>
                  <a:schemeClr val="tx1"/>
                </a:solidFill>
              </a:rPr>
              <a:t>Pasal </a:t>
            </a:r>
            <a:r>
              <a:rPr lang="id-ID" sz="1400" dirty="0">
                <a:solidFill>
                  <a:schemeClr val="tx1"/>
                </a:solidFill>
              </a:rPr>
              <a:t>10,11,12,13,14,15,16,17</a:t>
            </a:r>
            <a:r>
              <a:rPr lang="id-ID" dirty="0">
                <a:solidFill>
                  <a:schemeClr val="tx1"/>
                </a:solidFill>
              </a:rPr>
              <a:t> </a:t>
            </a:r>
            <a:r>
              <a:rPr lang="nl-NL" b="1" dirty="0">
                <a:solidFill>
                  <a:schemeClr val="tx1"/>
                </a:solidFill>
                <a:ea typeface="Calibri" pitchFamily="34" charset="0"/>
                <a:cs typeface="Times New Roman" pitchFamily="18" charset="0"/>
              </a:rPr>
              <a:t>BAB VI</a:t>
            </a:r>
            <a:r>
              <a:rPr lang="id-ID" b="1" dirty="0">
                <a:solidFill>
                  <a:schemeClr val="tx1"/>
                </a:solidFill>
                <a:ea typeface="Calibri" pitchFamily="34" charset="0"/>
                <a:cs typeface="Times New Roman" pitchFamily="18" charset="0"/>
              </a:rPr>
              <a:t>I </a:t>
            </a:r>
            <a:r>
              <a:rPr lang="id-ID" sz="1400" dirty="0">
                <a:solidFill>
                  <a:schemeClr val="tx1"/>
                </a:solidFill>
                <a:ea typeface="Calibri" pitchFamily="34" charset="0"/>
                <a:cs typeface="Times New Roman" pitchFamily="18" charset="0"/>
              </a:rPr>
              <a:t>(5 pasal)</a:t>
            </a:r>
            <a:endParaRPr lang="id-ID" dirty="0">
              <a:solidFill>
                <a:schemeClr val="tx1"/>
              </a:solidFill>
              <a:cs typeface="Arial" pitchFamily="34" charset="0"/>
            </a:endParaRPr>
          </a:p>
          <a:p>
            <a:pPr eaLnBrk="0" hangingPunct="0">
              <a:defRPr/>
            </a:pPr>
            <a:r>
              <a:rPr lang="nl-NL" b="1" dirty="0">
                <a:solidFill>
                  <a:schemeClr val="tx1"/>
                </a:solidFill>
                <a:ea typeface="Calibri" pitchFamily="34" charset="0"/>
                <a:cs typeface="Times New Roman" pitchFamily="18" charset="0"/>
              </a:rPr>
              <a:t>I</a:t>
            </a:r>
            <a:r>
              <a:rPr lang="id-ID" b="1" dirty="0">
                <a:solidFill>
                  <a:schemeClr val="tx1"/>
                </a:solidFill>
                <a:ea typeface="Calibri" pitchFamily="34" charset="0"/>
                <a:cs typeface="Times New Roman" pitchFamily="18" charset="0"/>
              </a:rPr>
              <a:t>NSINYUR ASING</a:t>
            </a:r>
          </a:p>
          <a:p>
            <a:pPr eaLnBrk="0" hangingPunct="0">
              <a:defRPr/>
            </a:pPr>
            <a:r>
              <a:rPr lang="id-ID" sz="1400" dirty="0">
                <a:solidFill>
                  <a:schemeClr val="tx1"/>
                </a:solidFill>
                <a:cs typeface="Times New Roman" pitchFamily="18" charset="0"/>
              </a:rPr>
              <a:t>Pasal  18,19,20,21,22</a:t>
            </a:r>
            <a:endParaRPr lang="id-ID" sz="1400" dirty="0">
              <a:solidFill>
                <a:schemeClr val="tx1"/>
              </a:solidFill>
              <a:cs typeface="Arial" pitchFamily="34" charset="0"/>
            </a:endParaRPr>
          </a:p>
          <a:p>
            <a:pPr>
              <a:defRPr/>
            </a:pPr>
            <a:r>
              <a:rPr lang="en-US" b="1" dirty="0">
                <a:solidFill>
                  <a:schemeClr val="tx1"/>
                </a:solidFill>
              </a:rPr>
              <a:t>BAB VII</a:t>
            </a:r>
            <a:r>
              <a:rPr lang="id-ID" b="1" dirty="0">
                <a:solidFill>
                  <a:schemeClr val="tx1"/>
                </a:solidFill>
              </a:rPr>
              <a:t>I </a:t>
            </a:r>
            <a:r>
              <a:rPr lang="id-ID" sz="1400" dirty="0">
                <a:solidFill>
                  <a:schemeClr val="tx1"/>
                </a:solidFill>
              </a:rPr>
              <a:t>(1 pasal)</a:t>
            </a:r>
            <a:endParaRPr lang="id-ID" dirty="0">
              <a:solidFill>
                <a:schemeClr val="tx1"/>
              </a:solidFill>
            </a:endParaRPr>
          </a:p>
          <a:p>
            <a:pPr>
              <a:defRPr/>
            </a:pPr>
            <a:r>
              <a:rPr lang="id-ID" b="1" dirty="0">
                <a:solidFill>
                  <a:schemeClr val="tx1"/>
                </a:solidFill>
              </a:rPr>
              <a:t>PENGEMBANGAN KEPROFESIAN BERKELANJUTAN</a:t>
            </a:r>
          </a:p>
          <a:p>
            <a:pPr>
              <a:defRPr/>
            </a:pPr>
            <a:r>
              <a:rPr lang="id-ID" sz="1400" dirty="0">
                <a:solidFill>
                  <a:schemeClr val="tx1"/>
                </a:solidFill>
              </a:rPr>
              <a:t>Pasal 23</a:t>
            </a:r>
          </a:p>
          <a:p>
            <a:pPr>
              <a:defRPr/>
            </a:pPr>
            <a:r>
              <a:rPr lang="id-ID" b="1" dirty="0">
                <a:solidFill>
                  <a:schemeClr val="tx1"/>
                </a:solidFill>
              </a:rPr>
              <a:t>BAB IX </a:t>
            </a:r>
            <a:r>
              <a:rPr lang="id-ID" sz="1400" dirty="0">
                <a:solidFill>
                  <a:schemeClr val="tx1"/>
                </a:solidFill>
              </a:rPr>
              <a:t>(6 pasal)</a:t>
            </a:r>
            <a:endParaRPr lang="id-ID" dirty="0">
              <a:solidFill>
                <a:schemeClr val="tx1"/>
              </a:solidFill>
            </a:endParaRPr>
          </a:p>
          <a:p>
            <a:pPr>
              <a:defRPr/>
            </a:pPr>
            <a:r>
              <a:rPr lang="en-US" b="1" dirty="0">
                <a:solidFill>
                  <a:schemeClr val="tx1"/>
                </a:solidFill>
              </a:rPr>
              <a:t>H</a:t>
            </a:r>
            <a:r>
              <a:rPr lang="id-ID" b="1" dirty="0">
                <a:solidFill>
                  <a:schemeClr val="tx1"/>
                </a:solidFill>
              </a:rPr>
              <a:t>AK DAN KEWAJIBAN</a:t>
            </a:r>
          </a:p>
          <a:p>
            <a:pPr>
              <a:defRPr/>
            </a:pPr>
            <a:r>
              <a:rPr lang="id-ID" sz="1400" dirty="0">
                <a:solidFill>
                  <a:schemeClr val="tx1"/>
                </a:solidFill>
              </a:rPr>
              <a:t>Pasal 24,25,26,27,28, 29</a:t>
            </a:r>
          </a:p>
          <a:p>
            <a:pPr marL="173038" indent="-173038">
              <a:lnSpc>
                <a:spcPct val="90000"/>
              </a:lnSpc>
              <a:defRPr/>
            </a:pPr>
            <a:r>
              <a:rPr lang="id-ID" sz="1600" dirty="0">
                <a:solidFill>
                  <a:schemeClr val="tx1"/>
                </a:solidFill>
              </a:rPr>
              <a:t>Bagian Kesatu</a:t>
            </a:r>
          </a:p>
          <a:p>
            <a:pPr marL="177800" indent="-177800">
              <a:lnSpc>
                <a:spcPct val="90000"/>
              </a:lnSpc>
              <a:defRPr/>
            </a:pPr>
            <a:r>
              <a:rPr lang="id-ID" sz="1600" dirty="0">
                <a:solidFill>
                  <a:schemeClr val="tx1"/>
                </a:solidFill>
              </a:rPr>
              <a:t>	Hak dan Kewajiban Insinyur</a:t>
            </a:r>
          </a:p>
          <a:p>
            <a:pPr marL="177800" indent="-177800">
              <a:lnSpc>
                <a:spcPct val="90000"/>
              </a:lnSpc>
              <a:defRPr/>
            </a:pPr>
            <a:r>
              <a:rPr lang="id-ID" sz="1600" dirty="0">
                <a:solidFill>
                  <a:schemeClr val="tx1"/>
                </a:solidFill>
              </a:rPr>
              <a:t>Bagian Kedua</a:t>
            </a:r>
          </a:p>
          <a:p>
            <a:pPr marL="177800" indent="-177800">
              <a:lnSpc>
                <a:spcPct val="90000"/>
              </a:lnSpc>
              <a:defRPr/>
            </a:pPr>
            <a:r>
              <a:rPr lang="id-ID" sz="1600" dirty="0">
                <a:solidFill>
                  <a:schemeClr val="tx1"/>
                </a:solidFill>
              </a:rPr>
              <a:t>	Hak dan Kewajiban Pemanfaat Keinsinyuran</a:t>
            </a:r>
          </a:p>
          <a:p>
            <a:pPr marL="177800" indent="-177800">
              <a:lnSpc>
                <a:spcPct val="90000"/>
              </a:lnSpc>
              <a:defRPr/>
            </a:pPr>
            <a:r>
              <a:rPr lang="id-ID" sz="1600" dirty="0">
                <a:solidFill>
                  <a:schemeClr val="tx1"/>
                </a:solidFill>
              </a:rPr>
              <a:t>Bagian Ketiga</a:t>
            </a:r>
          </a:p>
          <a:p>
            <a:pPr marL="177800" indent="-177800">
              <a:lnSpc>
                <a:spcPct val="90000"/>
              </a:lnSpc>
              <a:defRPr/>
            </a:pPr>
            <a:r>
              <a:rPr lang="id-ID" sz="1600" dirty="0">
                <a:solidFill>
                  <a:schemeClr val="tx1"/>
                </a:solidFill>
              </a:rPr>
              <a:t>	Hak dan kewajiban Pengguna Keinsinyuran</a:t>
            </a:r>
          </a:p>
          <a:p>
            <a:pPr marL="177800" indent="-177800">
              <a:lnSpc>
                <a:spcPct val="90000"/>
              </a:lnSpc>
              <a:defRPr/>
            </a:pPr>
            <a:endParaRPr lang="en-US" dirty="0">
              <a:solidFill>
                <a:schemeClr val="tx1"/>
              </a:solidFill>
              <a:cs typeface="Arial" pitchFamily="34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6143625" y="692696"/>
            <a:ext cx="2786063" cy="5976664"/>
          </a:xfrm>
          <a:prstGeom prst="rect">
            <a:avLst/>
          </a:prstGeom>
          <a:solidFill>
            <a:srgbClr val="CCFFCC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108000" bIns="108000"/>
          <a:lstStyle/>
          <a:p>
            <a:pPr>
              <a:defRPr/>
            </a:pPr>
            <a:r>
              <a:rPr lang="en-US" b="1" dirty="0">
                <a:solidFill>
                  <a:schemeClr val="tx1"/>
                </a:solidFill>
              </a:rPr>
              <a:t>BAB </a:t>
            </a:r>
            <a:r>
              <a:rPr lang="id-ID" b="1" dirty="0">
                <a:solidFill>
                  <a:schemeClr val="tx1"/>
                </a:solidFill>
              </a:rPr>
              <a:t>X </a:t>
            </a:r>
            <a:r>
              <a:rPr lang="id-ID" sz="1400" dirty="0">
                <a:solidFill>
                  <a:schemeClr val="tx1"/>
                </a:solidFill>
              </a:rPr>
              <a:t>(6 pasal)</a:t>
            </a:r>
            <a:endParaRPr lang="id-ID" dirty="0">
              <a:solidFill>
                <a:schemeClr val="tx1"/>
              </a:solidFill>
            </a:endParaRPr>
          </a:p>
          <a:p>
            <a:pPr>
              <a:defRPr/>
            </a:pPr>
            <a:r>
              <a:rPr lang="id-ID" b="1" dirty="0">
                <a:solidFill>
                  <a:schemeClr val="tx1"/>
                </a:solidFill>
              </a:rPr>
              <a:t>DEWAN INSINYUR INDONESIA</a:t>
            </a:r>
          </a:p>
          <a:p>
            <a:pPr>
              <a:defRPr/>
            </a:pPr>
            <a:r>
              <a:rPr lang="id-ID" sz="1400" dirty="0">
                <a:solidFill>
                  <a:schemeClr val="tx1"/>
                </a:solidFill>
              </a:rPr>
              <a:t>Pasal 30,31,32,33,34,35</a:t>
            </a:r>
          </a:p>
          <a:p>
            <a:pPr>
              <a:defRPr/>
            </a:pPr>
            <a:r>
              <a:rPr lang="id-ID" b="1" dirty="0">
                <a:solidFill>
                  <a:schemeClr val="tx1"/>
                </a:solidFill>
              </a:rPr>
              <a:t>BAB XI </a:t>
            </a:r>
            <a:r>
              <a:rPr lang="id-ID" sz="1400" dirty="0">
                <a:solidFill>
                  <a:schemeClr val="tx1"/>
                </a:solidFill>
              </a:rPr>
              <a:t>(9 pasal)</a:t>
            </a:r>
            <a:endParaRPr lang="id-ID" dirty="0">
              <a:solidFill>
                <a:schemeClr val="tx1"/>
              </a:solidFill>
            </a:endParaRPr>
          </a:p>
          <a:p>
            <a:pPr>
              <a:defRPr/>
            </a:pPr>
            <a:r>
              <a:rPr lang="id-ID" b="1" dirty="0">
                <a:solidFill>
                  <a:schemeClr val="tx1"/>
                </a:solidFill>
              </a:rPr>
              <a:t>PERSATUAN INSINYUR </a:t>
            </a:r>
          </a:p>
          <a:p>
            <a:pPr>
              <a:defRPr/>
            </a:pPr>
            <a:r>
              <a:rPr lang="id-ID" b="1" dirty="0">
                <a:solidFill>
                  <a:schemeClr val="tx1"/>
                </a:solidFill>
              </a:rPr>
              <a:t>INDONESIA</a:t>
            </a:r>
          </a:p>
          <a:p>
            <a:pPr>
              <a:defRPr/>
            </a:pPr>
            <a:r>
              <a:rPr lang="id-ID" sz="1400" dirty="0">
                <a:solidFill>
                  <a:schemeClr val="tx1"/>
                </a:solidFill>
              </a:rPr>
              <a:t>Pasal 36,37,38,39,40,41,42,43,44</a:t>
            </a:r>
          </a:p>
          <a:p>
            <a:pPr>
              <a:defRPr/>
            </a:pPr>
            <a:r>
              <a:rPr lang="id-ID" b="1" dirty="0">
                <a:solidFill>
                  <a:schemeClr val="tx1"/>
                </a:solidFill>
              </a:rPr>
              <a:t>BAB XII </a:t>
            </a:r>
            <a:r>
              <a:rPr lang="id-ID" sz="1400" dirty="0">
                <a:solidFill>
                  <a:schemeClr val="tx1"/>
                </a:solidFill>
              </a:rPr>
              <a:t>(5 pasal)</a:t>
            </a:r>
            <a:endParaRPr lang="id-ID" dirty="0">
              <a:solidFill>
                <a:schemeClr val="tx1"/>
              </a:solidFill>
            </a:endParaRPr>
          </a:p>
          <a:p>
            <a:pPr>
              <a:defRPr/>
            </a:pPr>
            <a:r>
              <a:rPr lang="id-ID" b="1" dirty="0">
                <a:solidFill>
                  <a:schemeClr val="tx1"/>
                </a:solidFill>
              </a:rPr>
              <a:t>PEMBINAAN KEINSINYURAN</a:t>
            </a:r>
          </a:p>
          <a:p>
            <a:pPr>
              <a:defRPr/>
            </a:pPr>
            <a:r>
              <a:rPr lang="id-ID" sz="1400" dirty="0">
                <a:solidFill>
                  <a:schemeClr val="tx1"/>
                </a:solidFill>
              </a:rPr>
              <a:t>Pasal 45,46,47,48,49</a:t>
            </a:r>
          </a:p>
          <a:p>
            <a:pPr>
              <a:defRPr/>
            </a:pPr>
            <a:r>
              <a:rPr lang="en-US" b="1" dirty="0">
                <a:solidFill>
                  <a:schemeClr val="tx1"/>
                </a:solidFill>
              </a:rPr>
              <a:t>BAB </a:t>
            </a:r>
            <a:r>
              <a:rPr lang="id-ID" b="1" dirty="0">
                <a:solidFill>
                  <a:schemeClr val="tx1"/>
                </a:solidFill>
              </a:rPr>
              <a:t>XIII </a:t>
            </a:r>
            <a:r>
              <a:rPr lang="id-ID" sz="1400" dirty="0">
                <a:solidFill>
                  <a:schemeClr val="tx1"/>
                </a:solidFill>
              </a:rPr>
              <a:t>(2 pasal)</a:t>
            </a:r>
            <a:endParaRPr lang="id-ID" dirty="0">
              <a:solidFill>
                <a:schemeClr val="tx1"/>
              </a:solidFill>
            </a:endParaRPr>
          </a:p>
          <a:p>
            <a:pPr>
              <a:defRPr/>
            </a:pPr>
            <a:r>
              <a:rPr lang="en-US" b="1" dirty="0">
                <a:solidFill>
                  <a:schemeClr val="tx1"/>
                </a:solidFill>
              </a:rPr>
              <a:t>KETENTUAN PIDANA</a:t>
            </a:r>
            <a:endParaRPr lang="id-ID" b="1" dirty="0">
              <a:solidFill>
                <a:schemeClr val="tx1"/>
              </a:solidFill>
            </a:endParaRPr>
          </a:p>
          <a:p>
            <a:pPr>
              <a:defRPr/>
            </a:pPr>
            <a:r>
              <a:rPr lang="id-ID" sz="1400" dirty="0">
                <a:solidFill>
                  <a:schemeClr val="tx1"/>
                </a:solidFill>
              </a:rPr>
              <a:t>Pasal 50,51</a:t>
            </a:r>
          </a:p>
          <a:p>
            <a:pPr>
              <a:defRPr/>
            </a:pPr>
            <a:r>
              <a:rPr lang="en-US" b="1" dirty="0">
                <a:solidFill>
                  <a:schemeClr val="tx1"/>
                </a:solidFill>
              </a:rPr>
              <a:t>BAB X</a:t>
            </a:r>
            <a:r>
              <a:rPr lang="id-ID" b="1" dirty="0">
                <a:solidFill>
                  <a:schemeClr val="tx1"/>
                </a:solidFill>
              </a:rPr>
              <a:t>IV </a:t>
            </a:r>
            <a:r>
              <a:rPr lang="id-ID" sz="1400" dirty="0">
                <a:solidFill>
                  <a:schemeClr val="tx1"/>
                </a:solidFill>
              </a:rPr>
              <a:t>(2 pasal)</a:t>
            </a:r>
            <a:endParaRPr lang="id-ID" dirty="0">
              <a:solidFill>
                <a:schemeClr val="tx1"/>
              </a:solidFill>
            </a:endParaRPr>
          </a:p>
          <a:p>
            <a:pPr>
              <a:defRPr/>
            </a:pPr>
            <a:r>
              <a:rPr lang="en-US" b="1" dirty="0">
                <a:solidFill>
                  <a:schemeClr val="tx1"/>
                </a:solidFill>
              </a:rPr>
              <a:t>KETENTUAN PERALIHAN</a:t>
            </a:r>
            <a:endParaRPr lang="id-ID" b="1" dirty="0">
              <a:solidFill>
                <a:schemeClr val="tx1"/>
              </a:solidFill>
            </a:endParaRPr>
          </a:p>
          <a:p>
            <a:pPr>
              <a:defRPr/>
            </a:pPr>
            <a:r>
              <a:rPr lang="id-ID" sz="1400" dirty="0">
                <a:solidFill>
                  <a:schemeClr val="tx1"/>
                </a:solidFill>
              </a:rPr>
              <a:t>Pasal 52,53</a:t>
            </a:r>
          </a:p>
          <a:p>
            <a:pPr>
              <a:defRPr/>
            </a:pPr>
            <a:r>
              <a:rPr lang="en-US" b="1" dirty="0">
                <a:solidFill>
                  <a:schemeClr val="tx1"/>
                </a:solidFill>
              </a:rPr>
              <a:t>BAB X</a:t>
            </a:r>
            <a:r>
              <a:rPr lang="id-ID" b="1" dirty="0">
                <a:solidFill>
                  <a:schemeClr val="tx1"/>
                </a:solidFill>
              </a:rPr>
              <a:t>V </a:t>
            </a:r>
            <a:r>
              <a:rPr lang="id-ID" sz="1400" dirty="0">
                <a:solidFill>
                  <a:schemeClr val="tx1"/>
                </a:solidFill>
              </a:rPr>
              <a:t>(3 pasal)</a:t>
            </a:r>
            <a:endParaRPr lang="id-ID" dirty="0">
              <a:solidFill>
                <a:schemeClr val="tx1"/>
              </a:solidFill>
            </a:endParaRPr>
          </a:p>
          <a:p>
            <a:pPr>
              <a:defRPr/>
            </a:pPr>
            <a:r>
              <a:rPr lang="en-US" b="1" dirty="0">
                <a:solidFill>
                  <a:schemeClr val="tx1"/>
                </a:solidFill>
              </a:rPr>
              <a:t>KETENTUAN PENUTUP</a:t>
            </a:r>
            <a:endParaRPr lang="id-ID" b="1" dirty="0">
              <a:solidFill>
                <a:schemeClr val="tx1"/>
              </a:solidFill>
            </a:endParaRPr>
          </a:p>
          <a:p>
            <a:pPr>
              <a:defRPr/>
            </a:pPr>
            <a:r>
              <a:rPr lang="id-ID" sz="1400" dirty="0">
                <a:solidFill>
                  <a:schemeClr val="tx1"/>
                </a:solidFill>
              </a:rPr>
              <a:t>Pasal 54,55,56</a:t>
            </a:r>
          </a:p>
          <a:p>
            <a:pPr>
              <a:defRPr/>
            </a:pPr>
            <a:endParaRPr lang="id-ID" dirty="0">
              <a:solidFill>
                <a:schemeClr val="tx1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1071563" y="692696"/>
            <a:ext cx="1857375" cy="1214437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>
              <a:lnSpc>
                <a:spcPct val="80000"/>
              </a:lnSpc>
              <a:defRPr/>
            </a:pPr>
            <a:r>
              <a:rPr lang="id-ID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15</a:t>
            </a:r>
            <a:r>
              <a:rPr lang="id-ID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id-ID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BAB </a:t>
            </a:r>
            <a:endParaRPr lang="id-ID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lnSpc>
                <a:spcPct val="80000"/>
              </a:lnSpc>
              <a:defRPr/>
            </a:pPr>
            <a:r>
              <a:rPr lang="id-ID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56</a:t>
            </a:r>
            <a:r>
              <a:rPr lang="id-ID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id-ID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PASAL</a:t>
            </a:r>
            <a:endParaRPr lang="id-ID" sz="1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0625315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2627784" y="1412776"/>
            <a:ext cx="3960440" cy="4032448"/>
          </a:xfrm>
          <a:prstGeom prst="ellipse">
            <a:avLst/>
          </a:prstGeom>
          <a:solidFill>
            <a:srgbClr val="FF993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itle 1"/>
          <p:cNvSpPr txBox="1">
            <a:spLocks/>
          </p:cNvSpPr>
          <p:nvPr/>
        </p:nvSpPr>
        <p:spPr>
          <a:xfrm>
            <a:off x="2267744" y="2349252"/>
            <a:ext cx="4824536" cy="1223764"/>
          </a:xfrm>
          <a:prstGeom prst="rect">
            <a:avLst/>
          </a:prstGeom>
        </p:spPr>
        <p:txBody>
          <a:bodyPr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d-ID" sz="4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SEMANGAT </a:t>
            </a:r>
            <a:endParaRPr lang="en-US" sz="4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+mj-ea"/>
              <a:cs typeface="+mj-cs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d-ID" sz="4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UU</a:t>
            </a:r>
            <a:r>
              <a:rPr 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 N0 11/2014</a:t>
            </a:r>
            <a:r>
              <a:rPr lang="id-ID" sz="4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 </a:t>
            </a:r>
            <a:endParaRPr lang="en-US" sz="4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+mj-ea"/>
              <a:cs typeface="+mj-cs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d-ID" sz="4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KEINSINYURAN: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id-ID" sz="2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+mj-ea"/>
              <a:cs typeface="+mj-cs"/>
            </a:endParaRPr>
          </a:p>
        </p:txBody>
      </p:sp>
      <p:grpSp>
        <p:nvGrpSpPr>
          <p:cNvPr id="10243" name="Group 94"/>
          <p:cNvGrpSpPr>
            <a:grpSpLocks/>
          </p:cNvGrpSpPr>
          <p:nvPr/>
        </p:nvGrpSpPr>
        <p:grpSpPr bwMode="auto">
          <a:xfrm>
            <a:off x="0" y="0"/>
            <a:ext cx="9144000" cy="571500"/>
            <a:chOff x="0" y="0"/>
            <a:chExt cx="9144000" cy="571480"/>
          </a:xfrm>
        </p:grpSpPr>
        <p:sp>
          <p:nvSpPr>
            <p:cNvPr id="158" name="Rectangle 157"/>
            <p:cNvSpPr/>
            <p:nvPr/>
          </p:nvSpPr>
          <p:spPr>
            <a:xfrm>
              <a:off x="642938" y="0"/>
              <a:ext cx="8501062" cy="571480"/>
            </a:xfrm>
            <a:prstGeom prst="rect">
              <a:avLst/>
            </a:prstGeom>
            <a:solidFill>
              <a:schemeClr val="bg2">
                <a:lumMod val="9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id-ID" sz="2400"/>
            </a:p>
          </p:txBody>
        </p:sp>
        <p:sp>
          <p:nvSpPr>
            <p:cNvPr id="164" name="Rectangle 163"/>
            <p:cNvSpPr/>
            <p:nvPr/>
          </p:nvSpPr>
          <p:spPr>
            <a:xfrm>
              <a:off x="0" y="0"/>
              <a:ext cx="571500" cy="571480"/>
            </a:xfrm>
            <a:prstGeom prst="rect">
              <a:avLst/>
            </a:prstGeom>
            <a:solidFill>
              <a:srgbClr val="FF996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pPr algn="ctr">
                <a:defRPr/>
              </a:pPr>
              <a:endParaRPr lang="id-ID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sp>
        <p:nvSpPr>
          <p:cNvPr id="7" name="Title 1"/>
          <p:cNvSpPr txBox="1">
            <a:spLocks/>
          </p:cNvSpPr>
          <p:nvPr/>
        </p:nvSpPr>
        <p:spPr>
          <a:xfrm>
            <a:off x="0" y="5805264"/>
            <a:ext cx="9144000" cy="791716"/>
          </a:xfrm>
          <a:prstGeom prst="rect">
            <a:avLst/>
          </a:prstGeom>
        </p:spPr>
        <p:txBody>
          <a:bodyPr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>
                <a:latin typeface="+mj-lt"/>
                <a:ea typeface="+mj-ea"/>
                <a:cs typeface="+mj-cs"/>
              </a:rPr>
              <a:t>KEPENTINGAN NASIONAL &amp; KESETARAAN GLOBAL</a:t>
            </a:r>
            <a:endParaRPr lang="id-ID" sz="3200" b="1" dirty="0">
              <a:latin typeface="+mj-lt"/>
              <a:ea typeface="+mj-ea"/>
              <a:cs typeface="+mj-cs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id-ID" sz="1600" b="1" dirty="0"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21578847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971600" y="2200950"/>
            <a:ext cx="1345777" cy="2926109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" name="Group 115"/>
          <p:cNvGrpSpPr>
            <a:grpSpLocks/>
          </p:cNvGrpSpPr>
          <p:nvPr/>
        </p:nvGrpSpPr>
        <p:grpSpPr bwMode="auto">
          <a:xfrm>
            <a:off x="5190876" y="3178093"/>
            <a:ext cx="3557588" cy="1948967"/>
            <a:chOff x="7215202" y="3431462"/>
            <a:chExt cx="1785954" cy="1375864"/>
          </a:xfrm>
          <a:solidFill>
            <a:schemeClr val="tx2"/>
          </a:solidFill>
        </p:grpSpPr>
        <p:sp>
          <p:nvSpPr>
            <p:cNvPr id="75" name="Rectangle 74"/>
            <p:cNvSpPr/>
            <p:nvPr/>
          </p:nvSpPr>
          <p:spPr>
            <a:xfrm>
              <a:off x="7225001" y="3431462"/>
              <a:ext cx="1776153" cy="102423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rIns="0" anchor="ctr"/>
            <a:lstStyle/>
            <a:p>
              <a:pPr algn="ctr">
                <a:defRPr/>
              </a:pPr>
              <a:r>
                <a:rPr lang="id-ID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Kalau hanya </a:t>
              </a:r>
            </a:p>
            <a:p>
              <a:pPr algn="ctr">
                <a:defRPr/>
              </a:pPr>
              <a:r>
                <a:rPr lang="id-ID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PENGOPERASIAN &amp;</a:t>
              </a:r>
            </a:p>
            <a:p>
              <a:pPr algn="ctr">
                <a:defRPr/>
              </a:pPr>
              <a:r>
                <a:rPr lang="id-ID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PEMELIHARAAN </a:t>
              </a:r>
            </a:p>
            <a:p>
              <a:pPr algn="ctr">
                <a:defRPr/>
              </a:pPr>
              <a:r>
                <a:rPr lang="id-ID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PERANGKAT KERAS:</a:t>
              </a:r>
            </a:p>
            <a:p>
              <a:pPr algn="ctr">
                <a:defRPr/>
              </a:pPr>
              <a:r>
                <a:rPr lang="id-ID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PERAN INSINYUR TIDAK MAKSIMAL</a:t>
              </a:r>
              <a:endParaRPr lang="id-ID" dirty="0"/>
            </a:p>
          </p:txBody>
        </p:sp>
        <p:sp>
          <p:nvSpPr>
            <p:cNvPr id="110" name="Trapezoid 109"/>
            <p:cNvSpPr/>
            <p:nvPr/>
          </p:nvSpPr>
          <p:spPr>
            <a:xfrm>
              <a:off x="7215202" y="4455430"/>
              <a:ext cx="1785954" cy="351896"/>
            </a:xfrm>
            <a:prstGeom prst="trapezoid">
              <a:avLst>
                <a:gd name="adj" fmla="val 0"/>
              </a:avLst>
            </a:pr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anchor="ctr"/>
            <a:lstStyle/>
            <a:p>
              <a:pPr algn="ctr">
                <a:lnSpc>
                  <a:spcPct val="80000"/>
                </a:lnSpc>
                <a:defRPr/>
              </a:pPr>
              <a:r>
                <a:rPr lang="id-ID" sz="1600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INVESTASI: PEMBELIAN </a:t>
              </a:r>
            </a:p>
            <a:p>
              <a:pPr algn="ctr">
                <a:lnSpc>
                  <a:spcPct val="80000"/>
                </a:lnSpc>
                <a:defRPr/>
              </a:pPr>
              <a:r>
                <a:rPr lang="id-ID" sz="1600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ALAT TEKNOLOGI</a:t>
              </a:r>
            </a:p>
          </p:txBody>
        </p:sp>
      </p:grpSp>
      <p:grpSp>
        <p:nvGrpSpPr>
          <p:cNvPr id="6" name="Group 68"/>
          <p:cNvGrpSpPr>
            <a:grpSpLocks/>
          </p:cNvGrpSpPr>
          <p:nvPr/>
        </p:nvGrpSpPr>
        <p:grpSpPr bwMode="auto">
          <a:xfrm>
            <a:off x="2746002" y="2305074"/>
            <a:ext cx="2143125" cy="2143125"/>
            <a:chOff x="4929190" y="2428868"/>
            <a:chExt cx="2143140" cy="2143140"/>
          </a:xfrm>
        </p:grpSpPr>
        <p:grpSp>
          <p:nvGrpSpPr>
            <p:cNvPr id="14389" name="Group 66"/>
            <p:cNvGrpSpPr>
              <a:grpSpLocks/>
            </p:cNvGrpSpPr>
            <p:nvPr/>
          </p:nvGrpSpPr>
          <p:grpSpPr bwMode="auto">
            <a:xfrm>
              <a:off x="4929190" y="2428868"/>
              <a:ext cx="2143140" cy="2143140"/>
              <a:chOff x="4929190" y="2428868"/>
              <a:chExt cx="2143140" cy="2143140"/>
            </a:xfrm>
          </p:grpSpPr>
          <p:sp>
            <p:nvSpPr>
              <p:cNvPr id="85" name="Oval 84"/>
              <p:cNvSpPr/>
              <p:nvPr/>
            </p:nvSpPr>
            <p:spPr>
              <a:xfrm>
                <a:off x="4929190" y="2428868"/>
                <a:ext cx="2143140" cy="2143140"/>
              </a:xfrm>
              <a:prstGeom prst="ellipse">
                <a:avLst/>
              </a:prstGeom>
              <a:solidFill>
                <a:schemeClr val="tx2"/>
              </a:solidFill>
              <a:ln>
                <a:noFill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Ins="72000" bIns="0" anchor="b"/>
              <a:lstStyle/>
              <a:p>
                <a:pPr algn="r">
                  <a:defRPr/>
                </a:pPr>
                <a:r>
                  <a:rPr lang="id-ID" sz="4800" b="1" dirty="0"/>
                  <a:t>92%</a:t>
                </a:r>
              </a:p>
              <a:p>
                <a:pPr algn="r">
                  <a:defRPr/>
                </a:pPr>
                <a:r>
                  <a:rPr lang="id-ID" b="1" dirty="0"/>
                  <a:t>Industri Manufaktur </a:t>
                </a:r>
                <a:r>
                  <a:rPr lang="id-ID" sz="1400" dirty="0"/>
                  <a:t>berdasar  pembelian lisensi</a:t>
                </a:r>
                <a:endParaRPr lang="id-ID" dirty="0"/>
              </a:p>
            </p:txBody>
          </p:sp>
          <p:sp>
            <p:nvSpPr>
              <p:cNvPr id="66" name="Isosceles Triangle 65"/>
              <p:cNvSpPr/>
              <p:nvPr/>
            </p:nvSpPr>
            <p:spPr>
              <a:xfrm rot="5400000">
                <a:off x="5268074" y="2982068"/>
                <a:ext cx="393802" cy="1071570"/>
              </a:xfrm>
              <a:prstGeom prst="triangle">
                <a:avLst/>
              </a:prstGeom>
              <a:solidFill>
                <a:srgbClr val="FFFF00"/>
              </a:solidFill>
              <a:ln>
                <a:noFill/>
              </a:ln>
              <a:effectLst>
                <a:innerShdw blurRad="63500" dist="50800" dir="189000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id-ID" dirty="0"/>
              </a:p>
            </p:txBody>
          </p:sp>
        </p:grpSp>
        <p:sp>
          <p:nvSpPr>
            <p:cNvPr id="14390" name="TextBox 67"/>
            <p:cNvSpPr txBox="1">
              <a:spLocks noChangeArrowheads="1"/>
            </p:cNvSpPr>
            <p:nvPr/>
          </p:nvSpPr>
          <p:spPr bwMode="auto">
            <a:xfrm>
              <a:off x="5000628" y="3357562"/>
              <a:ext cx="436338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/>
              <a:r>
                <a:rPr lang="id-ID" sz="1600"/>
                <a:t>8%</a:t>
              </a:r>
            </a:p>
          </p:txBody>
        </p:sp>
      </p:grpSp>
      <p:grpSp>
        <p:nvGrpSpPr>
          <p:cNvPr id="12" name="Group 114"/>
          <p:cNvGrpSpPr>
            <a:grpSpLocks/>
          </p:cNvGrpSpPr>
          <p:nvPr/>
        </p:nvGrpSpPr>
        <p:grpSpPr bwMode="auto">
          <a:xfrm>
            <a:off x="1021977" y="2311652"/>
            <a:ext cx="1295400" cy="2529656"/>
            <a:chOff x="3214021" y="2256648"/>
            <a:chExt cx="1429417" cy="2529674"/>
          </a:xfrm>
        </p:grpSpPr>
        <p:sp>
          <p:nvSpPr>
            <p:cNvPr id="100" name="Up Arrow 99"/>
            <p:cNvSpPr/>
            <p:nvPr/>
          </p:nvSpPr>
          <p:spPr>
            <a:xfrm>
              <a:off x="3776329" y="2714619"/>
              <a:ext cx="315313" cy="2071703"/>
            </a:xfrm>
            <a:prstGeom prst="upArrow">
              <a:avLst>
                <a:gd name="adj1" fmla="val 39333"/>
                <a:gd name="adj2" fmla="val 45555"/>
              </a:avLst>
            </a:prstGeom>
            <a:solidFill>
              <a:schemeClr val="bg1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id-ID"/>
            </a:p>
          </p:txBody>
        </p:sp>
        <p:grpSp>
          <p:nvGrpSpPr>
            <p:cNvPr id="14375" name="Group 59"/>
            <p:cNvGrpSpPr>
              <a:grpSpLocks/>
            </p:cNvGrpSpPr>
            <p:nvPr/>
          </p:nvGrpSpPr>
          <p:grpSpPr bwMode="auto">
            <a:xfrm>
              <a:off x="3214021" y="2256648"/>
              <a:ext cx="1429417" cy="1008121"/>
              <a:chOff x="3928401" y="1685144"/>
              <a:chExt cx="1429417" cy="1008121"/>
            </a:xfrm>
          </p:grpSpPr>
          <p:sp>
            <p:nvSpPr>
              <p:cNvPr id="45" name="Isosceles Triangle 44"/>
              <p:cNvSpPr/>
              <p:nvPr/>
            </p:nvSpPr>
            <p:spPr>
              <a:xfrm>
                <a:off x="3928401" y="1685144"/>
                <a:ext cx="1429417" cy="928693"/>
              </a:xfrm>
              <a:prstGeom prst="triangle">
                <a:avLst>
                  <a:gd name="adj" fmla="val 51312"/>
                </a:avLst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rIns="0" anchor="ctr"/>
              <a:lstStyle/>
              <a:p>
                <a:pPr algn="ctr">
                  <a:defRPr/>
                </a:pPr>
                <a:endParaRPr lang="id-ID" sz="140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46" name="Rectangle 45"/>
              <p:cNvSpPr/>
              <p:nvPr/>
            </p:nvSpPr>
            <p:spPr>
              <a:xfrm>
                <a:off x="4063286" y="1909035"/>
                <a:ext cx="1215705" cy="784230"/>
              </a:xfrm>
              <a:prstGeom prst="rect">
                <a:avLst/>
              </a:prstGeom>
            </p:spPr>
            <p:txBody>
              <a:bodyPr>
                <a:spAutoFit/>
              </a:bodyPr>
              <a:lstStyle/>
              <a:p>
                <a:pPr algn="ctr">
                  <a:lnSpc>
                    <a:spcPct val="90000"/>
                  </a:lnSpc>
                  <a:defRPr/>
                </a:pPr>
                <a:r>
                  <a:rPr lang="id-ID" sz="1000" dirty="0"/>
                  <a:t>KEM-</a:t>
                </a:r>
              </a:p>
              <a:p>
                <a:pPr algn="ctr">
                  <a:lnSpc>
                    <a:spcPct val="90000"/>
                  </a:lnSpc>
                  <a:defRPr/>
                </a:pPr>
                <a:r>
                  <a:rPr lang="id-ID" sz="1000" dirty="0"/>
                  <a:t>BANGKAN </a:t>
                </a:r>
              </a:p>
              <a:p>
                <a:pPr algn="ctr">
                  <a:lnSpc>
                    <a:spcPct val="90000"/>
                  </a:lnSpc>
                  <a:defRPr/>
                </a:pPr>
                <a:r>
                  <a:rPr lang="id-ID" sz="1000" dirty="0"/>
                  <a:t>DAYA SAING &amp; </a:t>
                </a:r>
              </a:p>
              <a:p>
                <a:pPr algn="ctr">
                  <a:lnSpc>
                    <a:spcPct val="90000"/>
                  </a:lnSpc>
                  <a:defRPr/>
                </a:pPr>
                <a:r>
                  <a:rPr lang="id-ID" sz="1000" dirty="0"/>
                  <a:t>NILAI TAMBAH </a:t>
                </a:r>
              </a:p>
              <a:p>
                <a:pPr algn="ctr">
                  <a:lnSpc>
                    <a:spcPct val="90000"/>
                  </a:lnSpc>
                  <a:defRPr/>
                </a:pPr>
                <a:r>
                  <a:rPr lang="id-ID" sz="1000" dirty="0"/>
                  <a:t>BERKELANJUTAN</a:t>
                </a:r>
              </a:p>
            </p:txBody>
          </p:sp>
        </p:grpSp>
        <p:sp>
          <p:nvSpPr>
            <p:cNvPr id="94" name="Rectangle 93"/>
            <p:cNvSpPr/>
            <p:nvPr/>
          </p:nvSpPr>
          <p:spPr>
            <a:xfrm>
              <a:off x="3397077" y="3734047"/>
              <a:ext cx="1141716" cy="357190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0" rIns="0" anchor="ctr"/>
            <a:lstStyle/>
            <a:p>
              <a:pPr algn="ctr">
                <a:lnSpc>
                  <a:spcPct val="90000"/>
                </a:lnSpc>
                <a:defRPr/>
              </a:pPr>
              <a:r>
                <a:rPr lang="id-ID" sz="1000" dirty="0">
                  <a:solidFill>
                    <a:schemeClr val="tx1"/>
                  </a:solidFill>
                </a:rPr>
                <a:t>Dari PENELITIAN &amp; </a:t>
              </a:r>
            </a:p>
            <a:p>
              <a:pPr algn="ctr">
                <a:lnSpc>
                  <a:spcPct val="90000"/>
                </a:lnSpc>
                <a:defRPr/>
              </a:pPr>
              <a:r>
                <a:rPr lang="id-ID" sz="1000" dirty="0">
                  <a:solidFill>
                    <a:schemeClr val="tx1"/>
                  </a:solidFill>
                </a:rPr>
                <a:t>PENGEMBANGAN</a:t>
              </a:r>
            </a:p>
          </p:txBody>
        </p:sp>
        <p:sp>
          <p:nvSpPr>
            <p:cNvPr id="111" name="Trapezoid 110"/>
            <p:cNvSpPr/>
            <p:nvPr/>
          </p:nvSpPr>
          <p:spPr>
            <a:xfrm>
              <a:off x="3396805" y="4091234"/>
              <a:ext cx="1143883" cy="357191"/>
            </a:xfrm>
            <a:prstGeom prst="trapezoid">
              <a:avLst>
                <a:gd name="adj" fmla="val 0"/>
              </a:avLst>
            </a:prstGeom>
            <a:solidFill>
              <a:schemeClr val="bg2">
                <a:lumMod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anchor="ctr"/>
            <a:lstStyle/>
            <a:p>
              <a:pPr algn="ctr">
                <a:lnSpc>
                  <a:spcPct val="80000"/>
                </a:lnSpc>
                <a:defRPr/>
              </a:pPr>
              <a:r>
                <a:rPr lang="id-ID" sz="1000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PENGEMBANGAN TEKNOLOGI</a:t>
              </a:r>
            </a:p>
          </p:txBody>
        </p:sp>
      </p:grpSp>
      <p:sp>
        <p:nvSpPr>
          <p:cNvPr id="117" name="Rounded Rectangle 116"/>
          <p:cNvSpPr/>
          <p:nvPr/>
        </p:nvSpPr>
        <p:spPr>
          <a:xfrm>
            <a:off x="1115616" y="4737331"/>
            <a:ext cx="1036389" cy="338026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anchor="ctr"/>
          <a:lstStyle/>
          <a:p>
            <a:pPr algn="ctr">
              <a:lnSpc>
                <a:spcPct val="80000"/>
              </a:lnSpc>
              <a:defRPr/>
            </a:pPr>
            <a:r>
              <a:rPr lang="id-ID" b="1" dirty="0">
                <a:solidFill>
                  <a:schemeClr val="tx1"/>
                </a:solidFill>
              </a:rPr>
              <a:t>IPTEK</a:t>
            </a:r>
          </a:p>
        </p:txBody>
      </p:sp>
      <p:sp>
        <p:nvSpPr>
          <p:cNvPr id="167" name="Title 1"/>
          <p:cNvSpPr txBox="1">
            <a:spLocks/>
          </p:cNvSpPr>
          <p:nvPr/>
        </p:nvSpPr>
        <p:spPr>
          <a:xfrm>
            <a:off x="650534" y="302645"/>
            <a:ext cx="8501062" cy="549275"/>
          </a:xfrm>
          <a:prstGeom prst="rect">
            <a:avLst/>
          </a:prstGeom>
        </p:spPr>
        <p:txBody>
          <a:bodyPr anchor="ctr"/>
          <a:lstStyle/>
          <a:p>
            <a:pPr marL="179388" indent="-179388">
              <a:defRPr/>
            </a:pPr>
            <a:r>
              <a:rPr lang="id-ID" sz="3000" b="1" dirty="0">
                <a:solidFill>
                  <a:schemeClr val="bg2">
                    <a:lumMod val="10000"/>
                  </a:schemeClr>
                </a:solidFill>
                <a:latin typeface="+mn-lt"/>
              </a:rPr>
              <a:t> MENINGKATKAN PERAN INSINYUR DI INDUSTRI</a:t>
            </a:r>
            <a:r>
              <a:rPr lang="en-US" sz="3000" b="1" dirty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en-US" sz="3000" b="1" dirty="0">
                <a:solidFill>
                  <a:schemeClr val="bg2">
                    <a:lumMod val="10000"/>
                  </a:schemeClr>
                </a:solidFill>
                <a:latin typeface="+mn-lt"/>
              </a:rPr>
              <a:t>MARITIM</a:t>
            </a:r>
            <a:endParaRPr lang="id-ID" sz="3000" b="1" dirty="0">
              <a:solidFill>
                <a:schemeClr val="bg2">
                  <a:lumMod val="10000"/>
                </a:schemeClr>
              </a:solidFill>
              <a:latin typeface="+mn-lt"/>
            </a:endParaRPr>
          </a:p>
        </p:txBody>
      </p:sp>
      <p:sp>
        <p:nvSpPr>
          <p:cNvPr id="143" name="Rectangle 142"/>
          <p:cNvSpPr/>
          <p:nvPr/>
        </p:nvSpPr>
        <p:spPr>
          <a:xfrm>
            <a:off x="2498176" y="4978023"/>
            <a:ext cx="257175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id-ID" dirty="0">
                <a:latin typeface="+mn-lt"/>
              </a:rPr>
              <a:t>I</a:t>
            </a:r>
            <a:r>
              <a:rPr lang="en-US" dirty="0"/>
              <a:t>NDUSTRI MARITIM</a:t>
            </a:r>
            <a:r>
              <a:rPr lang="id-ID" dirty="0">
                <a:latin typeface="+mn-lt"/>
              </a:rPr>
              <a:t> TANPA IPTEK TIDAK MAKSIMAL</a:t>
            </a:r>
          </a:p>
        </p:txBody>
      </p:sp>
      <p:sp>
        <p:nvSpPr>
          <p:cNvPr id="155" name="TextBox 154"/>
          <p:cNvSpPr txBox="1"/>
          <p:nvPr/>
        </p:nvSpPr>
        <p:spPr>
          <a:xfrm>
            <a:off x="5210398" y="766445"/>
            <a:ext cx="3538065" cy="923330"/>
          </a:xfrm>
          <a:prstGeom prst="rect">
            <a:avLst/>
          </a:prstGeom>
          <a:noFill/>
        </p:spPr>
        <p:txBody>
          <a:bodyPr wrap="square" rIns="0">
            <a:spAutoFit/>
          </a:bodyPr>
          <a:lstStyle/>
          <a:p>
            <a:pPr>
              <a:lnSpc>
                <a:spcPct val="90000"/>
              </a:lnSpc>
              <a:defRPr/>
            </a:pPr>
            <a:r>
              <a:rPr lang="id-ID" sz="2000" b="1" dirty="0">
                <a:latin typeface="+mn-lt"/>
              </a:rPr>
              <a:t>MERANGSANG </a:t>
            </a:r>
            <a:r>
              <a:rPr lang="en-US" sz="2000" b="1" dirty="0">
                <a:latin typeface="+mn-lt"/>
              </a:rPr>
              <a:t>PENELITIAN DAN PENGEMBANGAN</a:t>
            </a:r>
            <a:r>
              <a:rPr lang="id-ID" sz="2000" b="1" dirty="0">
                <a:latin typeface="+mn-lt"/>
              </a:rPr>
              <a:t> TEKNOLOGI DI INDUSTRI</a:t>
            </a:r>
            <a:r>
              <a:rPr lang="en-US" sz="2000" b="1" dirty="0">
                <a:latin typeface="+mn-lt"/>
              </a:rPr>
              <a:t> MARITIM</a:t>
            </a:r>
            <a:endParaRPr lang="id-ID" sz="900" b="1" dirty="0">
              <a:latin typeface="+mn-lt"/>
            </a:endParaRPr>
          </a:p>
        </p:txBody>
      </p:sp>
      <p:sp>
        <p:nvSpPr>
          <p:cNvPr id="112" name="TextBox 111"/>
          <p:cNvSpPr txBox="1"/>
          <p:nvPr/>
        </p:nvSpPr>
        <p:spPr>
          <a:xfrm>
            <a:off x="1951945" y="6239053"/>
            <a:ext cx="3700175" cy="646331"/>
          </a:xfrm>
          <a:prstGeom prst="rect">
            <a:avLst/>
          </a:prstGeom>
          <a:noFill/>
        </p:spPr>
        <p:txBody>
          <a:bodyPr wrap="square" rIns="0">
            <a:spAutoFit/>
          </a:bodyPr>
          <a:lstStyle/>
          <a:p>
            <a:pPr>
              <a:lnSpc>
                <a:spcPct val="90000"/>
              </a:lnSpc>
              <a:defRPr/>
            </a:pPr>
            <a:r>
              <a:rPr lang="id-ID" sz="2000" b="1" dirty="0">
                <a:latin typeface="+mn-lt"/>
              </a:rPr>
              <a:t>MERANGSANG </a:t>
            </a:r>
            <a:r>
              <a:rPr lang="en-US" sz="2000" b="1" dirty="0">
                <a:latin typeface="+mn-lt"/>
              </a:rPr>
              <a:t>TANGGUNG JAWAB SOSIAL KEINSINYURAN</a:t>
            </a:r>
            <a:endParaRPr lang="id-ID" sz="900" b="1" dirty="0">
              <a:latin typeface="+mn-lt"/>
            </a:endParaRPr>
          </a:p>
        </p:txBody>
      </p:sp>
      <p:pic>
        <p:nvPicPr>
          <p:cNvPr id="3074" name="Picture 2" descr="offshore platform Icon - Download offshore platform Icon 1442813 | Noun  Project">
            <a:extLst>
              <a:ext uri="{FF2B5EF4-FFF2-40B4-BE49-F238E27FC236}">
                <a16:creationId xmlns:a16="http://schemas.microsoft.com/office/drawing/2014/main" id="{543465E8-BFE6-4889-A412-46E63207B71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7784" y="2060848"/>
            <a:ext cx="789713" cy="7897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3" name="Picture 2" descr="offshore platform Icon - Download offshore platform Icon 1442813 | Noun  Project">
            <a:extLst>
              <a:ext uri="{FF2B5EF4-FFF2-40B4-BE49-F238E27FC236}">
                <a16:creationId xmlns:a16="http://schemas.microsoft.com/office/drawing/2014/main" id="{9D4A7AEE-A3DD-4965-94DF-BBE1CBF44C6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27774" y="2696669"/>
            <a:ext cx="789713" cy="7897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4" name="Picture 2" descr="offshore platform Icon - Download offshore platform Icon 1442813 | Noun  Project">
            <a:extLst>
              <a:ext uri="{FF2B5EF4-FFF2-40B4-BE49-F238E27FC236}">
                <a16:creationId xmlns:a16="http://schemas.microsoft.com/office/drawing/2014/main" id="{B26937D9-1100-457D-88D3-6232A5EAB14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0239" y="1700808"/>
            <a:ext cx="789713" cy="7897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5" name="Picture 2" descr="offshore platform Icon - Download offshore platform Icon 1442813 | Noun  Project">
            <a:extLst>
              <a:ext uri="{FF2B5EF4-FFF2-40B4-BE49-F238E27FC236}">
                <a16:creationId xmlns:a16="http://schemas.microsoft.com/office/drawing/2014/main" id="{4AC1BFE2-0626-4583-98BE-252C6275411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7354" y="1794043"/>
            <a:ext cx="789713" cy="7897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6" name="Picture 2" descr="offshore platform Icon - Download offshore platform Icon 1442813 | Noun  Project">
            <a:extLst>
              <a:ext uri="{FF2B5EF4-FFF2-40B4-BE49-F238E27FC236}">
                <a16:creationId xmlns:a16="http://schemas.microsoft.com/office/drawing/2014/main" id="{1DD57638-3F93-4968-9521-6E2B6FD8EF9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28039" y="2366976"/>
            <a:ext cx="789713" cy="7897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8" name="Picture 6" descr="Ship Icon Png #60315 - Free Icons Library">
            <a:extLst>
              <a:ext uri="{FF2B5EF4-FFF2-40B4-BE49-F238E27FC236}">
                <a16:creationId xmlns:a16="http://schemas.microsoft.com/office/drawing/2014/main" id="{02458A0F-1119-4232-AA13-E192A376A87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03310" y="3471995"/>
            <a:ext cx="757278" cy="757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8" name="Picture 6" descr="Ship Icon Png #60315 - Free Icons Library">
            <a:extLst>
              <a:ext uri="{FF2B5EF4-FFF2-40B4-BE49-F238E27FC236}">
                <a16:creationId xmlns:a16="http://schemas.microsoft.com/office/drawing/2014/main" id="{1E185D75-CA99-4F78-AC86-E151ED5D525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83704" y="4065296"/>
            <a:ext cx="757278" cy="757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1" name="Picture 6" descr="Ship Icon Png #60315 - Free Icons Library">
            <a:extLst>
              <a:ext uri="{FF2B5EF4-FFF2-40B4-BE49-F238E27FC236}">
                <a16:creationId xmlns:a16="http://schemas.microsoft.com/office/drawing/2014/main" id="{DDAC181D-5EDD-4CA9-8EEE-6DD8ECF7E61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60474" y="3310333"/>
            <a:ext cx="757278" cy="757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5" name="Picture 6" descr="Ship Icon Png #60315 - Free Icons Library">
            <a:extLst>
              <a:ext uri="{FF2B5EF4-FFF2-40B4-BE49-F238E27FC236}">
                <a16:creationId xmlns:a16="http://schemas.microsoft.com/office/drawing/2014/main" id="{D9497B53-3995-4BDB-AE24-B45609F92B6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29943" y="3991747"/>
            <a:ext cx="757278" cy="757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9" name="Picture 6" descr="Ship Icon Png #60315 - Free Icons Library">
            <a:extLst>
              <a:ext uri="{FF2B5EF4-FFF2-40B4-BE49-F238E27FC236}">
                <a16:creationId xmlns:a16="http://schemas.microsoft.com/office/drawing/2014/main" id="{966C3447-2B82-4C76-9996-E847301DACE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72665" y="4176919"/>
            <a:ext cx="757278" cy="757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3" name="Picture 2" descr="offshore platform Icon - Download offshore platform Icon 1442813 | Noun  Project">
            <a:extLst>
              <a:ext uri="{FF2B5EF4-FFF2-40B4-BE49-F238E27FC236}">
                <a16:creationId xmlns:a16="http://schemas.microsoft.com/office/drawing/2014/main" id="{39DEE9E0-FBA5-4366-8CBB-8B5475BACEA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96564" y="1863395"/>
            <a:ext cx="1401750" cy="1401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5" name="Picture 6" descr="Ship Icon Png #60315 - Free Icons Library">
            <a:extLst>
              <a:ext uri="{FF2B5EF4-FFF2-40B4-BE49-F238E27FC236}">
                <a16:creationId xmlns:a16="http://schemas.microsoft.com/office/drawing/2014/main" id="{FA22583D-4958-4229-9ADD-6944505FC44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86017" y="1950825"/>
            <a:ext cx="1227268" cy="12272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740119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7" presetID="3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2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6" dur="500"/>
                                        <p:tgtEl>
                                          <p:spTgt spid="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7" grpId="0" animBg="1"/>
      <p:bldP spid="143" grpId="0"/>
      <p:bldP spid="155" grpId="0"/>
      <p:bldP spid="11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TextBox 42"/>
          <p:cNvSpPr txBox="1"/>
          <p:nvPr/>
        </p:nvSpPr>
        <p:spPr>
          <a:xfrm>
            <a:off x="276831" y="836712"/>
            <a:ext cx="6311393" cy="646331"/>
          </a:xfrm>
          <a:prstGeom prst="rect">
            <a:avLst/>
          </a:prstGeom>
          <a:noFill/>
        </p:spPr>
        <p:txBody>
          <a:bodyPr wrap="square" rIns="0">
            <a:spAutoFit/>
          </a:bodyPr>
          <a:lstStyle/>
          <a:p>
            <a:pPr>
              <a:lnSpc>
                <a:spcPct val="90000"/>
              </a:lnSpc>
              <a:defRPr/>
            </a:pPr>
            <a:r>
              <a:rPr lang="en-US" sz="2000" b="1" dirty="0">
                <a:latin typeface="+mn-lt"/>
              </a:rPr>
              <a:t>MEMBANGUN IKLIM  AGAR INSINYUR MELAKUKAN INOVASI UNTUK MENINGKATKAN DAYA SAING</a:t>
            </a:r>
            <a:endParaRPr lang="id-ID" sz="900" b="1" dirty="0">
              <a:latin typeface="+mn-lt"/>
            </a:endParaRPr>
          </a:p>
        </p:txBody>
      </p:sp>
      <p:sp>
        <p:nvSpPr>
          <p:cNvPr id="42" name="Rectangle 41"/>
          <p:cNvSpPr/>
          <p:nvPr/>
        </p:nvSpPr>
        <p:spPr>
          <a:xfrm>
            <a:off x="6588224" y="4526235"/>
            <a:ext cx="1785938" cy="785812"/>
          </a:xfrm>
          <a:prstGeom prst="rect">
            <a:avLst/>
          </a:prstGeom>
          <a:solidFill>
            <a:srgbClr val="FFFF99"/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>
              <a:lnSpc>
                <a:spcPct val="80000"/>
              </a:lnSpc>
              <a:defRPr/>
            </a:pPr>
            <a:r>
              <a:rPr lang="id-ID" sz="1400" dirty="0">
                <a:solidFill>
                  <a:schemeClr val="tx1"/>
                </a:solidFill>
              </a:rPr>
              <a:t>India	$   1.510</a:t>
            </a:r>
          </a:p>
          <a:p>
            <a:pPr>
              <a:lnSpc>
                <a:spcPct val="80000"/>
              </a:lnSpc>
              <a:defRPr/>
            </a:pPr>
            <a:r>
              <a:rPr lang="id-ID" sz="1400" dirty="0">
                <a:solidFill>
                  <a:schemeClr val="tx1"/>
                </a:solidFill>
              </a:rPr>
              <a:t>Indonesia	$   3.592</a:t>
            </a:r>
          </a:p>
          <a:p>
            <a:pPr>
              <a:lnSpc>
                <a:spcPct val="80000"/>
              </a:lnSpc>
              <a:defRPr/>
            </a:pPr>
            <a:r>
              <a:rPr lang="id-ID" sz="1400" dirty="0">
                <a:solidFill>
                  <a:schemeClr val="tx1"/>
                </a:solidFill>
              </a:rPr>
              <a:t>Philipines	$   2.470</a:t>
            </a:r>
          </a:p>
          <a:p>
            <a:pPr>
              <a:lnSpc>
                <a:spcPct val="80000"/>
              </a:lnSpc>
              <a:defRPr/>
            </a:pPr>
            <a:r>
              <a:rPr lang="id-ID" sz="1400" dirty="0">
                <a:solidFill>
                  <a:schemeClr val="tx1"/>
                </a:solidFill>
              </a:rPr>
              <a:t>Vietnam	$   1.400</a:t>
            </a:r>
          </a:p>
        </p:txBody>
      </p:sp>
      <p:sp>
        <p:nvSpPr>
          <p:cNvPr id="47" name="Rectangle 46"/>
          <p:cNvSpPr/>
          <p:nvPr/>
        </p:nvSpPr>
        <p:spPr>
          <a:xfrm>
            <a:off x="6588224" y="3311797"/>
            <a:ext cx="1785938" cy="1071563"/>
          </a:xfrm>
          <a:prstGeom prst="rect">
            <a:avLst/>
          </a:prstGeom>
          <a:solidFill>
            <a:srgbClr val="FFFFCC"/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>
              <a:lnSpc>
                <a:spcPct val="80000"/>
              </a:lnSpc>
              <a:defRPr/>
            </a:pPr>
            <a:r>
              <a:rPr lang="id-ID" sz="1400" dirty="0">
                <a:solidFill>
                  <a:schemeClr val="tx1"/>
                </a:solidFill>
              </a:rPr>
              <a:t>Brazil 	$ 12.590</a:t>
            </a:r>
          </a:p>
          <a:p>
            <a:pPr>
              <a:lnSpc>
                <a:spcPct val="80000"/>
              </a:lnSpc>
              <a:defRPr/>
            </a:pPr>
            <a:r>
              <a:rPr lang="id-ID" sz="1400" dirty="0">
                <a:solidFill>
                  <a:schemeClr val="tx1"/>
                </a:solidFill>
              </a:rPr>
              <a:t>China	$   5.450</a:t>
            </a:r>
          </a:p>
          <a:p>
            <a:pPr>
              <a:lnSpc>
                <a:spcPct val="80000"/>
              </a:lnSpc>
              <a:defRPr/>
            </a:pPr>
            <a:r>
              <a:rPr lang="id-ID" sz="1400" dirty="0">
                <a:solidFill>
                  <a:schemeClr val="tx1"/>
                </a:solidFill>
              </a:rPr>
              <a:t>Malaysia	$   9.980</a:t>
            </a:r>
          </a:p>
          <a:p>
            <a:pPr>
              <a:lnSpc>
                <a:spcPct val="80000"/>
              </a:lnSpc>
              <a:defRPr/>
            </a:pPr>
            <a:r>
              <a:rPr lang="id-ID" sz="1400" dirty="0">
                <a:solidFill>
                  <a:schemeClr val="tx1"/>
                </a:solidFill>
              </a:rPr>
              <a:t>Mexico	$ 10.050</a:t>
            </a:r>
          </a:p>
          <a:p>
            <a:pPr>
              <a:lnSpc>
                <a:spcPct val="80000"/>
              </a:lnSpc>
              <a:defRPr/>
            </a:pPr>
            <a:r>
              <a:rPr lang="id-ID" sz="1400" dirty="0">
                <a:solidFill>
                  <a:schemeClr val="tx1"/>
                </a:solidFill>
              </a:rPr>
              <a:t>South Africa $   8.070</a:t>
            </a:r>
          </a:p>
          <a:p>
            <a:pPr>
              <a:lnSpc>
                <a:spcPct val="80000"/>
              </a:lnSpc>
              <a:defRPr/>
            </a:pPr>
            <a:r>
              <a:rPr lang="id-ID" sz="1400" dirty="0">
                <a:solidFill>
                  <a:schemeClr val="tx1"/>
                </a:solidFill>
              </a:rPr>
              <a:t>Thailand	$   4.970</a:t>
            </a:r>
          </a:p>
          <a:p>
            <a:pPr>
              <a:lnSpc>
                <a:spcPct val="80000"/>
              </a:lnSpc>
              <a:defRPr/>
            </a:pPr>
            <a:endParaRPr lang="id-ID" sz="1400" dirty="0">
              <a:solidFill>
                <a:schemeClr val="tx1"/>
              </a:solidFill>
            </a:endParaRPr>
          </a:p>
        </p:txBody>
      </p:sp>
      <p:sp>
        <p:nvSpPr>
          <p:cNvPr id="48" name="Rectangle 47"/>
          <p:cNvSpPr/>
          <p:nvPr/>
        </p:nvSpPr>
        <p:spPr>
          <a:xfrm>
            <a:off x="6588224" y="2383110"/>
            <a:ext cx="1785938" cy="785812"/>
          </a:xfrm>
          <a:prstGeom prst="rect">
            <a:avLst/>
          </a:prstGeom>
          <a:solidFill>
            <a:srgbClr val="CCFFFF"/>
          </a:solidFill>
          <a:ln>
            <a:solidFill>
              <a:srgbClr val="00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>
              <a:lnSpc>
                <a:spcPct val="80000"/>
              </a:lnSpc>
              <a:defRPr/>
            </a:pPr>
            <a:r>
              <a:rPr lang="id-ID" sz="1400" dirty="0">
                <a:solidFill>
                  <a:schemeClr val="tx1"/>
                </a:solidFill>
              </a:rPr>
              <a:t>Russia	$ 13.000</a:t>
            </a:r>
          </a:p>
          <a:p>
            <a:pPr>
              <a:lnSpc>
                <a:spcPct val="80000"/>
              </a:lnSpc>
              <a:defRPr/>
            </a:pPr>
            <a:r>
              <a:rPr lang="id-ID" sz="1400" dirty="0">
                <a:solidFill>
                  <a:schemeClr val="tx1"/>
                </a:solidFill>
              </a:rPr>
              <a:t>Spain	$ 31.990</a:t>
            </a:r>
          </a:p>
          <a:p>
            <a:pPr>
              <a:lnSpc>
                <a:spcPct val="80000"/>
              </a:lnSpc>
              <a:defRPr/>
            </a:pPr>
            <a:r>
              <a:rPr lang="id-ID" sz="1400" dirty="0">
                <a:solidFill>
                  <a:schemeClr val="tx1"/>
                </a:solidFill>
              </a:rPr>
              <a:t>South Korea $ 22.420</a:t>
            </a:r>
          </a:p>
          <a:p>
            <a:pPr>
              <a:lnSpc>
                <a:spcPct val="80000"/>
              </a:lnSpc>
              <a:defRPr/>
            </a:pPr>
            <a:r>
              <a:rPr lang="id-ID" sz="1400" dirty="0">
                <a:solidFill>
                  <a:schemeClr val="tx1"/>
                </a:solidFill>
              </a:rPr>
              <a:t>Taiwan	$ 19.980</a:t>
            </a:r>
          </a:p>
          <a:p>
            <a:pPr>
              <a:lnSpc>
                <a:spcPct val="80000"/>
              </a:lnSpc>
              <a:defRPr/>
            </a:pPr>
            <a:endParaRPr lang="id-ID" sz="1400" dirty="0">
              <a:solidFill>
                <a:schemeClr val="tx1"/>
              </a:solidFill>
            </a:endParaRPr>
          </a:p>
        </p:txBody>
      </p:sp>
      <p:sp>
        <p:nvSpPr>
          <p:cNvPr id="45" name="Title 1"/>
          <p:cNvSpPr>
            <a:spLocks noGrp="1"/>
          </p:cNvSpPr>
          <p:nvPr>
            <p:ph type="title"/>
          </p:nvPr>
        </p:nvSpPr>
        <p:spPr>
          <a:xfrm>
            <a:off x="1305605" y="110443"/>
            <a:ext cx="6389915" cy="642918"/>
          </a:xfrm>
        </p:spPr>
        <p:txBody>
          <a:bodyPr/>
          <a:lstStyle/>
          <a:p>
            <a:pPr eaLnBrk="1" hangingPunct="1">
              <a:defRPr/>
            </a:pPr>
            <a:r>
              <a:rPr lang="id-ID" sz="3000" b="1" dirty="0">
                <a:solidFill>
                  <a:schemeClr val="bg2">
                    <a:lumMod val="10000"/>
                  </a:schemeClr>
                </a:solidFill>
              </a:rPr>
              <a:t>LEPAS DARI </a:t>
            </a:r>
            <a:r>
              <a:rPr lang="id-ID" sz="3000" b="1" i="1" dirty="0">
                <a:solidFill>
                  <a:schemeClr val="bg2">
                    <a:lumMod val="10000"/>
                  </a:schemeClr>
                </a:solidFill>
              </a:rPr>
              <a:t>MIDDLE INCOME TRAP</a:t>
            </a:r>
          </a:p>
        </p:txBody>
      </p:sp>
      <p:graphicFrame>
        <p:nvGraphicFramePr>
          <p:cNvPr id="50" name="Table 4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21067376"/>
              </p:ext>
            </p:extLst>
          </p:nvPr>
        </p:nvGraphicFramePr>
        <p:xfrm>
          <a:off x="251520" y="857250"/>
          <a:ext cx="6249293" cy="5862211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3610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7606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7606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7606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3610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3610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86409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848694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503348"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PDB </a:t>
                      </a:r>
                      <a:r>
                        <a:rPr lang="id-ID" sz="1600" b="0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Per capita</a:t>
                      </a:r>
                    </a:p>
                  </a:txBody>
                  <a:tcPr marL="0" marR="36000" anchor="b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d-ID" sz="1600" b="1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</a:rPr>
                        <a:t>2000</a:t>
                      </a:r>
                    </a:p>
                  </a:txBody>
                  <a:tcPr marL="36000" marR="3600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d-ID" sz="1600" b="1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</a:rPr>
                        <a:t>2005</a:t>
                      </a:r>
                    </a:p>
                  </a:txBody>
                  <a:tcPr marL="36000" marR="3600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d-ID" sz="1600" b="1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</a:rPr>
                        <a:t>2010</a:t>
                      </a:r>
                    </a:p>
                  </a:txBody>
                  <a:tcPr marL="36000" marR="3600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d-ID" sz="2200" b="1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</a:rPr>
                        <a:t>2015</a:t>
                      </a:r>
                    </a:p>
                  </a:txBody>
                  <a:tcPr marL="36000" marR="3600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d-ID" sz="2200" b="1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</a:rPr>
                        <a:t>2025</a:t>
                      </a:r>
                    </a:p>
                  </a:txBody>
                  <a:tcPr marL="36000" marR="3600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d-ID" sz="2200" b="1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</a:rPr>
                        <a:t>2035</a:t>
                      </a:r>
                    </a:p>
                  </a:txBody>
                  <a:tcPr marL="36000" marR="3600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d-ID" sz="2200" b="1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</a:rPr>
                        <a:t>2045</a:t>
                      </a:r>
                    </a:p>
                  </a:txBody>
                  <a:tcPr marL="36000" marR="3600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54090">
                <a:tc>
                  <a:txBody>
                    <a:bodyPr/>
                    <a:lstStyle/>
                    <a:p>
                      <a:pPr algn="ctr"/>
                      <a:r>
                        <a:rPr lang="id-ID" sz="1600" b="1" dirty="0"/>
                        <a:t>HIGH INCOME</a:t>
                      </a:r>
                    </a:p>
                    <a:p>
                      <a:pPr algn="ctr"/>
                      <a:endParaRPr lang="id-ID" sz="1600" b="1" dirty="0"/>
                    </a:p>
                  </a:txBody>
                  <a:tcPr marL="36000" marR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id-ID" sz="1400" dirty="0"/>
                    </a:p>
                  </a:txBody>
                  <a:tcPr marL="0" marR="3600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50196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id-ID" sz="1400" dirty="0"/>
                    </a:p>
                  </a:txBody>
                  <a:tcPr marL="0" marR="3600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50196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id-ID" sz="1400" dirty="0"/>
                    </a:p>
                  </a:txBody>
                  <a:tcPr marL="0" marR="36000" anchor="b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50196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id-ID" sz="1400" dirty="0"/>
                    </a:p>
                  </a:txBody>
                  <a:tcPr marL="0" marR="3600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50196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id-ID" sz="1400" dirty="0"/>
                    </a:p>
                    <a:p>
                      <a:endParaRPr lang="id-ID" sz="1400" dirty="0"/>
                    </a:p>
                    <a:p>
                      <a:endParaRPr lang="id-ID" sz="1400" dirty="0"/>
                    </a:p>
                    <a:p>
                      <a:endParaRPr lang="id-ID" sz="1400" dirty="0"/>
                    </a:p>
                    <a:p>
                      <a:endParaRPr lang="id-ID" sz="1400" dirty="0"/>
                    </a:p>
                  </a:txBody>
                  <a:tcPr marL="0" marR="3600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50196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id-ID" sz="1400" dirty="0"/>
                    </a:p>
                  </a:txBody>
                  <a:tcPr marL="0" marR="3600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50196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id-ID" sz="1400" dirty="0"/>
                    </a:p>
                  </a:txBody>
                  <a:tcPr marL="0" marR="3600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50196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14438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d-ID" sz="1600" b="1" dirty="0"/>
                        <a:t>UPPER MIDDLE INCOME</a:t>
                      </a:r>
                    </a:p>
                    <a:p>
                      <a:pPr algn="ctr"/>
                      <a:endParaRPr lang="id-ID" sz="1600" b="1" dirty="0"/>
                    </a:p>
                  </a:txBody>
                  <a:tcPr marL="36000" marR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endParaRPr lang="id-ID" sz="1600" b="1" dirty="0"/>
                    </a:p>
                  </a:txBody>
                  <a:tcPr marL="0" marR="3600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d-ID" sz="1600" b="1" dirty="0"/>
                    </a:p>
                  </a:txBody>
                  <a:tcPr marL="0" marR="3600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endParaRPr lang="id-ID" sz="1600" b="1" dirty="0"/>
                    </a:p>
                  </a:txBody>
                  <a:tcPr marL="0" marR="3600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endParaRPr lang="id-ID" sz="1400" dirty="0"/>
                    </a:p>
                  </a:txBody>
                  <a:tcPr marL="0" marR="3600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endParaRPr lang="id-ID" sz="1400" dirty="0"/>
                    </a:p>
                  </a:txBody>
                  <a:tcPr marL="0" marR="3600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endParaRPr lang="id-ID" sz="1400" dirty="0"/>
                    </a:p>
                  </a:txBody>
                  <a:tcPr marL="0" marR="3600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endParaRPr lang="id-ID" sz="1400" dirty="0"/>
                    </a:p>
                  </a:txBody>
                  <a:tcPr marL="0" marR="3600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285875">
                <a:tc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</a:pPr>
                      <a:r>
                        <a:rPr lang="id-ID" sz="1600" b="1" dirty="0"/>
                        <a:t>LOWER MIDDLE INCOME</a:t>
                      </a:r>
                    </a:p>
                  </a:txBody>
                  <a:tcPr marL="36000" marR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endParaRPr lang="id-ID" sz="1600" b="1" dirty="0"/>
                    </a:p>
                  </a:txBody>
                  <a:tcPr marL="0" marR="3600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d-ID" sz="1600" b="1" dirty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d-ID" sz="1600" b="1" dirty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d-ID" sz="1600" b="1" dirty="0"/>
                    </a:p>
                  </a:txBody>
                  <a:tcPr marL="0" marR="3600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endParaRPr lang="id-ID" sz="1600" b="1" dirty="0"/>
                    </a:p>
                    <a:p>
                      <a:endParaRPr lang="id-ID" sz="1600" b="1" dirty="0"/>
                    </a:p>
                  </a:txBody>
                  <a:tcPr marL="0" marR="3600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endParaRPr lang="id-ID" sz="1400" dirty="0"/>
                    </a:p>
                  </a:txBody>
                  <a:tcPr marL="0" marR="3600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endParaRPr lang="id-ID" sz="1400" dirty="0"/>
                    </a:p>
                  </a:txBody>
                  <a:tcPr marL="0" marR="3600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endParaRPr lang="id-ID" sz="1400" dirty="0"/>
                    </a:p>
                  </a:txBody>
                  <a:tcPr marL="0" marR="3600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endParaRPr lang="id-ID" sz="1400" dirty="0"/>
                    </a:p>
                  </a:txBody>
                  <a:tcPr marL="0" marR="3600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928688">
                <a:tc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</a:pPr>
                      <a:r>
                        <a:rPr lang="id-ID" sz="1500" b="1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LOW INCOME</a:t>
                      </a:r>
                    </a:p>
                    <a:p>
                      <a:pPr algn="ctr"/>
                      <a:endParaRPr lang="id-ID" sz="1600" b="1" dirty="0"/>
                    </a:p>
                  </a:txBody>
                  <a:tcPr marL="72000" marR="3600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id-ID" sz="1600" b="1" dirty="0"/>
                    </a:p>
                  </a:txBody>
                  <a:tcPr marL="0" marR="3600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id-ID" sz="1600" b="1" dirty="0"/>
                    </a:p>
                  </a:txBody>
                  <a:tcPr marL="0" marR="3600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id-ID" sz="1600" b="1" dirty="0"/>
                    </a:p>
                  </a:txBody>
                  <a:tcPr marL="0" marR="3600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id-ID" sz="1400" dirty="0"/>
                    </a:p>
                  </a:txBody>
                  <a:tcPr marL="0" marR="3600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id-ID" sz="1400" dirty="0"/>
                    </a:p>
                  </a:txBody>
                  <a:tcPr marL="0" marR="3600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id-ID" sz="1400" dirty="0"/>
                    </a:p>
                  </a:txBody>
                  <a:tcPr marL="0" marR="3600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id-ID" sz="1400" dirty="0"/>
                    </a:p>
                  </a:txBody>
                  <a:tcPr marL="0" marR="3600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8" name="Rectangle 7"/>
          <p:cNvSpPr/>
          <p:nvPr/>
        </p:nvSpPr>
        <p:spPr>
          <a:xfrm>
            <a:off x="857250" y="6312172"/>
            <a:ext cx="584200" cy="357188"/>
          </a:xfrm>
          <a:prstGeom prst="rect">
            <a:avLst/>
          </a:prstGeom>
          <a:solidFill>
            <a:srgbClr val="8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/>
          <a:lstStyle/>
          <a:p>
            <a:pPr algn="ctr">
              <a:lnSpc>
                <a:spcPct val="80000"/>
              </a:lnSpc>
              <a:defRPr/>
            </a:pPr>
            <a:r>
              <a:rPr lang="id-ID" sz="1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2000</a:t>
            </a:r>
          </a:p>
          <a:p>
            <a:pPr algn="ctr">
              <a:lnSpc>
                <a:spcPct val="80000"/>
              </a:lnSpc>
              <a:defRPr/>
            </a:pPr>
            <a:r>
              <a:rPr lang="id-ID" sz="1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$ 657</a:t>
            </a:r>
          </a:p>
        </p:txBody>
      </p:sp>
      <p:sp>
        <p:nvSpPr>
          <p:cNvPr id="14" name="Freeform 13"/>
          <p:cNvSpPr/>
          <p:nvPr/>
        </p:nvSpPr>
        <p:spPr>
          <a:xfrm>
            <a:off x="1343621" y="4786312"/>
            <a:ext cx="1083667" cy="1525860"/>
          </a:xfrm>
          <a:custGeom>
            <a:avLst/>
            <a:gdLst>
              <a:gd name="connsiteX0" fmla="*/ 0 w 2065283"/>
              <a:gd name="connsiteY0" fmla="*/ 1876096 h 1876096"/>
              <a:gd name="connsiteX1" fmla="*/ 394138 w 2065283"/>
              <a:gd name="connsiteY1" fmla="*/ 1261241 h 1876096"/>
              <a:gd name="connsiteX2" fmla="*/ 851338 w 2065283"/>
              <a:gd name="connsiteY2" fmla="*/ 819807 h 1876096"/>
              <a:gd name="connsiteX3" fmla="*/ 1150883 w 2065283"/>
              <a:gd name="connsiteY3" fmla="*/ 362607 h 1876096"/>
              <a:gd name="connsiteX4" fmla="*/ 2049517 w 2065283"/>
              <a:gd name="connsiteY4" fmla="*/ 0 h 1876096"/>
              <a:gd name="connsiteX5" fmla="*/ 2065283 w 2065283"/>
              <a:gd name="connsiteY5" fmla="*/ 0 h 18760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065283" h="1876096">
                <a:moveTo>
                  <a:pt x="0" y="1876096"/>
                </a:moveTo>
                <a:lnTo>
                  <a:pt x="394138" y="1261241"/>
                </a:lnTo>
                <a:lnTo>
                  <a:pt x="851338" y="819807"/>
                </a:lnTo>
                <a:lnTo>
                  <a:pt x="1150883" y="362607"/>
                </a:lnTo>
                <a:lnTo>
                  <a:pt x="2049517" y="0"/>
                </a:lnTo>
                <a:lnTo>
                  <a:pt x="2065283" y="0"/>
                </a:lnTo>
              </a:path>
            </a:pathLst>
          </a:custGeom>
          <a:ln w="76200">
            <a:solidFill>
              <a:schemeClr val="accent2">
                <a:lumMod val="50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36000" rIns="36000" anchor="ctr"/>
          <a:lstStyle/>
          <a:p>
            <a:pPr algn="ctr">
              <a:defRPr/>
            </a:pPr>
            <a:endParaRPr lang="id-ID" sz="1400"/>
          </a:p>
        </p:txBody>
      </p:sp>
      <p:sp>
        <p:nvSpPr>
          <p:cNvPr id="16" name="Freeform 15"/>
          <p:cNvSpPr/>
          <p:nvPr/>
        </p:nvSpPr>
        <p:spPr>
          <a:xfrm>
            <a:off x="2357438" y="1584325"/>
            <a:ext cx="2928937" cy="3059113"/>
          </a:xfrm>
          <a:custGeom>
            <a:avLst/>
            <a:gdLst>
              <a:gd name="connsiteX0" fmla="*/ 0 w 3547241"/>
              <a:gd name="connsiteY0" fmla="*/ 2822027 h 2822027"/>
              <a:gd name="connsiteX1" fmla="*/ 299544 w 3547241"/>
              <a:gd name="connsiteY1" fmla="*/ 2585544 h 2822027"/>
              <a:gd name="connsiteX2" fmla="*/ 520262 w 3547241"/>
              <a:gd name="connsiteY2" fmla="*/ 2238703 h 2822027"/>
              <a:gd name="connsiteX3" fmla="*/ 677917 w 3547241"/>
              <a:gd name="connsiteY3" fmla="*/ 2049517 h 2822027"/>
              <a:gd name="connsiteX4" fmla="*/ 930165 w 3547241"/>
              <a:gd name="connsiteY4" fmla="*/ 1797269 h 2822027"/>
              <a:gd name="connsiteX5" fmla="*/ 1481958 w 3547241"/>
              <a:gd name="connsiteY5" fmla="*/ 1308538 h 2822027"/>
              <a:gd name="connsiteX6" fmla="*/ 2002220 w 3547241"/>
              <a:gd name="connsiteY6" fmla="*/ 772510 h 2822027"/>
              <a:gd name="connsiteX7" fmla="*/ 2254469 w 3547241"/>
              <a:gd name="connsiteY7" fmla="*/ 504496 h 2822027"/>
              <a:gd name="connsiteX8" fmla="*/ 2695903 w 3547241"/>
              <a:gd name="connsiteY8" fmla="*/ 268013 h 2822027"/>
              <a:gd name="connsiteX9" fmla="*/ 3547241 w 3547241"/>
              <a:gd name="connsiteY9" fmla="*/ 0 h 28220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3547241" h="2822027">
                <a:moveTo>
                  <a:pt x="0" y="2822027"/>
                </a:moveTo>
                <a:lnTo>
                  <a:pt x="299544" y="2585544"/>
                </a:lnTo>
                <a:lnTo>
                  <a:pt x="520262" y="2238703"/>
                </a:lnTo>
                <a:lnTo>
                  <a:pt x="677917" y="2049517"/>
                </a:lnTo>
                <a:lnTo>
                  <a:pt x="930165" y="1797269"/>
                </a:lnTo>
                <a:lnTo>
                  <a:pt x="1481958" y="1308538"/>
                </a:lnTo>
                <a:lnTo>
                  <a:pt x="2002220" y="772510"/>
                </a:lnTo>
                <a:lnTo>
                  <a:pt x="2254469" y="504496"/>
                </a:lnTo>
                <a:lnTo>
                  <a:pt x="2695903" y="268013"/>
                </a:lnTo>
                <a:lnTo>
                  <a:pt x="3547241" y="0"/>
                </a:lnTo>
              </a:path>
            </a:pathLst>
          </a:custGeom>
          <a:ln w="63500">
            <a:solidFill>
              <a:srgbClr val="008080"/>
            </a:solidFill>
            <a:prstDash val="sysDash"/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id-ID"/>
          </a:p>
        </p:txBody>
      </p:sp>
      <p:sp>
        <p:nvSpPr>
          <p:cNvPr id="12" name="Rectangle 11"/>
          <p:cNvSpPr/>
          <p:nvPr/>
        </p:nvSpPr>
        <p:spPr>
          <a:xfrm>
            <a:off x="3426718" y="2571750"/>
            <a:ext cx="857250" cy="500063"/>
          </a:xfrm>
          <a:prstGeom prst="rect">
            <a:avLst/>
          </a:prstGeom>
          <a:solidFill>
            <a:schemeClr val="bg1"/>
          </a:solidFill>
          <a:ln>
            <a:solidFill>
              <a:srgbClr val="00E7E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>
              <a:lnSpc>
                <a:spcPct val="80000"/>
              </a:lnSpc>
              <a:defRPr/>
            </a:pPr>
            <a:r>
              <a:rPr lang="id-ID" sz="1200" b="1" dirty="0">
                <a:solidFill>
                  <a:schemeClr val="tx1"/>
                </a:solidFill>
              </a:rPr>
              <a:t>2025</a:t>
            </a:r>
          </a:p>
          <a:p>
            <a:pPr algn="ctr">
              <a:lnSpc>
                <a:spcPct val="80000"/>
              </a:lnSpc>
              <a:defRPr/>
            </a:pPr>
            <a:r>
              <a:rPr lang="id-ID" sz="1200" b="1" dirty="0">
                <a:solidFill>
                  <a:schemeClr val="tx1"/>
                </a:solidFill>
              </a:rPr>
              <a:t>$14.250-15.500</a:t>
            </a:r>
          </a:p>
        </p:txBody>
      </p:sp>
      <p:sp>
        <p:nvSpPr>
          <p:cNvPr id="13" name="Rectangle 12"/>
          <p:cNvSpPr/>
          <p:nvPr/>
        </p:nvSpPr>
        <p:spPr>
          <a:xfrm>
            <a:off x="5292080" y="1488777"/>
            <a:ext cx="857250" cy="500063"/>
          </a:xfrm>
          <a:prstGeom prst="rect">
            <a:avLst/>
          </a:prstGeom>
          <a:solidFill>
            <a:schemeClr val="bg1"/>
          </a:solidFill>
          <a:ln>
            <a:solidFill>
              <a:srgbClr val="00E7E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>
              <a:lnSpc>
                <a:spcPct val="80000"/>
              </a:lnSpc>
              <a:defRPr/>
            </a:pPr>
            <a:r>
              <a:rPr lang="id-ID" sz="1200" b="1" dirty="0">
                <a:solidFill>
                  <a:schemeClr val="tx1"/>
                </a:solidFill>
              </a:rPr>
              <a:t>2045</a:t>
            </a:r>
          </a:p>
          <a:p>
            <a:pPr algn="ctr">
              <a:lnSpc>
                <a:spcPct val="80000"/>
              </a:lnSpc>
              <a:defRPr/>
            </a:pPr>
            <a:r>
              <a:rPr lang="id-ID" sz="1200" b="1" dirty="0">
                <a:solidFill>
                  <a:schemeClr val="tx1"/>
                </a:solidFill>
              </a:rPr>
              <a:t>$44.500-49.000</a:t>
            </a:r>
          </a:p>
        </p:txBody>
      </p:sp>
      <p:grpSp>
        <p:nvGrpSpPr>
          <p:cNvPr id="3" name="Group 35"/>
          <p:cNvGrpSpPr>
            <a:grpSpLocks/>
          </p:cNvGrpSpPr>
          <p:nvPr/>
        </p:nvGrpSpPr>
        <p:grpSpPr bwMode="auto">
          <a:xfrm>
            <a:off x="6588224" y="3312368"/>
            <a:ext cx="2444849" cy="2500312"/>
            <a:chOff x="6556290" y="3143248"/>
            <a:chExt cx="2444866" cy="2500330"/>
          </a:xfrm>
        </p:grpSpPr>
        <p:sp>
          <p:nvSpPr>
            <p:cNvPr id="21" name="Rectangle 20"/>
            <p:cNvSpPr/>
            <p:nvPr/>
          </p:nvSpPr>
          <p:spPr>
            <a:xfrm>
              <a:off x="6556290" y="3143248"/>
              <a:ext cx="301726" cy="250033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>
              <a:outerShdw blurRad="50800" dist="38100" algn="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anchor="ctr"/>
            <a:lstStyle/>
            <a:p>
              <a:pPr algn="ctr">
                <a:lnSpc>
                  <a:spcPct val="80000"/>
                </a:lnSpc>
                <a:defRPr/>
              </a:pPr>
              <a:r>
                <a:rPr lang="id-ID" b="1" dirty="0">
                  <a:solidFill>
                    <a:schemeClr val="tx1">
                      <a:lumMod val="85000"/>
                      <a:lumOff val="15000"/>
                    </a:schemeClr>
                  </a:solidFill>
                </a:rPr>
                <a:t>10%</a:t>
              </a:r>
            </a:p>
          </p:txBody>
        </p:sp>
        <p:sp>
          <p:nvSpPr>
            <p:cNvPr id="30" name="Rectangle 29"/>
            <p:cNvSpPr/>
            <p:nvPr/>
          </p:nvSpPr>
          <p:spPr>
            <a:xfrm>
              <a:off x="6858016" y="3143248"/>
              <a:ext cx="1143008" cy="2500330"/>
            </a:xfrm>
            <a:prstGeom prst="rect">
              <a:avLst/>
            </a:prstGeom>
            <a:solidFill>
              <a:srgbClr val="FFFF6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b"/>
            <a:lstStyle/>
            <a:p>
              <a:pPr algn="ctr">
                <a:lnSpc>
                  <a:spcPct val="80000"/>
                </a:lnSpc>
                <a:defRPr/>
              </a:pPr>
              <a:r>
                <a:rPr lang="id-ID" sz="2400" b="1" dirty="0">
                  <a:solidFill>
                    <a:schemeClr val="tx1">
                      <a:lumMod val="85000"/>
                      <a:lumOff val="15000"/>
                    </a:schemeClr>
                  </a:solidFill>
                </a:rPr>
                <a:t>50%</a:t>
              </a:r>
            </a:p>
            <a:p>
              <a:pPr algn="ctr">
                <a:lnSpc>
                  <a:spcPct val="80000"/>
                </a:lnSpc>
                <a:defRPr/>
              </a:pPr>
              <a:r>
                <a:rPr lang="id-ID" sz="1400" dirty="0">
                  <a:solidFill>
                    <a:schemeClr val="tx1"/>
                  </a:solidFill>
                </a:rPr>
                <a:t>Efficiency-driven stage</a:t>
              </a:r>
            </a:p>
            <a:p>
              <a:pPr algn="ctr">
                <a:lnSpc>
                  <a:spcPct val="80000"/>
                </a:lnSpc>
                <a:defRPr/>
              </a:pPr>
              <a:endParaRPr lang="id-ID" sz="1400" dirty="0">
                <a:solidFill>
                  <a:schemeClr val="tx1"/>
                </a:solidFill>
              </a:endParaRPr>
            </a:p>
            <a:p>
              <a:pPr algn="ctr">
                <a:lnSpc>
                  <a:spcPct val="80000"/>
                </a:lnSpc>
                <a:defRPr/>
              </a:pPr>
              <a:endParaRPr lang="id-ID" sz="1400" dirty="0">
                <a:solidFill>
                  <a:schemeClr val="tx1"/>
                </a:solidFill>
              </a:endParaRPr>
            </a:p>
            <a:p>
              <a:pPr algn="ctr">
                <a:lnSpc>
                  <a:spcPct val="80000"/>
                </a:lnSpc>
                <a:defRPr/>
              </a:pPr>
              <a:endParaRPr lang="id-ID" sz="1400" dirty="0">
                <a:solidFill>
                  <a:schemeClr val="tx1"/>
                </a:solidFill>
              </a:endParaRPr>
            </a:p>
            <a:p>
              <a:pPr algn="ctr">
                <a:lnSpc>
                  <a:spcPct val="80000"/>
                </a:lnSpc>
                <a:defRPr/>
              </a:pPr>
              <a:endParaRPr lang="id-ID" sz="1400" dirty="0">
                <a:solidFill>
                  <a:schemeClr val="tx1"/>
                </a:solidFill>
              </a:endParaRPr>
            </a:p>
            <a:p>
              <a:pPr algn="ctr">
                <a:lnSpc>
                  <a:spcPct val="80000"/>
                </a:lnSpc>
                <a:defRPr/>
              </a:pPr>
              <a:endParaRPr lang="id-ID" sz="1200" b="1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33" name="Rectangle 32"/>
            <p:cNvSpPr/>
            <p:nvPr/>
          </p:nvSpPr>
          <p:spPr>
            <a:xfrm>
              <a:off x="8001024" y="3143248"/>
              <a:ext cx="1000132" cy="250033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id-ID" sz="2400" b="1" dirty="0">
                  <a:solidFill>
                    <a:schemeClr val="tx1">
                      <a:lumMod val="85000"/>
                      <a:lumOff val="15000"/>
                    </a:schemeClr>
                  </a:solidFill>
                </a:rPr>
                <a:t>40%</a:t>
              </a:r>
            </a:p>
            <a:p>
              <a:pPr algn="ctr">
                <a:defRPr/>
              </a:pPr>
              <a:endParaRPr lang="id-ID" sz="2400" b="1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12395" name="Rectangle 26"/>
            <p:cNvSpPr>
              <a:spLocks noChangeArrowheads="1"/>
            </p:cNvSpPr>
            <p:nvPr/>
          </p:nvSpPr>
          <p:spPr bwMode="auto">
            <a:xfrm>
              <a:off x="6715140" y="3214686"/>
              <a:ext cx="2124877" cy="3139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pPr>
                <a:lnSpc>
                  <a:spcPct val="80000"/>
                </a:lnSpc>
              </a:pPr>
              <a:r>
                <a:rPr lang="id-ID" b="1"/>
                <a:t>Efficiency enhancers</a:t>
              </a:r>
            </a:p>
          </p:txBody>
        </p:sp>
      </p:grpSp>
      <p:grpSp>
        <p:nvGrpSpPr>
          <p:cNvPr id="4" name="Group 34"/>
          <p:cNvGrpSpPr>
            <a:grpSpLocks/>
          </p:cNvGrpSpPr>
          <p:nvPr/>
        </p:nvGrpSpPr>
        <p:grpSpPr bwMode="auto">
          <a:xfrm>
            <a:off x="6588224" y="1383555"/>
            <a:ext cx="2444849" cy="1928813"/>
            <a:chOff x="6556290" y="1214422"/>
            <a:chExt cx="2444866" cy="1928826"/>
          </a:xfrm>
        </p:grpSpPr>
        <p:sp>
          <p:nvSpPr>
            <p:cNvPr id="19" name="Rectangle 18"/>
            <p:cNvSpPr/>
            <p:nvPr/>
          </p:nvSpPr>
          <p:spPr>
            <a:xfrm>
              <a:off x="6556290" y="1214422"/>
              <a:ext cx="873230" cy="192882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anchor="ctr"/>
            <a:lstStyle/>
            <a:p>
              <a:pPr algn="ctr">
                <a:defRPr/>
              </a:pPr>
              <a:r>
                <a:rPr lang="id-ID" sz="2400" b="1" dirty="0">
                  <a:solidFill>
                    <a:schemeClr val="tx1">
                      <a:lumMod val="85000"/>
                      <a:lumOff val="15000"/>
                    </a:schemeClr>
                  </a:solidFill>
                </a:rPr>
                <a:t>30%</a:t>
              </a:r>
            </a:p>
            <a:p>
              <a:pPr algn="ctr">
                <a:defRPr/>
              </a:pPr>
              <a:r>
                <a:rPr lang="id-ID" sz="1300" dirty="0">
                  <a:solidFill>
                    <a:schemeClr val="tx1"/>
                  </a:solidFill>
                </a:rPr>
                <a:t>Innovation-driven stage </a:t>
              </a:r>
              <a:endParaRPr lang="id-ID" sz="1300" b="1" dirty="0">
                <a:solidFill>
                  <a:schemeClr val="tx1"/>
                </a:solidFill>
              </a:endParaRPr>
            </a:p>
          </p:txBody>
        </p:sp>
        <p:sp>
          <p:nvSpPr>
            <p:cNvPr id="29" name="Rectangle 28"/>
            <p:cNvSpPr/>
            <p:nvPr/>
          </p:nvSpPr>
          <p:spPr>
            <a:xfrm>
              <a:off x="7429520" y="1214422"/>
              <a:ext cx="1071571" cy="1928826"/>
            </a:xfrm>
            <a:prstGeom prst="rect">
              <a:avLst/>
            </a:prstGeom>
            <a:solidFill>
              <a:srgbClr val="FFFF6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id-ID" sz="2400" b="1" dirty="0">
                  <a:solidFill>
                    <a:schemeClr val="tx1">
                      <a:lumMod val="85000"/>
                      <a:lumOff val="15000"/>
                    </a:schemeClr>
                  </a:solidFill>
                </a:rPr>
                <a:t>50%</a:t>
              </a:r>
            </a:p>
          </p:txBody>
        </p:sp>
        <p:sp>
          <p:nvSpPr>
            <p:cNvPr id="32" name="Rectangle 31"/>
            <p:cNvSpPr/>
            <p:nvPr/>
          </p:nvSpPr>
          <p:spPr>
            <a:xfrm>
              <a:off x="8501091" y="1214422"/>
              <a:ext cx="500065" cy="1928826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anchor="ctr"/>
            <a:lstStyle/>
            <a:p>
              <a:pPr algn="ctr">
                <a:defRPr/>
              </a:pPr>
              <a:r>
                <a:rPr lang="id-ID" sz="2000" b="1" dirty="0">
                  <a:solidFill>
                    <a:schemeClr val="tx1">
                      <a:lumMod val="85000"/>
                      <a:lumOff val="15000"/>
                    </a:schemeClr>
                  </a:solidFill>
                </a:rPr>
                <a:t>20%</a:t>
              </a:r>
            </a:p>
          </p:txBody>
        </p:sp>
        <p:sp>
          <p:nvSpPr>
            <p:cNvPr id="12391" name="Rectangle 25"/>
            <p:cNvSpPr>
              <a:spLocks noChangeArrowheads="1"/>
            </p:cNvSpPr>
            <p:nvPr/>
          </p:nvSpPr>
          <p:spPr bwMode="auto">
            <a:xfrm>
              <a:off x="6643702" y="1357298"/>
              <a:ext cx="2214578" cy="5410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/>
            <a:p>
              <a:pPr algn="ctr">
                <a:lnSpc>
                  <a:spcPct val="80000"/>
                </a:lnSpc>
              </a:pPr>
              <a:r>
                <a:rPr lang="id-ID" b="1" dirty="0"/>
                <a:t>Innovation and sophistication factors</a:t>
              </a:r>
            </a:p>
          </p:txBody>
        </p:sp>
      </p:grpSp>
      <p:grpSp>
        <p:nvGrpSpPr>
          <p:cNvPr id="5" name="Group 36"/>
          <p:cNvGrpSpPr>
            <a:grpSpLocks/>
          </p:cNvGrpSpPr>
          <p:nvPr/>
        </p:nvGrpSpPr>
        <p:grpSpPr bwMode="auto">
          <a:xfrm>
            <a:off x="6604198" y="5812680"/>
            <a:ext cx="2428875" cy="928688"/>
            <a:chOff x="6572264" y="5643578"/>
            <a:chExt cx="2428892" cy="928694"/>
          </a:xfrm>
        </p:grpSpPr>
        <p:sp>
          <p:nvSpPr>
            <p:cNvPr id="31" name="Rectangle 30"/>
            <p:cNvSpPr/>
            <p:nvPr/>
          </p:nvSpPr>
          <p:spPr>
            <a:xfrm>
              <a:off x="6715140" y="5643578"/>
              <a:ext cx="928695" cy="928694"/>
            </a:xfrm>
            <a:prstGeom prst="rect">
              <a:avLst/>
            </a:prstGeom>
            <a:solidFill>
              <a:srgbClr val="FFFF6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id-ID" sz="2400" b="1" dirty="0">
                  <a:solidFill>
                    <a:schemeClr val="tx1">
                      <a:lumMod val="85000"/>
                      <a:lumOff val="15000"/>
                    </a:schemeClr>
                  </a:solidFill>
                </a:rPr>
                <a:t>35%</a:t>
              </a:r>
            </a:p>
          </p:txBody>
        </p:sp>
        <p:sp>
          <p:nvSpPr>
            <p:cNvPr id="34" name="Rectangle 33"/>
            <p:cNvSpPr/>
            <p:nvPr/>
          </p:nvSpPr>
          <p:spPr>
            <a:xfrm>
              <a:off x="7643835" y="5643578"/>
              <a:ext cx="1357321" cy="928694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b"/>
            <a:lstStyle/>
            <a:p>
              <a:pPr algn="ctr">
                <a:lnSpc>
                  <a:spcPct val="80000"/>
                </a:lnSpc>
                <a:defRPr/>
              </a:pPr>
              <a:r>
                <a:rPr lang="id-ID" sz="2400" b="1" dirty="0">
                  <a:solidFill>
                    <a:schemeClr val="tx1">
                      <a:lumMod val="85000"/>
                      <a:lumOff val="15000"/>
                    </a:schemeClr>
                  </a:solidFill>
                </a:rPr>
                <a:t>60%</a:t>
              </a:r>
            </a:p>
            <a:p>
              <a:pPr algn="ctr">
                <a:lnSpc>
                  <a:spcPct val="80000"/>
                </a:lnSpc>
                <a:defRPr/>
              </a:pPr>
              <a:r>
                <a:rPr lang="id-ID" sz="1200" dirty="0">
                  <a:solidFill>
                    <a:schemeClr val="tx1"/>
                  </a:solidFill>
                </a:rPr>
                <a:t>Factor-driven stage </a:t>
              </a:r>
              <a:endParaRPr lang="id-ID" b="1" dirty="0">
                <a:solidFill>
                  <a:schemeClr val="tx1"/>
                </a:solidFill>
              </a:endParaRPr>
            </a:p>
          </p:txBody>
        </p:sp>
        <p:sp>
          <p:nvSpPr>
            <p:cNvPr id="12386" name="Rectangle 27"/>
            <p:cNvSpPr>
              <a:spLocks noChangeArrowheads="1"/>
            </p:cNvSpPr>
            <p:nvPr/>
          </p:nvSpPr>
          <p:spPr bwMode="auto">
            <a:xfrm>
              <a:off x="6858016" y="5643578"/>
              <a:ext cx="1894237" cy="3139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pPr>
                <a:lnSpc>
                  <a:spcPct val="80000"/>
                </a:lnSpc>
              </a:pPr>
              <a:r>
                <a:rPr lang="id-ID" b="1"/>
                <a:t>Basic recuirement</a:t>
              </a:r>
            </a:p>
          </p:txBody>
        </p:sp>
        <p:sp>
          <p:nvSpPr>
            <p:cNvPr id="22" name="Rectangle 21"/>
            <p:cNvSpPr/>
            <p:nvPr/>
          </p:nvSpPr>
          <p:spPr>
            <a:xfrm>
              <a:off x="6572264" y="5643578"/>
              <a:ext cx="142876" cy="92869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tIns="108000"/>
            <a:lstStyle/>
            <a:p>
              <a:pPr algn="ctr">
                <a:lnSpc>
                  <a:spcPct val="70000"/>
                </a:lnSpc>
                <a:defRPr/>
              </a:pPr>
              <a:r>
                <a:rPr lang="id-ID" sz="2000" b="1" dirty="0">
                  <a:solidFill>
                    <a:schemeClr val="tx1">
                      <a:lumMod val="85000"/>
                      <a:lumOff val="15000"/>
                    </a:schemeClr>
                  </a:solidFill>
                </a:rPr>
                <a:t>5%</a:t>
              </a:r>
            </a:p>
          </p:txBody>
        </p:sp>
      </p:grpSp>
      <p:graphicFrame>
        <p:nvGraphicFramePr>
          <p:cNvPr id="17" name="Table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55121523"/>
              </p:ext>
            </p:extLst>
          </p:nvPr>
        </p:nvGraphicFramePr>
        <p:xfrm>
          <a:off x="6588224" y="836712"/>
          <a:ext cx="2428875" cy="590465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4288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76064">
                <a:tc>
                  <a:txBody>
                    <a:bodyPr/>
                    <a:lstStyle/>
                    <a:p>
                      <a:pPr algn="ctr"/>
                      <a:r>
                        <a:rPr lang="id-ID" sz="1800" b="1" dirty="0"/>
                        <a:t>COMPETITIVENESS</a:t>
                      </a:r>
                    </a:p>
                  </a:txBody>
                  <a:tcPr marL="0" marR="0" marT="36000" marB="36000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72207">
                <a:tc>
                  <a:txBody>
                    <a:bodyPr/>
                    <a:lstStyle/>
                    <a:p>
                      <a:pPr>
                        <a:lnSpc>
                          <a:spcPct val="80000"/>
                        </a:lnSpc>
                      </a:pPr>
                      <a:endParaRPr lang="id-ID" sz="8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>
                        <a:lnSpc>
                          <a:spcPct val="80000"/>
                        </a:lnSpc>
                      </a:pPr>
                      <a:endParaRPr lang="id-ID" sz="1100" dirty="0"/>
                    </a:p>
                  </a:txBody>
                  <a:tcPr marL="54000" marR="36000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520280">
                <a:tc>
                  <a:txBody>
                    <a:bodyPr/>
                    <a:lstStyle/>
                    <a:p>
                      <a:pPr>
                        <a:lnSpc>
                          <a:spcPct val="80000"/>
                        </a:lnSpc>
                      </a:pPr>
                      <a:endParaRPr lang="id-ID" sz="1800" b="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>
                        <a:lnSpc>
                          <a:spcPct val="80000"/>
                        </a:lnSpc>
                      </a:pPr>
                      <a:endParaRPr lang="id-ID" sz="1800" b="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4000" marR="36000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3610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d-ID" sz="1800" b="1" dirty="0"/>
                    </a:p>
                  </a:txBody>
                  <a:tcPr marL="54000" marR="36000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39" name="Rectangular Callout 38"/>
          <p:cNvSpPr/>
          <p:nvPr/>
        </p:nvSpPr>
        <p:spPr>
          <a:xfrm>
            <a:off x="4572000" y="4500563"/>
            <a:ext cx="1857375" cy="1143000"/>
          </a:xfrm>
          <a:prstGeom prst="wedgeRectCallout">
            <a:avLst>
              <a:gd name="adj1" fmla="val 92257"/>
              <a:gd name="adj2" fmla="val 19743"/>
            </a:avLst>
          </a:prstGeom>
          <a:solidFill>
            <a:schemeClr val="bg1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0"/>
          <a:lstStyle/>
          <a:p>
            <a:pPr algn="ctr">
              <a:defRPr/>
            </a:pPr>
            <a:r>
              <a:rPr lang="id-ID" sz="1400" b="1" dirty="0">
                <a:solidFill>
                  <a:schemeClr val="tx1"/>
                </a:solidFill>
              </a:rPr>
              <a:t>EFFICIENCY DRIVEN:</a:t>
            </a:r>
          </a:p>
          <a:p>
            <a:pPr marL="95250" indent="-95250">
              <a:lnSpc>
                <a:spcPct val="80000"/>
              </a:lnSpc>
              <a:buFont typeface="Arial" pitchFamily="34" charset="0"/>
              <a:buChar char="•"/>
              <a:defRPr/>
            </a:pPr>
            <a:r>
              <a:rPr lang="en-US" sz="1200" dirty="0">
                <a:solidFill>
                  <a:schemeClr val="tx1"/>
                </a:solidFill>
                <a:latin typeface="Arial Narrow" pitchFamily="34" charset="0"/>
              </a:rPr>
              <a:t>Higher education and training</a:t>
            </a:r>
          </a:p>
          <a:p>
            <a:pPr marL="95250" indent="-95250">
              <a:lnSpc>
                <a:spcPct val="80000"/>
              </a:lnSpc>
              <a:buFont typeface="Arial" pitchFamily="34" charset="0"/>
              <a:buChar char="•"/>
              <a:defRPr/>
            </a:pPr>
            <a:r>
              <a:rPr lang="en-US" sz="1200" dirty="0">
                <a:solidFill>
                  <a:schemeClr val="tx1"/>
                </a:solidFill>
                <a:latin typeface="Arial Narrow" pitchFamily="34" charset="0"/>
              </a:rPr>
              <a:t>Goods market efficiency</a:t>
            </a:r>
          </a:p>
          <a:p>
            <a:pPr marL="95250" indent="-95250">
              <a:lnSpc>
                <a:spcPct val="80000"/>
              </a:lnSpc>
              <a:buFont typeface="Arial" pitchFamily="34" charset="0"/>
              <a:buChar char="•"/>
              <a:defRPr/>
            </a:pPr>
            <a:r>
              <a:rPr lang="en-US" sz="1200" dirty="0">
                <a:solidFill>
                  <a:schemeClr val="tx1"/>
                </a:solidFill>
                <a:latin typeface="Arial Narrow" pitchFamily="34" charset="0"/>
              </a:rPr>
              <a:t>Labor market efficiency</a:t>
            </a:r>
          </a:p>
          <a:p>
            <a:pPr marL="95250" indent="-95250">
              <a:lnSpc>
                <a:spcPct val="80000"/>
              </a:lnSpc>
              <a:buFont typeface="Arial" pitchFamily="34" charset="0"/>
              <a:buChar char="•"/>
              <a:defRPr/>
            </a:pPr>
            <a:r>
              <a:rPr lang="id-ID" sz="1200" dirty="0">
                <a:solidFill>
                  <a:schemeClr val="tx1"/>
                </a:solidFill>
                <a:latin typeface="Arial Narrow" pitchFamily="34" charset="0"/>
              </a:rPr>
              <a:t>Financial market development</a:t>
            </a:r>
          </a:p>
          <a:p>
            <a:pPr marL="95250" indent="-95250">
              <a:lnSpc>
                <a:spcPct val="80000"/>
              </a:lnSpc>
              <a:buFont typeface="Arial" pitchFamily="34" charset="0"/>
              <a:buChar char="•"/>
              <a:defRPr/>
            </a:pPr>
            <a:r>
              <a:rPr lang="id-ID" sz="1200" dirty="0">
                <a:solidFill>
                  <a:schemeClr val="tx1"/>
                </a:solidFill>
                <a:latin typeface="Arial Narrow" pitchFamily="34" charset="0"/>
              </a:rPr>
              <a:t>Technological readiness</a:t>
            </a:r>
          </a:p>
          <a:p>
            <a:pPr marL="95250" indent="-95250">
              <a:lnSpc>
                <a:spcPct val="80000"/>
              </a:lnSpc>
              <a:buFont typeface="Arial" pitchFamily="34" charset="0"/>
              <a:buChar char="•"/>
              <a:defRPr/>
            </a:pPr>
            <a:r>
              <a:rPr lang="id-ID" sz="1200" dirty="0">
                <a:solidFill>
                  <a:schemeClr val="tx1"/>
                </a:solidFill>
                <a:latin typeface="Arial Narrow" pitchFamily="34" charset="0"/>
              </a:rPr>
              <a:t>Market size</a:t>
            </a:r>
          </a:p>
          <a:p>
            <a:pPr algn="ctr">
              <a:defRPr/>
            </a:pPr>
            <a:endParaRPr lang="id-ID" sz="1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8" name="Rectangular Callout 37"/>
          <p:cNvSpPr/>
          <p:nvPr/>
        </p:nvSpPr>
        <p:spPr>
          <a:xfrm>
            <a:off x="4643438" y="2571750"/>
            <a:ext cx="1785937" cy="571500"/>
          </a:xfrm>
          <a:prstGeom prst="wedgeRectCallout">
            <a:avLst>
              <a:gd name="adj1" fmla="val 85365"/>
              <a:gd name="adj2" fmla="val 25290"/>
            </a:avLst>
          </a:prstGeom>
          <a:solidFill>
            <a:srgbClr val="00FFFF"/>
          </a:solidFill>
          <a:ln>
            <a:solidFill>
              <a:srgbClr val="CC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/>
          <a:lstStyle/>
          <a:p>
            <a:pPr algn="ctr">
              <a:lnSpc>
                <a:spcPct val="90000"/>
              </a:lnSpc>
              <a:defRPr/>
            </a:pPr>
            <a:r>
              <a:rPr lang="id-ID" sz="1400" b="1" dirty="0">
                <a:solidFill>
                  <a:schemeClr val="tx1"/>
                </a:solidFill>
              </a:rPr>
              <a:t>INNOVATION DRIVEN:</a:t>
            </a:r>
          </a:p>
          <a:p>
            <a:pPr marL="95250" indent="-95250">
              <a:lnSpc>
                <a:spcPct val="80000"/>
              </a:lnSpc>
              <a:buFont typeface="Arial" pitchFamily="34" charset="0"/>
              <a:buChar char="•"/>
              <a:defRPr/>
            </a:pPr>
            <a:r>
              <a:rPr lang="id-ID" sz="1200" dirty="0">
                <a:solidFill>
                  <a:schemeClr val="tx1"/>
                </a:solidFill>
                <a:latin typeface="Arial Narrow" pitchFamily="34" charset="0"/>
              </a:rPr>
              <a:t>Business sophistication</a:t>
            </a:r>
          </a:p>
          <a:p>
            <a:pPr marL="95250" indent="-95250">
              <a:lnSpc>
                <a:spcPct val="80000"/>
              </a:lnSpc>
              <a:buFont typeface="Arial" pitchFamily="34" charset="0"/>
              <a:buChar char="•"/>
              <a:defRPr/>
            </a:pPr>
            <a:r>
              <a:rPr lang="id-ID" sz="1200" dirty="0">
                <a:solidFill>
                  <a:schemeClr val="tx1"/>
                </a:solidFill>
                <a:latin typeface="Arial Narrow" pitchFamily="34" charset="0"/>
              </a:rPr>
              <a:t>R&amp;D Innovation</a:t>
            </a:r>
          </a:p>
          <a:p>
            <a:pPr algn="ctr">
              <a:lnSpc>
                <a:spcPct val="90000"/>
              </a:lnSpc>
              <a:defRPr/>
            </a:pPr>
            <a:endParaRPr lang="id-ID" sz="1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2374" name="TextBox 42"/>
          <p:cNvSpPr txBox="1">
            <a:spLocks noChangeArrowheads="1"/>
          </p:cNvSpPr>
          <p:nvPr/>
        </p:nvSpPr>
        <p:spPr bwMode="auto">
          <a:xfrm>
            <a:off x="0" y="6653213"/>
            <a:ext cx="4295775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id-ID" sz="1200"/>
              <a:t>Sumber: Economist  Pocket World in Figures 2014, WEF-GCR 2013</a:t>
            </a:r>
          </a:p>
        </p:txBody>
      </p:sp>
      <p:sp>
        <p:nvSpPr>
          <p:cNvPr id="9" name="Rectangle 8"/>
          <p:cNvSpPr/>
          <p:nvPr/>
        </p:nvSpPr>
        <p:spPr>
          <a:xfrm>
            <a:off x="1557933" y="5357813"/>
            <a:ext cx="571500" cy="285750"/>
          </a:xfrm>
          <a:prstGeom prst="rect">
            <a:avLst/>
          </a:prstGeom>
          <a:solidFill>
            <a:srgbClr val="FF99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/>
          <a:lstStyle/>
          <a:p>
            <a:pPr algn="ctr">
              <a:lnSpc>
                <a:spcPct val="75000"/>
              </a:lnSpc>
              <a:defRPr/>
            </a:pPr>
            <a:r>
              <a:rPr lang="id-ID" sz="1200" b="1" dirty="0">
                <a:solidFill>
                  <a:schemeClr val="tx1"/>
                </a:solidFill>
              </a:rPr>
              <a:t>2005</a:t>
            </a:r>
          </a:p>
          <a:p>
            <a:pPr algn="ctr">
              <a:lnSpc>
                <a:spcPct val="75000"/>
              </a:lnSpc>
              <a:defRPr/>
            </a:pPr>
            <a:r>
              <a:rPr lang="id-ID" sz="1200" b="1" dirty="0">
                <a:solidFill>
                  <a:schemeClr val="tx1"/>
                </a:solidFill>
              </a:rPr>
              <a:t>$ 1.203</a:t>
            </a:r>
          </a:p>
        </p:txBody>
      </p:sp>
      <p:sp>
        <p:nvSpPr>
          <p:cNvPr id="10" name="Rectangle 9"/>
          <p:cNvSpPr/>
          <p:nvPr/>
        </p:nvSpPr>
        <p:spPr>
          <a:xfrm>
            <a:off x="2057996" y="5000625"/>
            <a:ext cx="571500" cy="285750"/>
          </a:xfrm>
          <a:prstGeom prst="rect">
            <a:avLst/>
          </a:prstGeom>
          <a:solidFill>
            <a:srgbClr val="FF99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/>
          <a:lstStyle/>
          <a:p>
            <a:pPr algn="ctr">
              <a:lnSpc>
                <a:spcPct val="75000"/>
              </a:lnSpc>
              <a:defRPr/>
            </a:pPr>
            <a:r>
              <a:rPr lang="id-ID" sz="1200" b="1" dirty="0">
                <a:solidFill>
                  <a:schemeClr val="tx1"/>
                </a:solidFill>
              </a:rPr>
              <a:t>2010</a:t>
            </a:r>
          </a:p>
          <a:p>
            <a:pPr algn="ctr">
              <a:lnSpc>
                <a:spcPct val="75000"/>
              </a:lnSpc>
              <a:defRPr/>
            </a:pPr>
            <a:r>
              <a:rPr lang="id-ID" sz="1200" b="1" dirty="0">
                <a:solidFill>
                  <a:schemeClr val="tx1"/>
                </a:solidFill>
              </a:rPr>
              <a:t>$ 2.500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599926" y="2916238"/>
            <a:ext cx="957734" cy="2811462"/>
            <a:chOff x="599926" y="2916238"/>
            <a:chExt cx="957734" cy="2811462"/>
          </a:xfrm>
        </p:grpSpPr>
        <p:sp>
          <p:nvSpPr>
            <p:cNvPr id="12373" name="Rectangle 39"/>
            <p:cNvSpPr>
              <a:spLocks noChangeArrowheads="1"/>
            </p:cNvSpPr>
            <p:nvPr/>
          </p:nvSpPr>
          <p:spPr bwMode="auto">
            <a:xfrm>
              <a:off x="599926" y="2916238"/>
              <a:ext cx="947738" cy="3698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r>
                <a:rPr lang="id-ID" b="1" dirty="0">
                  <a:solidFill>
                    <a:srgbClr val="002060"/>
                  </a:solidFill>
                </a:rPr>
                <a:t>$12.616</a:t>
              </a:r>
              <a:endParaRPr lang="id-ID" dirty="0">
                <a:solidFill>
                  <a:srgbClr val="002060"/>
                </a:solidFill>
              </a:endParaRPr>
            </a:p>
          </p:txBody>
        </p:sp>
        <p:sp>
          <p:nvSpPr>
            <p:cNvPr id="41" name="Rectangle 40"/>
            <p:cNvSpPr/>
            <p:nvPr/>
          </p:nvSpPr>
          <p:spPr>
            <a:xfrm>
              <a:off x="727398" y="5357813"/>
              <a:ext cx="830262" cy="36988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>
                <a:defRPr/>
              </a:pPr>
              <a:r>
                <a:rPr lang="id-ID" b="1" dirty="0">
                  <a:solidFill>
                    <a:schemeClr val="accent6">
                      <a:lumMod val="50000"/>
                    </a:schemeClr>
                  </a:solidFill>
                </a:rPr>
                <a:t>$1.036</a:t>
              </a:r>
            </a:p>
          </p:txBody>
        </p:sp>
        <p:sp>
          <p:nvSpPr>
            <p:cNvPr id="44" name="Rectangle 43"/>
            <p:cNvSpPr/>
            <p:nvPr/>
          </p:nvSpPr>
          <p:spPr>
            <a:xfrm>
              <a:off x="727398" y="4130675"/>
              <a:ext cx="830262" cy="369888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>
                <a:defRPr/>
              </a:pPr>
              <a:r>
                <a:rPr lang="id-ID" b="1" dirty="0">
                  <a:solidFill>
                    <a:schemeClr val="accent6">
                      <a:lumMod val="50000"/>
                    </a:schemeClr>
                  </a:solidFill>
                </a:rPr>
                <a:t>$4.086</a:t>
              </a:r>
            </a:p>
          </p:txBody>
        </p:sp>
      </p:grpSp>
      <p:sp>
        <p:nvSpPr>
          <p:cNvPr id="46" name="Rectangular Callout 45"/>
          <p:cNvSpPr/>
          <p:nvPr/>
        </p:nvSpPr>
        <p:spPr>
          <a:xfrm>
            <a:off x="4572000" y="5786438"/>
            <a:ext cx="1857375" cy="857250"/>
          </a:xfrm>
          <a:prstGeom prst="wedgeRectCallout">
            <a:avLst>
              <a:gd name="adj1" fmla="val 125089"/>
              <a:gd name="adj2" fmla="val 27547"/>
            </a:avLst>
          </a:prstGeom>
          <a:solidFill>
            <a:schemeClr val="bg1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/>
          <a:lstStyle/>
          <a:p>
            <a:pPr algn="ctr">
              <a:lnSpc>
                <a:spcPct val="90000"/>
              </a:lnSpc>
              <a:defRPr/>
            </a:pPr>
            <a:r>
              <a:rPr lang="id-ID" sz="1400" b="1" dirty="0">
                <a:solidFill>
                  <a:schemeClr val="tx1"/>
                </a:solidFill>
              </a:rPr>
              <a:t>FACTOR DRIVEN:</a:t>
            </a:r>
          </a:p>
          <a:p>
            <a:pPr marL="95250" indent="-95250">
              <a:lnSpc>
                <a:spcPct val="80000"/>
              </a:lnSpc>
              <a:buFont typeface="Arial" pitchFamily="34" charset="0"/>
              <a:buChar char="•"/>
              <a:defRPr/>
            </a:pPr>
            <a:r>
              <a:rPr lang="id-ID" sz="1200" dirty="0">
                <a:solidFill>
                  <a:schemeClr val="tx1"/>
                </a:solidFill>
                <a:latin typeface="Arial Narrow" pitchFamily="34" charset="0"/>
              </a:rPr>
              <a:t>Institutions</a:t>
            </a:r>
          </a:p>
          <a:p>
            <a:pPr marL="95250" indent="-95250">
              <a:lnSpc>
                <a:spcPct val="80000"/>
              </a:lnSpc>
              <a:buFont typeface="Arial" pitchFamily="34" charset="0"/>
              <a:buChar char="•"/>
              <a:defRPr/>
            </a:pPr>
            <a:r>
              <a:rPr lang="id-ID" sz="1200" dirty="0">
                <a:solidFill>
                  <a:schemeClr val="tx1"/>
                </a:solidFill>
                <a:latin typeface="Arial Narrow" pitchFamily="34" charset="0"/>
              </a:rPr>
              <a:t>Infrastructure</a:t>
            </a:r>
          </a:p>
          <a:p>
            <a:pPr marL="95250" indent="-95250">
              <a:lnSpc>
                <a:spcPct val="80000"/>
              </a:lnSpc>
              <a:buFont typeface="Arial" pitchFamily="34" charset="0"/>
              <a:buChar char="•"/>
              <a:defRPr/>
            </a:pPr>
            <a:r>
              <a:rPr lang="id-ID" sz="1200" dirty="0">
                <a:solidFill>
                  <a:schemeClr val="tx1"/>
                </a:solidFill>
                <a:latin typeface="Arial Narrow" pitchFamily="34" charset="0"/>
              </a:rPr>
              <a:t>Macroeconomic environment</a:t>
            </a:r>
          </a:p>
          <a:p>
            <a:pPr marL="95250" indent="-95250">
              <a:lnSpc>
                <a:spcPct val="80000"/>
              </a:lnSpc>
              <a:buFont typeface="Arial" pitchFamily="34" charset="0"/>
              <a:buChar char="•"/>
              <a:defRPr/>
            </a:pPr>
            <a:r>
              <a:rPr lang="id-ID" sz="1200" dirty="0">
                <a:solidFill>
                  <a:schemeClr val="tx1"/>
                </a:solidFill>
                <a:latin typeface="Arial Narrow" pitchFamily="34" charset="0"/>
              </a:rPr>
              <a:t>Health and Primary education</a:t>
            </a:r>
          </a:p>
          <a:p>
            <a:pPr algn="ctr">
              <a:lnSpc>
                <a:spcPct val="90000"/>
              </a:lnSpc>
              <a:defRPr/>
            </a:pPr>
            <a:endParaRPr lang="id-ID" sz="1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1" name="Freeform 50"/>
          <p:cNvSpPr/>
          <p:nvPr/>
        </p:nvSpPr>
        <p:spPr>
          <a:xfrm>
            <a:off x="2427288" y="3311525"/>
            <a:ext cx="2073275" cy="1403350"/>
          </a:xfrm>
          <a:custGeom>
            <a:avLst/>
            <a:gdLst>
              <a:gd name="connsiteX0" fmla="*/ 0 w 3578772"/>
              <a:gd name="connsiteY0" fmla="*/ 1292772 h 1292772"/>
              <a:gd name="connsiteX1" fmla="*/ 488731 w 3578772"/>
              <a:gd name="connsiteY1" fmla="*/ 1040524 h 1292772"/>
              <a:gd name="connsiteX2" fmla="*/ 1103586 w 3578772"/>
              <a:gd name="connsiteY2" fmla="*/ 851338 h 1292772"/>
              <a:gd name="connsiteX3" fmla="*/ 2049517 w 3578772"/>
              <a:gd name="connsiteY3" fmla="*/ 551793 h 1292772"/>
              <a:gd name="connsiteX4" fmla="*/ 3074276 w 3578772"/>
              <a:gd name="connsiteY4" fmla="*/ 141889 h 1292772"/>
              <a:gd name="connsiteX5" fmla="*/ 3578772 w 3578772"/>
              <a:gd name="connsiteY5" fmla="*/ 0 h 12927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578772" h="1292772">
                <a:moveTo>
                  <a:pt x="0" y="1292772"/>
                </a:moveTo>
                <a:lnTo>
                  <a:pt x="488731" y="1040524"/>
                </a:lnTo>
                <a:lnTo>
                  <a:pt x="1103586" y="851338"/>
                </a:lnTo>
                <a:lnTo>
                  <a:pt x="2049517" y="551793"/>
                </a:lnTo>
                <a:lnTo>
                  <a:pt x="3074276" y="141889"/>
                </a:lnTo>
                <a:lnTo>
                  <a:pt x="3578772" y="0"/>
                </a:lnTo>
              </a:path>
            </a:pathLst>
          </a:custGeom>
          <a:ln w="114300">
            <a:solidFill>
              <a:srgbClr val="FF6600"/>
            </a:solidFill>
            <a:prstDash val="sysDot"/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id-ID"/>
          </a:p>
        </p:txBody>
      </p:sp>
      <p:sp>
        <p:nvSpPr>
          <p:cNvPr id="11" name="Rectangle 10"/>
          <p:cNvSpPr/>
          <p:nvPr/>
        </p:nvSpPr>
        <p:spPr>
          <a:xfrm>
            <a:off x="2272308" y="4500563"/>
            <a:ext cx="571500" cy="285750"/>
          </a:xfrm>
          <a:prstGeom prst="rect">
            <a:avLst/>
          </a:prstGeom>
          <a:solidFill>
            <a:srgbClr val="FF99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/>
          <a:lstStyle/>
          <a:p>
            <a:pPr algn="ctr">
              <a:lnSpc>
                <a:spcPct val="75000"/>
              </a:lnSpc>
              <a:defRPr/>
            </a:pPr>
            <a:r>
              <a:rPr lang="id-ID" sz="1200" b="1" dirty="0">
                <a:solidFill>
                  <a:schemeClr val="tx1"/>
                </a:solidFill>
              </a:rPr>
              <a:t>2012</a:t>
            </a:r>
          </a:p>
          <a:p>
            <a:pPr algn="ctr">
              <a:lnSpc>
                <a:spcPct val="75000"/>
              </a:lnSpc>
              <a:defRPr/>
            </a:pPr>
            <a:r>
              <a:rPr lang="id-ID" sz="1200" b="1" dirty="0">
                <a:solidFill>
                  <a:schemeClr val="tx1"/>
                </a:solidFill>
              </a:rPr>
              <a:t>$ 3.592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3347864" y="3714750"/>
            <a:ext cx="1785938" cy="6826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>
              <a:lnSpc>
                <a:spcPct val="80000"/>
              </a:lnSpc>
              <a:defRPr/>
            </a:pPr>
            <a:r>
              <a:rPr lang="id-ID" sz="1600" dirty="0">
                <a:solidFill>
                  <a:schemeClr val="accent6">
                    <a:lumMod val="50000"/>
                  </a:schemeClr>
                </a:solidFill>
                <a:latin typeface="+mn-lt"/>
              </a:rPr>
              <a:t>       Sulit beranjak meningkatkan income /kapita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2714625" y="1746250"/>
            <a:ext cx="1785938" cy="6826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lnSpc>
                <a:spcPct val="80000"/>
              </a:lnSpc>
              <a:defRPr/>
            </a:pPr>
            <a:r>
              <a:rPr lang="id-ID" sz="1600" dirty="0">
                <a:solidFill>
                  <a:schemeClr val="accent5">
                    <a:lumMod val="50000"/>
                  </a:schemeClr>
                </a:solidFill>
              </a:rPr>
              <a:t>Prediksidan target  peningkatan income/kapita</a:t>
            </a:r>
          </a:p>
        </p:txBody>
      </p:sp>
    </p:spTree>
    <p:extLst>
      <p:ext uri="{BB962C8B-B14F-4D97-AF65-F5344CB8AC3E}">
        <p14:creationId xmlns:p14="http://schemas.microsoft.com/office/powerpoint/2010/main" val="7854203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500"/>
                            </p:stCondLst>
                            <p:childTnLst>
                              <p:par>
                                <p:cTn id="1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3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3000"/>
                            </p:stCondLst>
                            <p:childTnLst>
                              <p:par>
                                <p:cTn id="2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"/>
                            </p:stCondLst>
                            <p:childTnLst>
                              <p:par>
                                <p:cTn id="3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1000"/>
                            </p:stCondLst>
                            <p:childTnLst>
                              <p:par>
                                <p:cTn id="3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500"/>
                            </p:stCondLst>
                            <p:childTnLst>
                              <p:par>
                                <p:cTn id="57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9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1000"/>
                            </p:stCondLst>
                            <p:childTnLst>
                              <p:par>
                                <p:cTn id="61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3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1500"/>
                            </p:stCondLst>
                            <p:childTnLst>
                              <p:par>
                                <p:cTn id="65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2000"/>
                            </p:stCondLst>
                            <p:childTnLst>
                              <p:par>
                                <p:cTn id="69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0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9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" grpId="0"/>
      <p:bldP spid="42" grpId="0" animBg="1"/>
      <p:bldP spid="47" grpId="0" animBg="1"/>
      <p:bldP spid="48" grpId="0" animBg="1"/>
      <p:bldP spid="12" grpId="0" animBg="1"/>
      <p:bldP spid="13" grpId="0" animBg="1"/>
      <p:bldP spid="39" grpId="0" animBg="1"/>
      <p:bldP spid="38" grpId="0" animBg="1"/>
      <p:bldP spid="46" grpId="0" animBg="1"/>
      <p:bldP spid="49" grpId="0"/>
      <p:bldP spid="5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2195737" y="1340768"/>
            <a:ext cx="3672408" cy="3635986"/>
            <a:chOff x="2536597" y="1743585"/>
            <a:chExt cx="3672408" cy="3635986"/>
          </a:xfrm>
        </p:grpSpPr>
        <p:sp>
          <p:nvSpPr>
            <p:cNvPr id="13" name="Oval 12"/>
            <p:cNvSpPr/>
            <p:nvPr/>
          </p:nvSpPr>
          <p:spPr bwMode="auto">
            <a:xfrm>
              <a:off x="2536597" y="1743585"/>
              <a:ext cx="3672408" cy="3635986"/>
            </a:xfrm>
            <a:prstGeom prst="ellipse">
              <a:avLst/>
            </a:prstGeom>
            <a:solidFill>
              <a:srgbClr val="FFFF00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anchor="ctr"/>
            <a:lstStyle/>
            <a:p>
              <a:pPr algn="ctr">
                <a:defRPr/>
              </a:pPr>
              <a:endParaRPr lang="id-ID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endParaRPr>
            </a:p>
          </p:txBody>
        </p:sp>
        <p:sp>
          <p:nvSpPr>
            <p:cNvPr id="174" name="Rectangle 9"/>
            <p:cNvSpPr>
              <a:spLocks noChangeArrowheads="1"/>
            </p:cNvSpPr>
            <p:nvPr/>
          </p:nvSpPr>
          <p:spPr bwMode="auto">
            <a:xfrm>
              <a:off x="3112659" y="2439979"/>
              <a:ext cx="3096344" cy="22252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 anchor="ctr">
              <a:spAutoFit/>
            </a:bodyPr>
            <a:lstStyle/>
            <a:p>
              <a:pPr>
                <a:lnSpc>
                  <a:spcPct val="90000"/>
                </a:lnSpc>
                <a:defRPr/>
              </a:pPr>
              <a:r>
                <a:rPr lang="id-ID" sz="2200" dirty="0">
                  <a:latin typeface="Calibri" pitchFamily="34" charset="0"/>
                  <a:cs typeface="Calibri" pitchFamily="34" charset="0"/>
                </a:rPr>
                <a:t>Produk mini </a:t>
              </a:r>
              <a:r>
                <a:rPr lang="en-US" sz="2200" dirty="0">
                  <a:latin typeface="Calibri" pitchFamily="34" charset="0"/>
                  <a:cs typeface="Calibri" pitchFamily="34" charset="0"/>
                </a:rPr>
                <a:t>&amp;</a:t>
              </a:r>
              <a:r>
                <a:rPr lang="id-ID" sz="2200" dirty="0">
                  <a:latin typeface="Calibri" pitchFamily="34" charset="0"/>
                  <a:cs typeface="Calibri" pitchFamily="34" charset="0"/>
                </a:rPr>
                <a:t> mega-proyek </a:t>
              </a:r>
              <a:r>
                <a:rPr lang="en-US" sz="2200" dirty="0" err="1">
                  <a:latin typeface="Calibri" pitchFamily="34" charset="0"/>
                  <a:cs typeface="Calibri" pitchFamily="34" charset="0"/>
                </a:rPr>
                <a:t>perlu</a:t>
              </a:r>
              <a:r>
                <a:rPr lang="en-US" sz="2200" dirty="0">
                  <a:latin typeface="Calibri" pitchFamily="34" charset="0"/>
                  <a:cs typeface="Calibri" pitchFamily="34" charset="0"/>
                </a:rPr>
                <a:t> </a:t>
              </a:r>
              <a:r>
                <a:rPr lang="id-ID" sz="2200" dirty="0">
                  <a:latin typeface="Calibri" pitchFamily="34" charset="0"/>
                  <a:cs typeface="Calibri" pitchFamily="34" charset="0"/>
                </a:rPr>
                <a:t>teknologi dan  engineering dari puluhan</a:t>
              </a:r>
              <a:r>
                <a:rPr lang="en-US" sz="2200" dirty="0">
                  <a:latin typeface="Calibri" pitchFamily="34" charset="0"/>
                  <a:cs typeface="Calibri" pitchFamily="34" charset="0"/>
                </a:rPr>
                <a:t>/</a:t>
              </a:r>
              <a:r>
                <a:rPr lang="id-ID" sz="2200" dirty="0">
                  <a:latin typeface="Calibri" pitchFamily="34" charset="0"/>
                  <a:cs typeface="Calibri" pitchFamily="34" charset="0"/>
                </a:rPr>
                <a:t>ratusan sumber.</a:t>
              </a:r>
            </a:p>
            <a:p>
              <a:pPr>
                <a:lnSpc>
                  <a:spcPct val="90000"/>
                </a:lnSpc>
                <a:defRPr/>
              </a:pPr>
              <a:r>
                <a:rPr lang="id-ID" sz="2200" dirty="0">
                  <a:latin typeface="Calibri" pitchFamily="34" charset="0"/>
                  <a:cs typeface="Calibri" pitchFamily="34" charset="0"/>
                </a:rPr>
                <a:t>yang makin kompleks pemutakhiran</a:t>
              </a:r>
              <a:r>
                <a:rPr lang="en-US" sz="2200" dirty="0">
                  <a:latin typeface="Calibri" pitchFamily="34" charset="0"/>
                  <a:cs typeface="Calibri" pitchFamily="34" charset="0"/>
                </a:rPr>
                <a:t> </a:t>
              </a:r>
              <a:r>
                <a:rPr lang="en-US" sz="2200" dirty="0" err="1">
                  <a:latin typeface="Calibri" pitchFamily="34" charset="0"/>
                  <a:cs typeface="Calibri" pitchFamily="34" charset="0"/>
                </a:rPr>
                <a:t>dan</a:t>
              </a:r>
              <a:r>
                <a:rPr lang="en-US" sz="2200" dirty="0">
                  <a:latin typeface="Calibri" pitchFamily="34" charset="0"/>
                  <a:cs typeface="Calibri" pitchFamily="34" charset="0"/>
                </a:rPr>
                <a:t> </a:t>
              </a:r>
              <a:r>
                <a:rPr lang="id-ID" sz="2200" dirty="0">
                  <a:latin typeface="Calibri" pitchFamily="34" charset="0"/>
                  <a:cs typeface="Calibri" pitchFamily="34" charset="0"/>
                </a:rPr>
                <a:t>pengembangannya, </a:t>
              </a:r>
            </a:p>
          </p:txBody>
        </p:sp>
      </p:grpSp>
      <p:sp>
        <p:nvSpPr>
          <p:cNvPr id="4" name="Isosceles Triangle 3"/>
          <p:cNvSpPr/>
          <p:nvPr/>
        </p:nvSpPr>
        <p:spPr>
          <a:xfrm rot="16200000">
            <a:off x="3485560" y="-10389"/>
            <a:ext cx="4874543" cy="6442336"/>
          </a:xfrm>
          <a:prstGeom prst="triangle">
            <a:avLst>
              <a:gd name="adj" fmla="val 51671"/>
            </a:avLst>
          </a:prstGeom>
          <a:solidFill>
            <a:srgbClr val="4BACC6">
              <a:alpha val="2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en-US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0" name="Title 1"/>
          <p:cNvSpPr txBox="1">
            <a:spLocks/>
          </p:cNvSpPr>
          <p:nvPr/>
        </p:nvSpPr>
        <p:spPr>
          <a:xfrm>
            <a:off x="2365645" y="862930"/>
            <a:ext cx="3430491" cy="477838"/>
          </a:xfrm>
          <a:prstGeom prst="rect">
            <a:avLst/>
          </a:prstGeom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 dirty="0">
                <a:solidFill>
                  <a:schemeClr val="bg2">
                    <a:lumMod val="10000"/>
                  </a:schemeClr>
                </a:solidFill>
                <a:latin typeface="+mn-lt"/>
                <a:ea typeface="+mj-ea"/>
                <a:cs typeface="+mj-cs"/>
              </a:rPr>
              <a:t>KOMPETISI INSINYUR GLOBAL</a:t>
            </a:r>
            <a:endParaRPr lang="id-ID" sz="2000" b="1" dirty="0">
              <a:solidFill>
                <a:schemeClr val="bg2">
                  <a:lumMod val="10000"/>
                </a:schemeClr>
              </a:solidFill>
              <a:latin typeface="+mn-lt"/>
              <a:ea typeface="+mj-ea"/>
              <a:cs typeface="+mj-cs"/>
            </a:endParaRPr>
          </a:p>
        </p:txBody>
      </p:sp>
      <p:sp>
        <p:nvSpPr>
          <p:cNvPr id="61441" name="Rectangle 1"/>
          <p:cNvSpPr>
            <a:spLocks noChangeArrowheads="1"/>
          </p:cNvSpPr>
          <p:nvPr/>
        </p:nvSpPr>
        <p:spPr bwMode="auto">
          <a:xfrm>
            <a:off x="0" y="-323850"/>
            <a:ext cx="184150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defRPr/>
            </a:pPr>
            <a:br>
              <a:rPr lang="id-ID">
                <a:latin typeface="+mn-lt"/>
                <a:cs typeface="Arial" pitchFamily="34" charset="0"/>
              </a:rPr>
            </a:br>
            <a:endParaRPr lang="id-ID">
              <a:latin typeface="+mn-lt"/>
              <a:cs typeface="Arial" pitchFamily="34" charset="0"/>
            </a:endParaRPr>
          </a:p>
        </p:txBody>
      </p:sp>
      <p:sp>
        <p:nvSpPr>
          <p:cNvPr id="183" name="Rectangle 182"/>
          <p:cNvSpPr>
            <a:spLocks noChangeArrowheads="1"/>
          </p:cNvSpPr>
          <p:nvPr/>
        </p:nvSpPr>
        <p:spPr bwMode="auto">
          <a:xfrm>
            <a:off x="6012160" y="773511"/>
            <a:ext cx="3131839" cy="47525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buClr>
                <a:schemeClr val="accent2"/>
              </a:buClr>
              <a:buSzPts val="2000"/>
              <a:defRPr/>
            </a:pPr>
            <a:r>
              <a:rPr lang="en-US" sz="2200" b="1" dirty="0">
                <a:latin typeface="Calibri" pitchFamily="34" charset="0"/>
                <a:cs typeface="Calibri" pitchFamily="34" charset="0"/>
              </a:rPr>
              <a:t>K</a:t>
            </a:r>
            <a:r>
              <a:rPr lang="id-ID" sz="2200" b="1" dirty="0">
                <a:latin typeface="Calibri" pitchFamily="34" charset="0"/>
                <a:cs typeface="Calibri" pitchFamily="34" charset="0"/>
              </a:rPr>
              <a:t>ebutuhan kemampuan Keinsinyuran modern</a:t>
            </a:r>
            <a:r>
              <a:rPr lang="en-US" sz="2200" b="1" dirty="0">
                <a:latin typeface="Calibri" pitchFamily="34" charset="0"/>
                <a:cs typeface="Calibri" pitchFamily="34" charset="0"/>
              </a:rPr>
              <a:t>:</a:t>
            </a:r>
            <a:r>
              <a:rPr lang="id-ID" sz="2000" b="1" dirty="0">
                <a:latin typeface="Calibri" pitchFamily="34" charset="0"/>
                <a:cs typeface="Calibri" pitchFamily="34" charset="0"/>
              </a:rPr>
              <a:t> </a:t>
            </a:r>
            <a:r>
              <a:rPr lang="en-AU" sz="2000" b="1" dirty="0">
                <a:latin typeface="Calibri" pitchFamily="34" charset="0"/>
                <a:cs typeface="Calibri" pitchFamily="34" charset="0"/>
              </a:rPr>
              <a:t> </a:t>
            </a:r>
          </a:p>
          <a:p>
            <a:pPr marL="176213" indent="-176213">
              <a:buClr>
                <a:schemeClr val="accent2"/>
              </a:buClr>
              <a:buSzPts val="2000"/>
              <a:defRPr/>
            </a:pPr>
            <a:endParaRPr lang="en-AU" sz="2000" b="1" dirty="0">
              <a:latin typeface="Calibri" pitchFamily="34" charset="0"/>
              <a:cs typeface="Calibri" pitchFamily="34" charset="0"/>
            </a:endParaRPr>
          </a:p>
          <a:p>
            <a:pPr marL="176213" lvl="1" indent="-176213">
              <a:lnSpc>
                <a:spcPct val="90000"/>
              </a:lnSpc>
              <a:buSzPts val="1900"/>
              <a:buFont typeface="Arial" pitchFamily="34" charset="0"/>
              <a:buChar char="•"/>
              <a:defRPr/>
            </a:pPr>
            <a:r>
              <a:rPr lang="en-US" dirty="0">
                <a:latin typeface="Calibri" pitchFamily="34" charset="0"/>
                <a:cs typeface="Calibri" pitchFamily="34" charset="0"/>
              </a:rPr>
              <a:t>K</a:t>
            </a:r>
            <a:r>
              <a:rPr lang="id-ID" dirty="0">
                <a:latin typeface="Calibri" pitchFamily="34" charset="0"/>
                <a:cs typeface="Calibri" pitchFamily="34" charset="0"/>
              </a:rPr>
              <a:t>erjasama multi disiplin dan multi </a:t>
            </a:r>
            <a:r>
              <a:rPr lang="en-US" i="1" dirty="0">
                <a:latin typeface="Calibri" pitchFamily="34" charset="0"/>
                <a:cs typeface="Calibri" pitchFamily="34" charset="0"/>
              </a:rPr>
              <a:t>layer</a:t>
            </a:r>
          </a:p>
          <a:p>
            <a:pPr marL="176213" lvl="1" indent="-176213">
              <a:lnSpc>
                <a:spcPct val="90000"/>
              </a:lnSpc>
              <a:buSzPts val="1900"/>
              <a:buFont typeface="Arial" pitchFamily="34" charset="0"/>
              <a:buChar char="•"/>
              <a:defRPr/>
            </a:pPr>
            <a:r>
              <a:rPr lang="id-ID" dirty="0">
                <a:latin typeface="Calibri" pitchFamily="34" charset="0"/>
                <a:cs typeface="Calibri" pitchFamily="34" charset="0"/>
              </a:rPr>
              <a:t>Sistem </a:t>
            </a:r>
            <a:r>
              <a:rPr lang="en-US" dirty="0" err="1">
                <a:latin typeface="Calibri" pitchFamily="34" charset="0"/>
                <a:cs typeface="Calibri" pitchFamily="34" charset="0"/>
              </a:rPr>
              <a:t>energ</a:t>
            </a:r>
            <a:r>
              <a:rPr lang="id-ID" dirty="0">
                <a:latin typeface="Calibri" pitchFamily="34" charset="0"/>
                <a:cs typeface="Calibri" pitchFamily="34" charset="0"/>
              </a:rPr>
              <a:t>i</a:t>
            </a:r>
            <a:r>
              <a:rPr lang="en-US" dirty="0">
                <a:latin typeface="Calibri" pitchFamily="34" charset="0"/>
                <a:cs typeface="Calibri" pitchFamily="34" charset="0"/>
              </a:rPr>
              <a:t>, </a:t>
            </a:r>
            <a:r>
              <a:rPr lang="id-ID" dirty="0">
                <a:latin typeface="Calibri" pitchFamily="34" charset="0"/>
                <a:cs typeface="Calibri" pitchFamily="34" charset="0"/>
              </a:rPr>
              <a:t>air</a:t>
            </a:r>
            <a:r>
              <a:rPr lang="en-US" dirty="0">
                <a:latin typeface="Calibri" pitchFamily="34" charset="0"/>
                <a:cs typeface="Calibri" pitchFamily="34" charset="0"/>
              </a:rPr>
              <a:t>, material, </a:t>
            </a:r>
            <a:r>
              <a:rPr lang="id-ID" dirty="0">
                <a:latin typeface="Calibri" pitchFamily="34" charset="0"/>
                <a:cs typeface="Calibri" pitchFamily="34" charset="0"/>
              </a:rPr>
              <a:t>keselamatan</a:t>
            </a:r>
            <a:r>
              <a:rPr lang="en-US" dirty="0">
                <a:latin typeface="Calibri" pitchFamily="34" charset="0"/>
                <a:cs typeface="Calibri" pitchFamily="34" charset="0"/>
              </a:rPr>
              <a:t>, </a:t>
            </a:r>
            <a:r>
              <a:rPr lang="en-US" dirty="0" err="1">
                <a:latin typeface="Calibri" pitchFamily="34" charset="0"/>
                <a:cs typeface="Calibri" pitchFamily="34" charset="0"/>
              </a:rPr>
              <a:t>keberlanjutan</a:t>
            </a:r>
            <a:endParaRPr lang="en-US" dirty="0">
              <a:latin typeface="Calibri" pitchFamily="34" charset="0"/>
              <a:cs typeface="Calibri" pitchFamily="34" charset="0"/>
            </a:endParaRPr>
          </a:p>
          <a:p>
            <a:pPr marL="176213" lvl="1" indent="-176213">
              <a:lnSpc>
                <a:spcPct val="90000"/>
              </a:lnSpc>
              <a:buSzPts val="1900"/>
              <a:buFont typeface="Arial" pitchFamily="34" charset="0"/>
              <a:buChar char="•"/>
              <a:defRPr/>
            </a:pPr>
            <a:r>
              <a:rPr lang="id-ID" dirty="0">
                <a:latin typeface="Calibri" pitchFamily="34" charset="0"/>
                <a:cs typeface="Calibri" pitchFamily="34" charset="0"/>
              </a:rPr>
              <a:t>Pengelolaan resiko dan akuntabilitas</a:t>
            </a:r>
          </a:p>
          <a:p>
            <a:pPr marL="176213" lvl="1" indent="-176213">
              <a:lnSpc>
                <a:spcPct val="90000"/>
              </a:lnSpc>
              <a:buSzPts val="1900"/>
              <a:buFont typeface="Arial" pitchFamily="34" charset="0"/>
              <a:buChar char="•"/>
              <a:defRPr/>
            </a:pPr>
            <a:r>
              <a:rPr lang="en-US" dirty="0">
                <a:latin typeface="Calibri" pitchFamily="34" charset="0"/>
                <a:cs typeface="Calibri" pitchFamily="34" charset="0"/>
              </a:rPr>
              <a:t>P</a:t>
            </a:r>
            <a:r>
              <a:rPr lang="id-ID" dirty="0">
                <a:latin typeface="Calibri" pitchFamily="34" charset="0"/>
                <a:cs typeface="Calibri" pitchFamily="34" charset="0"/>
              </a:rPr>
              <a:t>engetahuan engineering </a:t>
            </a:r>
            <a:r>
              <a:rPr lang="en-AU" dirty="0">
                <a:latin typeface="Calibri" pitchFamily="34" charset="0"/>
                <a:cs typeface="Calibri" pitchFamily="34" charset="0"/>
              </a:rPr>
              <a:t>: </a:t>
            </a:r>
            <a:r>
              <a:rPr lang="en-AU" dirty="0" err="1">
                <a:latin typeface="Calibri" pitchFamily="34" charset="0"/>
                <a:cs typeface="Calibri" pitchFamily="34" charset="0"/>
              </a:rPr>
              <a:t>nano</a:t>
            </a:r>
            <a:r>
              <a:rPr lang="en-AU" dirty="0">
                <a:latin typeface="Calibri" pitchFamily="34" charset="0"/>
                <a:cs typeface="Calibri" pitchFamily="34" charset="0"/>
              </a:rPr>
              <a:t>-, bio-, </a:t>
            </a:r>
            <a:r>
              <a:rPr lang="en-AU" dirty="0" err="1">
                <a:latin typeface="Calibri" pitchFamily="34" charset="0"/>
                <a:cs typeface="Calibri" pitchFamily="34" charset="0"/>
              </a:rPr>
              <a:t>neuro</a:t>
            </a:r>
            <a:r>
              <a:rPr lang="en-AU" dirty="0">
                <a:latin typeface="Calibri" pitchFamily="34" charset="0"/>
                <a:cs typeface="Calibri" pitchFamily="34" charset="0"/>
              </a:rPr>
              <a:t>-, geo</a:t>
            </a:r>
            <a:r>
              <a:rPr lang="id-ID" dirty="0">
                <a:latin typeface="Calibri" pitchFamily="34" charset="0"/>
                <a:cs typeface="Calibri" pitchFamily="34" charset="0"/>
              </a:rPr>
              <a:t>, </a:t>
            </a:r>
          </a:p>
          <a:p>
            <a:pPr marL="176213" lvl="1" indent="-176213">
              <a:lnSpc>
                <a:spcPct val="90000"/>
              </a:lnSpc>
              <a:buSzPts val="1900"/>
              <a:buFont typeface="Arial" pitchFamily="34" charset="0"/>
              <a:buChar char="•"/>
              <a:defRPr/>
            </a:pPr>
            <a:r>
              <a:rPr lang="id-ID" dirty="0">
                <a:latin typeface="Calibri" pitchFamily="34" charset="0"/>
                <a:cs typeface="Calibri" pitchFamily="34" charset="0"/>
              </a:rPr>
              <a:t>P</a:t>
            </a:r>
            <a:r>
              <a:rPr lang="en-US" dirty="0" err="1">
                <a:latin typeface="Calibri" pitchFamily="34" charset="0"/>
                <a:cs typeface="Calibri" pitchFamily="34" charset="0"/>
              </a:rPr>
              <a:t>emanfaatan</a:t>
            </a:r>
            <a:r>
              <a:rPr lang="en-US" dirty="0">
                <a:latin typeface="Calibri" pitchFamily="34" charset="0"/>
                <a:cs typeface="Calibri" pitchFamily="34" charset="0"/>
              </a:rPr>
              <a:t> </a:t>
            </a:r>
            <a:r>
              <a:rPr lang="id-ID" dirty="0">
                <a:latin typeface="Calibri" pitchFamily="34" charset="0"/>
                <a:cs typeface="Calibri" pitchFamily="34" charset="0"/>
              </a:rPr>
              <a:t>IT</a:t>
            </a:r>
            <a:r>
              <a:rPr lang="en-US" dirty="0">
                <a:latin typeface="Calibri" pitchFamily="34" charset="0"/>
                <a:cs typeface="Calibri" pitchFamily="34" charset="0"/>
              </a:rPr>
              <a:t> </a:t>
            </a:r>
            <a:r>
              <a:rPr lang="id-ID" dirty="0">
                <a:latin typeface="Calibri" pitchFamily="34" charset="0"/>
                <a:cs typeface="Calibri" pitchFamily="34" charset="0"/>
              </a:rPr>
              <a:t>baru</a:t>
            </a:r>
            <a:endParaRPr lang="en-AU" dirty="0">
              <a:latin typeface="Calibri" pitchFamily="34" charset="0"/>
              <a:cs typeface="Calibri" pitchFamily="34" charset="0"/>
            </a:endParaRPr>
          </a:p>
          <a:p>
            <a:pPr marL="176213" lvl="1" indent="-176213">
              <a:lnSpc>
                <a:spcPct val="90000"/>
              </a:lnSpc>
              <a:buSzPts val="1900"/>
              <a:buFont typeface="Arial" pitchFamily="34" charset="0"/>
              <a:buChar char="•"/>
              <a:defRPr/>
            </a:pPr>
            <a:r>
              <a:rPr lang="en-US" dirty="0">
                <a:latin typeface="Calibri" pitchFamily="34" charset="0"/>
                <a:cs typeface="Calibri" pitchFamily="34" charset="0"/>
              </a:rPr>
              <a:t>M</a:t>
            </a:r>
            <a:r>
              <a:rPr lang="id-ID" dirty="0">
                <a:latin typeface="Calibri" pitchFamily="34" charset="0"/>
                <a:cs typeface="Calibri" pitchFamily="34" charset="0"/>
              </a:rPr>
              <a:t>odel matematika mutakhir</a:t>
            </a:r>
            <a:r>
              <a:rPr lang="en-AU" dirty="0">
                <a:latin typeface="Calibri" pitchFamily="34" charset="0"/>
                <a:cs typeface="Calibri" pitchFamily="34" charset="0"/>
              </a:rPr>
              <a:t>, cloud computing, </a:t>
            </a:r>
            <a:r>
              <a:rPr lang="en-AU" dirty="0" err="1">
                <a:latin typeface="Calibri" pitchFamily="34" charset="0"/>
                <a:cs typeface="Calibri" pitchFamily="34" charset="0"/>
              </a:rPr>
              <a:t>simula</a:t>
            </a:r>
            <a:r>
              <a:rPr lang="id-ID" dirty="0">
                <a:latin typeface="Calibri" pitchFamily="34" charset="0"/>
                <a:cs typeface="Calibri" pitchFamily="34" charset="0"/>
              </a:rPr>
              <a:t>si</a:t>
            </a:r>
            <a:r>
              <a:rPr lang="en-AU" dirty="0">
                <a:latin typeface="Calibri" pitchFamily="34" charset="0"/>
                <a:cs typeface="Calibri" pitchFamily="34" charset="0"/>
              </a:rPr>
              <a:t>      </a:t>
            </a:r>
            <a:r>
              <a:rPr lang="en-AU" dirty="0" err="1">
                <a:latin typeface="Calibri" pitchFamily="34" charset="0"/>
                <a:cs typeface="Calibri" pitchFamily="34" charset="0"/>
              </a:rPr>
              <a:t>dan</a:t>
            </a:r>
            <a:r>
              <a:rPr lang="en-AU" dirty="0">
                <a:latin typeface="Calibri" pitchFamily="34" charset="0"/>
                <a:cs typeface="Calibri" pitchFamily="34" charset="0"/>
              </a:rPr>
              <a:t> </a:t>
            </a:r>
            <a:r>
              <a:rPr lang="en-AU" dirty="0" err="1">
                <a:latin typeface="Calibri" pitchFamily="34" charset="0"/>
                <a:cs typeface="Calibri" pitchFamily="34" charset="0"/>
              </a:rPr>
              <a:t>visualis</a:t>
            </a:r>
            <a:r>
              <a:rPr lang="id-ID" dirty="0">
                <a:latin typeface="Calibri" pitchFamily="34" charset="0"/>
                <a:cs typeface="Calibri" pitchFamily="34" charset="0"/>
              </a:rPr>
              <a:t>asi</a:t>
            </a:r>
            <a:r>
              <a:rPr lang="en-AU" dirty="0">
                <a:latin typeface="Calibri" pitchFamily="34" charset="0"/>
                <a:cs typeface="Calibri" pitchFamily="34" charset="0"/>
              </a:rPr>
              <a:t> </a:t>
            </a:r>
          </a:p>
          <a:p>
            <a:pPr marL="176213" lvl="1" indent="-176213">
              <a:lnSpc>
                <a:spcPct val="90000"/>
              </a:lnSpc>
              <a:buSzPts val="1900"/>
              <a:defRPr/>
            </a:pPr>
            <a:endParaRPr lang="en-AU" dirty="0">
              <a:latin typeface="Calibri" pitchFamily="34" charset="0"/>
              <a:cs typeface="Calibri" pitchFamily="34" charset="0"/>
            </a:endParaRPr>
          </a:p>
          <a:p>
            <a:pPr marL="176213" lvl="1" indent="-176213">
              <a:lnSpc>
                <a:spcPct val="90000"/>
              </a:lnSpc>
              <a:buClr>
                <a:schemeClr val="accent2"/>
              </a:buClr>
              <a:buSzPts val="1900"/>
              <a:defRPr/>
            </a:pPr>
            <a:br>
              <a:rPr lang="en-AU" dirty="0">
                <a:solidFill>
                  <a:srgbClr val="011EAF"/>
                </a:solidFill>
                <a:latin typeface="Calibri" pitchFamily="34" charset="0"/>
                <a:cs typeface="Calibri" pitchFamily="34" charset="0"/>
              </a:rPr>
            </a:br>
            <a:endParaRPr lang="id-ID" dirty="0">
              <a:latin typeface="Calibri" pitchFamily="34" charset="0"/>
              <a:cs typeface="Calibri" pitchFamily="34" charset="0"/>
            </a:endParaRPr>
          </a:p>
        </p:txBody>
      </p:sp>
      <p:grpSp>
        <p:nvGrpSpPr>
          <p:cNvPr id="175" name="Group 173"/>
          <p:cNvGrpSpPr>
            <a:grpSpLocks/>
          </p:cNvGrpSpPr>
          <p:nvPr/>
        </p:nvGrpSpPr>
        <p:grpSpPr bwMode="auto">
          <a:xfrm>
            <a:off x="35495" y="1412776"/>
            <a:ext cx="2736304" cy="3309511"/>
            <a:chOff x="7643573" y="2406460"/>
            <a:chExt cx="2736098" cy="3308629"/>
          </a:xfrm>
        </p:grpSpPr>
        <p:pic>
          <p:nvPicPr>
            <p:cNvPr id="176" name="Picture 2" descr="Griff Wason :: Sony P200 Cybershot digital camera exploded cutaway artwork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7687991" y="3414303"/>
              <a:ext cx="1604911" cy="1298967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bg1"/>
              </a:solidFill>
              <a:miter lim="800000"/>
              <a:headEnd/>
              <a:tailEnd/>
            </a:ln>
            <a:effectLst/>
          </p:spPr>
        </p:pic>
        <p:pic>
          <p:nvPicPr>
            <p:cNvPr id="179" name="Picture 4" descr="http://www.inhabitat.com/wp-content/uploads/2010/03/windpower.jpg"/>
            <p:cNvPicPr>
              <a:picLocks noChangeAspect="1" noChangeArrowheads="1"/>
            </p:cNvPicPr>
            <p:nvPr/>
          </p:nvPicPr>
          <p:blipFill rotWithShape="1">
            <a:blip r:embed="rId4"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colorTemperature colorTemp="11200"/>
                      </a14:imgEffect>
                      <a14:imgEffect>
                        <a14:saturation sat="400000"/>
                      </a14:imgEffect>
                      <a14:imgEffect>
                        <a14:brightnessContrast bright="20000" contrast="-40000"/>
                      </a14:imgEffect>
                    </a14:imgLayer>
                  </a14:imgProps>
                </a:ext>
              </a:extLst>
            </a:blip>
            <a:srcRect t="5844" b="18229"/>
            <a:stretch/>
          </p:blipFill>
          <p:spPr bwMode="auto">
            <a:xfrm>
              <a:off x="7643573" y="2406460"/>
              <a:ext cx="1723652" cy="1049812"/>
            </a:xfrm>
            <a:prstGeom prst="rect">
              <a:avLst/>
            </a:prstGeom>
            <a:noFill/>
            <a:ln w="9525">
              <a:solidFill>
                <a:schemeClr val="bg1"/>
              </a:solidFill>
              <a:miter lim="800000"/>
              <a:headEnd/>
              <a:tailEnd/>
            </a:ln>
            <a:effectLst/>
          </p:spPr>
        </p:pic>
        <p:pic>
          <p:nvPicPr>
            <p:cNvPr id="181" name="Picture 2" descr="http://www.smh.com.au/ffximage/2008/06/16/QantasA380Flying_wideweb__470x313,0.jpg"/>
            <p:cNvPicPr>
              <a:picLocks noChangeAspect="1" noChangeArrowheads="1"/>
            </p:cNvPicPr>
            <p:nvPr/>
          </p:nvPicPr>
          <p:blipFill rotWithShape="1">
            <a:blip r:embed="rId6">
              <a:extLst>
                <a:ext uri="{BEBA8EAE-BF5A-486C-A8C5-ECC9F3942E4B}">
                  <a14:imgProps xmlns:a14="http://schemas.microsoft.com/office/drawing/2010/main">
                    <a14:imgLayer r:embed="rId7">
                      <a14:imgEffect>
                        <a14:colorTemperature colorTemp="11200"/>
                      </a14:imgEffect>
                      <a14:imgEffect>
                        <a14:brightnessContrast bright="20000" contrast="-40000"/>
                      </a14:imgEffect>
                    </a14:imgLayer>
                  </a14:imgProps>
                </a:ext>
              </a:extLst>
            </a:blip>
            <a:srcRect t="13390" b="12838"/>
            <a:stretch/>
          </p:blipFill>
          <p:spPr bwMode="auto">
            <a:xfrm>
              <a:off x="7668950" y="4710102"/>
              <a:ext cx="1698275" cy="1004987"/>
            </a:xfrm>
            <a:prstGeom prst="rect">
              <a:avLst/>
            </a:prstGeom>
            <a:noFill/>
            <a:ln w="9525">
              <a:solidFill>
                <a:schemeClr val="bg1"/>
              </a:solidFill>
              <a:miter lim="800000"/>
              <a:headEnd/>
              <a:tailEnd/>
            </a:ln>
            <a:effectLst/>
          </p:spPr>
        </p:pic>
        <p:sp>
          <p:nvSpPr>
            <p:cNvPr id="182" name="Oval 181"/>
            <p:cNvSpPr/>
            <p:nvPr/>
          </p:nvSpPr>
          <p:spPr>
            <a:xfrm>
              <a:off x="8867503" y="3323888"/>
              <a:ext cx="1512168" cy="1512168"/>
            </a:xfrm>
            <a:prstGeom prst="ellipse">
              <a:avLst/>
            </a:prstGeom>
            <a:solidFill>
              <a:schemeClr val="accent3">
                <a:lumMod val="75000"/>
              </a:schemeClr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anchor="ctr"/>
            <a:lstStyle/>
            <a:p>
              <a:pPr algn="ctr">
                <a:defRPr/>
              </a:pPr>
              <a:r>
                <a:rPr lang="id-ID" sz="2000" b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libri" pitchFamily="34" charset="0"/>
                  <a:cs typeface="Calibri" pitchFamily="34" charset="0"/>
                </a:rPr>
                <a:t>INDUSTRI</a:t>
              </a:r>
              <a:endParaRPr 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endParaRPr>
            </a:p>
            <a:p>
              <a:pPr algn="ctr">
                <a:defRPr/>
              </a:pPr>
              <a:endParaRPr 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endParaRPr>
            </a:p>
          </p:txBody>
        </p:sp>
      </p:grpSp>
      <p:sp>
        <p:nvSpPr>
          <p:cNvPr id="3" name="Rectangle 2"/>
          <p:cNvSpPr/>
          <p:nvPr/>
        </p:nvSpPr>
        <p:spPr>
          <a:xfrm>
            <a:off x="1221632" y="2993309"/>
            <a:ext cx="155016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>
              <a:defRPr/>
            </a:pPr>
            <a:r>
              <a:rPr lang="en-US" sz="2000" b="1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INTEGRATOR</a:t>
            </a:r>
            <a:endParaRPr lang="id-ID" sz="2000" b="1" dirty="0"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</p:txBody>
      </p:sp>
      <p:grpSp>
        <p:nvGrpSpPr>
          <p:cNvPr id="6" name="Group 5"/>
          <p:cNvGrpSpPr/>
          <p:nvPr/>
        </p:nvGrpSpPr>
        <p:grpSpPr>
          <a:xfrm>
            <a:off x="35495" y="5301208"/>
            <a:ext cx="1703866" cy="1440334"/>
            <a:chOff x="35495" y="5301208"/>
            <a:chExt cx="1703866" cy="1440334"/>
          </a:xfrm>
        </p:grpSpPr>
        <p:grpSp>
          <p:nvGrpSpPr>
            <p:cNvPr id="15" name="Group 141"/>
            <p:cNvGrpSpPr>
              <a:grpSpLocks/>
            </p:cNvGrpSpPr>
            <p:nvPr/>
          </p:nvGrpSpPr>
          <p:grpSpPr bwMode="auto">
            <a:xfrm>
              <a:off x="35495" y="5301208"/>
              <a:ext cx="1686590" cy="1440334"/>
              <a:chOff x="239611" y="1988840"/>
              <a:chExt cx="2688916" cy="2160240"/>
            </a:xfrm>
          </p:grpSpPr>
          <p:grpSp>
            <p:nvGrpSpPr>
              <p:cNvPr id="16" name="Group 138"/>
              <p:cNvGrpSpPr>
                <a:grpSpLocks/>
              </p:cNvGrpSpPr>
              <p:nvPr/>
            </p:nvGrpSpPr>
            <p:grpSpPr bwMode="auto">
              <a:xfrm>
                <a:off x="239611" y="1988840"/>
                <a:ext cx="2688916" cy="2160240"/>
                <a:chOff x="107504" y="1988840"/>
                <a:chExt cx="2195736" cy="2160240"/>
              </a:xfrm>
            </p:grpSpPr>
            <p:grpSp>
              <p:nvGrpSpPr>
                <p:cNvPr id="18" name="Group 100"/>
                <p:cNvGrpSpPr>
                  <a:grpSpLocks/>
                </p:cNvGrpSpPr>
                <p:nvPr/>
              </p:nvGrpSpPr>
              <p:grpSpPr bwMode="auto">
                <a:xfrm>
                  <a:off x="107504" y="1988840"/>
                  <a:ext cx="2195736" cy="2160240"/>
                  <a:chOff x="107504" y="2348880"/>
                  <a:chExt cx="2195736" cy="2160240"/>
                </a:xfrm>
              </p:grpSpPr>
              <p:sp>
                <p:nvSpPr>
                  <p:cNvPr id="23" name="Rectangle 22"/>
                  <p:cNvSpPr/>
                  <p:nvPr/>
                </p:nvSpPr>
                <p:spPr>
                  <a:xfrm>
                    <a:off x="107504" y="2348880"/>
                    <a:ext cx="2196188" cy="2160240"/>
                  </a:xfrm>
                  <a:prstGeom prst="rect">
                    <a:avLst/>
                  </a:prstGeom>
                  <a:noFill/>
                  <a:ln w="19050">
                    <a:solidFill>
                      <a:schemeClr val="tx1">
                        <a:lumMod val="50000"/>
                        <a:lumOff val="50000"/>
                      </a:schemeClr>
                    </a:solidFill>
                  </a:ln>
                  <a:effectLst>
                    <a:outerShdw blurRad="50800" dist="38100" dir="2700000" algn="tl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id-ID"/>
                  </a:p>
                </p:txBody>
              </p:sp>
              <p:cxnSp>
                <p:nvCxnSpPr>
                  <p:cNvPr id="24" name="Straight Connector 23"/>
                  <p:cNvCxnSpPr/>
                  <p:nvPr/>
                </p:nvCxnSpPr>
                <p:spPr>
                  <a:xfrm>
                    <a:off x="234556" y="2348880"/>
                    <a:ext cx="16853" cy="2160240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7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5" name="Straight Connector 24"/>
                  <p:cNvCxnSpPr/>
                  <p:nvPr/>
                </p:nvCxnSpPr>
                <p:spPr>
                  <a:xfrm flipH="1">
                    <a:off x="467917" y="2348880"/>
                    <a:ext cx="2593" cy="2160240"/>
                  </a:xfrm>
                  <a:prstGeom prst="line">
                    <a:avLst/>
                  </a:prstGeom>
                  <a:ln>
                    <a:solidFill>
                      <a:schemeClr val="tx1">
                        <a:lumMod val="75000"/>
                        <a:lumOff val="2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6" name="Straight Connector 25"/>
                  <p:cNvCxnSpPr/>
                  <p:nvPr/>
                </p:nvCxnSpPr>
                <p:spPr>
                  <a:xfrm flipH="1">
                    <a:off x="683128" y="2348880"/>
                    <a:ext cx="22039" cy="2160240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7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7" name="Straight Connector 26"/>
                  <p:cNvCxnSpPr/>
                  <p:nvPr/>
                </p:nvCxnSpPr>
                <p:spPr>
                  <a:xfrm>
                    <a:off x="881485" y="2348880"/>
                    <a:ext cx="18150" cy="2160240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7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8" name="Straight Connector 27"/>
                  <p:cNvCxnSpPr/>
                  <p:nvPr/>
                </p:nvCxnSpPr>
                <p:spPr>
                  <a:xfrm flipH="1">
                    <a:off x="1116143" y="2348880"/>
                    <a:ext cx="1296" cy="2160240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7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9" name="Straight Connector 28"/>
                  <p:cNvCxnSpPr/>
                  <p:nvPr/>
                </p:nvCxnSpPr>
                <p:spPr>
                  <a:xfrm>
                    <a:off x="1293756" y="2348880"/>
                    <a:ext cx="37597" cy="2160240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7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0" name="Straight Connector 29"/>
                  <p:cNvCxnSpPr/>
                  <p:nvPr/>
                </p:nvCxnSpPr>
                <p:spPr>
                  <a:xfrm>
                    <a:off x="1528415" y="2348880"/>
                    <a:ext cx="19446" cy="2160240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7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1" name="Straight Connector 30"/>
                  <p:cNvCxnSpPr/>
                  <p:nvPr/>
                </p:nvCxnSpPr>
                <p:spPr>
                  <a:xfrm>
                    <a:off x="1764369" y="2348880"/>
                    <a:ext cx="0" cy="2160240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7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2" name="Straight Connector 31"/>
                  <p:cNvCxnSpPr/>
                  <p:nvPr/>
                </p:nvCxnSpPr>
                <p:spPr>
                  <a:xfrm flipH="1">
                    <a:off x="1979580" y="2348880"/>
                    <a:ext cx="19446" cy="2160240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7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3" name="Straight Connector 32"/>
                  <p:cNvCxnSpPr/>
                  <p:nvPr/>
                </p:nvCxnSpPr>
                <p:spPr>
                  <a:xfrm>
                    <a:off x="2175343" y="2348880"/>
                    <a:ext cx="20743" cy="2160240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7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sp>
              <p:nvSpPr>
                <p:cNvPr id="19" name="Freeform 18"/>
                <p:cNvSpPr/>
                <p:nvPr/>
              </p:nvSpPr>
              <p:spPr>
                <a:xfrm>
                  <a:off x="123061" y="2818969"/>
                  <a:ext cx="395417" cy="1323762"/>
                </a:xfrm>
                <a:custGeom>
                  <a:avLst/>
                  <a:gdLst>
                    <a:gd name="connsiteX0" fmla="*/ 0 w 395785"/>
                    <a:gd name="connsiteY0" fmla="*/ 1310185 h 1323833"/>
                    <a:gd name="connsiteX1" fmla="*/ 13648 w 395785"/>
                    <a:gd name="connsiteY1" fmla="*/ 259307 h 1323833"/>
                    <a:gd name="connsiteX2" fmla="*/ 395785 w 395785"/>
                    <a:gd name="connsiteY2" fmla="*/ 0 h 1323833"/>
                    <a:gd name="connsiteX3" fmla="*/ 382138 w 395785"/>
                    <a:gd name="connsiteY3" fmla="*/ 1323833 h 1323833"/>
                    <a:gd name="connsiteX4" fmla="*/ 0 w 395785"/>
                    <a:gd name="connsiteY4" fmla="*/ 1310185 h 132383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395785" h="1323833">
                      <a:moveTo>
                        <a:pt x="0" y="1310185"/>
                      </a:moveTo>
                      <a:lnTo>
                        <a:pt x="13648" y="259307"/>
                      </a:lnTo>
                      <a:lnTo>
                        <a:pt x="395785" y="0"/>
                      </a:lnTo>
                      <a:lnTo>
                        <a:pt x="382138" y="1323833"/>
                      </a:lnTo>
                      <a:lnTo>
                        <a:pt x="0" y="1310185"/>
                      </a:lnTo>
                      <a:close/>
                    </a:path>
                  </a:pathLst>
                </a:custGeom>
                <a:solidFill>
                  <a:schemeClr val="tx2">
                    <a:lumMod val="40000"/>
                    <a:lumOff val="60000"/>
                  </a:schemeClr>
                </a:solidFill>
                <a:ln>
                  <a:noFill/>
                </a:ln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id-ID"/>
                </a:p>
              </p:txBody>
            </p:sp>
            <p:sp>
              <p:nvSpPr>
                <p:cNvPr id="22" name="TextBox 130"/>
                <p:cNvSpPr txBox="1">
                  <a:spLocks noChangeArrowheads="1"/>
                </p:cNvSpPr>
                <p:nvPr/>
              </p:nvSpPr>
              <p:spPr bwMode="auto">
                <a:xfrm>
                  <a:off x="179512" y="1988840"/>
                  <a:ext cx="290521" cy="40011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9pPr>
                </a:lstStyle>
                <a:p>
                  <a:pPr eaLnBrk="1" hangingPunct="1"/>
                  <a:r>
                    <a:rPr lang="id-ID" sz="2000" b="1"/>
                    <a:t>1 </a:t>
                  </a:r>
                </a:p>
              </p:txBody>
            </p:sp>
          </p:grpSp>
          <p:pic>
            <p:nvPicPr>
              <p:cNvPr id="17" name="Picture 113" descr="Topi toga C.png"/>
              <p:cNvPicPr>
                <a:picLocks noChangeAspect="1"/>
              </p:cNvPicPr>
              <p:nvPr/>
            </p:nvPicPr>
            <p:blipFill>
              <a:blip r:embed="rId8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51520" y="2492896"/>
                <a:ext cx="784070" cy="48681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sp>
          <p:nvSpPr>
            <p:cNvPr id="34" name="Freeform 33"/>
            <p:cNvSpPr/>
            <p:nvPr/>
          </p:nvSpPr>
          <p:spPr bwMode="auto">
            <a:xfrm>
              <a:off x="335239" y="5876918"/>
              <a:ext cx="1404122" cy="864624"/>
            </a:xfrm>
            <a:custGeom>
              <a:avLst/>
              <a:gdLst>
                <a:gd name="connsiteX0" fmla="*/ 0 w 1828800"/>
                <a:gd name="connsiteY0" fmla="*/ 1282889 h 1296537"/>
                <a:gd name="connsiteX1" fmla="*/ 0 w 1828800"/>
                <a:gd name="connsiteY1" fmla="*/ 0 h 1296537"/>
                <a:gd name="connsiteX2" fmla="*/ 395785 w 1828800"/>
                <a:gd name="connsiteY2" fmla="*/ 327546 h 1296537"/>
                <a:gd name="connsiteX3" fmla="*/ 709684 w 1828800"/>
                <a:gd name="connsiteY3" fmla="*/ 491319 h 1296537"/>
                <a:gd name="connsiteX4" fmla="*/ 1228298 w 1828800"/>
                <a:gd name="connsiteY4" fmla="*/ 777922 h 1296537"/>
                <a:gd name="connsiteX5" fmla="*/ 1665027 w 1828800"/>
                <a:gd name="connsiteY5" fmla="*/ 941695 h 1296537"/>
                <a:gd name="connsiteX6" fmla="*/ 1815152 w 1828800"/>
                <a:gd name="connsiteY6" fmla="*/ 955343 h 1296537"/>
                <a:gd name="connsiteX7" fmla="*/ 1828800 w 1828800"/>
                <a:gd name="connsiteY7" fmla="*/ 1296537 h 1296537"/>
                <a:gd name="connsiteX8" fmla="*/ 0 w 1828800"/>
                <a:gd name="connsiteY8" fmla="*/ 1282889 h 12965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828800" h="1296537">
                  <a:moveTo>
                    <a:pt x="0" y="1282889"/>
                  </a:moveTo>
                  <a:lnTo>
                    <a:pt x="0" y="0"/>
                  </a:lnTo>
                  <a:lnTo>
                    <a:pt x="395785" y="327546"/>
                  </a:lnTo>
                  <a:lnTo>
                    <a:pt x="709684" y="491319"/>
                  </a:lnTo>
                  <a:lnTo>
                    <a:pt x="1228298" y="777922"/>
                  </a:lnTo>
                  <a:lnTo>
                    <a:pt x="1665027" y="941695"/>
                  </a:lnTo>
                  <a:lnTo>
                    <a:pt x="1815152" y="955343"/>
                  </a:lnTo>
                  <a:lnTo>
                    <a:pt x="1828800" y="1296537"/>
                  </a:lnTo>
                  <a:lnTo>
                    <a:pt x="0" y="1282889"/>
                  </a:lnTo>
                  <a:close/>
                </a:path>
              </a:pathLst>
            </a:custGeom>
            <a:solidFill>
              <a:schemeClr val="tx2">
                <a:lumMod val="40000"/>
                <a:lumOff val="60000"/>
              </a:schemeClr>
            </a:solidFill>
            <a:ln>
              <a:noFill/>
            </a:ln>
            <a:effectLst>
              <a:outerShdw blurRad="50800" dist="38100" dir="10800000" algn="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id-ID"/>
            </a:p>
          </p:txBody>
        </p:sp>
        <p:sp>
          <p:nvSpPr>
            <p:cNvPr id="36" name="Right Arrow 35"/>
            <p:cNvSpPr/>
            <p:nvPr/>
          </p:nvSpPr>
          <p:spPr bwMode="auto">
            <a:xfrm rot="2036163">
              <a:off x="602122" y="6176414"/>
              <a:ext cx="222071" cy="143928"/>
            </a:xfrm>
            <a:prstGeom prst="rightArrow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id-ID"/>
            </a:p>
          </p:txBody>
        </p:sp>
      </p:grpSp>
      <p:grpSp>
        <p:nvGrpSpPr>
          <p:cNvPr id="38" name="Group 135"/>
          <p:cNvGrpSpPr>
            <a:grpSpLocks/>
          </p:cNvGrpSpPr>
          <p:nvPr/>
        </p:nvGrpSpPr>
        <p:grpSpPr bwMode="auto">
          <a:xfrm>
            <a:off x="1835696" y="5301208"/>
            <a:ext cx="1804385" cy="1562669"/>
            <a:chOff x="251520" y="4437112"/>
            <a:chExt cx="2775747" cy="2296002"/>
          </a:xfrm>
        </p:grpSpPr>
        <p:grpSp>
          <p:nvGrpSpPr>
            <p:cNvPr id="39" name="Group 101"/>
            <p:cNvGrpSpPr>
              <a:grpSpLocks/>
            </p:cNvGrpSpPr>
            <p:nvPr/>
          </p:nvGrpSpPr>
          <p:grpSpPr bwMode="auto">
            <a:xfrm>
              <a:off x="251520" y="4437112"/>
              <a:ext cx="2664296" cy="2296002"/>
              <a:chOff x="107504" y="2924944"/>
              <a:chExt cx="2195736" cy="1683735"/>
            </a:xfrm>
          </p:grpSpPr>
          <p:sp>
            <p:nvSpPr>
              <p:cNvPr id="46" name="Rectangle 45"/>
              <p:cNvSpPr/>
              <p:nvPr/>
            </p:nvSpPr>
            <p:spPr>
              <a:xfrm>
                <a:off x="107504" y="2924944"/>
                <a:ext cx="2195736" cy="1584176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chemeClr val="tx1">
                    <a:lumMod val="50000"/>
                    <a:lumOff val="50000"/>
                  </a:schemeClr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id-ID"/>
              </a:p>
            </p:txBody>
          </p:sp>
          <p:cxnSp>
            <p:nvCxnSpPr>
              <p:cNvPr id="47" name="Straight Connector 46"/>
              <p:cNvCxnSpPr/>
              <p:nvPr/>
            </p:nvCxnSpPr>
            <p:spPr>
              <a:xfrm>
                <a:off x="251358" y="2924944"/>
                <a:ext cx="0" cy="1584176"/>
              </a:xfrm>
              <a:prstGeom prst="line">
                <a:avLst/>
              </a:prstGeom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8" name="Straight Connector 47"/>
              <p:cNvCxnSpPr/>
              <p:nvPr/>
            </p:nvCxnSpPr>
            <p:spPr>
              <a:xfrm>
                <a:off x="467139" y="2924944"/>
                <a:ext cx="0" cy="1584176"/>
              </a:xfrm>
              <a:prstGeom prst="line">
                <a:avLst/>
              </a:prstGeom>
              <a:ln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9" name="Straight Connector 48"/>
              <p:cNvCxnSpPr/>
              <p:nvPr/>
            </p:nvCxnSpPr>
            <p:spPr>
              <a:xfrm>
                <a:off x="682920" y="2924944"/>
                <a:ext cx="0" cy="1584176"/>
              </a:xfrm>
              <a:prstGeom prst="line">
                <a:avLst/>
              </a:prstGeom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0" name="Straight Connector 49"/>
              <p:cNvCxnSpPr/>
              <p:nvPr/>
            </p:nvCxnSpPr>
            <p:spPr>
              <a:xfrm>
                <a:off x="1989981" y="3024503"/>
                <a:ext cx="0" cy="1584176"/>
              </a:xfrm>
              <a:prstGeom prst="line">
                <a:avLst/>
              </a:prstGeom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1" name="Straight Connector 50"/>
              <p:cNvCxnSpPr/>
              <p:nvPr/>
            </p:nvCxnSpPr>
            <p:spPr>
              <a:xfrm>
                <a:off x="1115790" y="2924944"/>
                <a:ext cx="0" cy="1584176"/>
              </a:xfrm>
              <a:prstGeom prst="line">
                <a:avLst/>
              </a:prstGeom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2" name="Straight Connector 51"/>
              <p:cNvCxnSpPr/>
              <p:nvPr/>
            </p:nvCxnSpPr>
            <p:spPr>
              <a:xfrm>
                <a:off x="1331571" y="2924944"/>
                <a:ext cx="0" cy="1584176"/>
              </a:xfrm>
              <a:prstGeom prst="line">
                <a:avLst/>
              </a:prstGeom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3" name="Straight Connector 52"/>
              <p:cNvCxnSpPr/>
              <p:nvPr/>
            </p:nvCxnSpPr>
            <p:spPr>
              <a:xfrm>
                <a:off x="1547352" y="2924944"/>
                <a:ext cx="0" cy="1584176"/>
              </a:xfrm>
              <a:prstGeom prst="line">
                <a:avLst/>
              </a:prstGeom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4" name="Straight Connector 53"/>
              <p:cNvCxnSpPr/>
              <p:nvPr/>
            </p:nvCxnSpPr>
            <p:spPr>
              <a:xfrm>
                <a:off x="1763133" y="2924944"/>
                <a:ext cx="0" cy="1584176"/>
              </a:xfrm>
              <a:prstGeom prst="line">
                <a:avLst/>
              </a:prstGeom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5" name="Straight Connector 54"/>
              <p:cNvCxnSpPr/>
              <p:nvPr/>
            </p:nvCxnSpPr>
            <p:spPr>
              <a:xfrm>
                <a:off x="1980222" y="2924944"/>
                <a:ext cx="0" cy="1584176"/>
              </a:xfrm>
              <a:prstGeom prst="line">
                <a:avLst/>
              </a:prstGeom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6" name="Straight Connector 55"/>
              <p:cNvCxnSpPr/>
              <p:nvPr/>
            </p:nvCxnSpPr>
            <p:spPr>
              <a:xfrm>
                <a:off x="2196003" y="2924944"/>
                <a:ext cx="0" cy="1584176"/>
              </a:xfrm>
              <a:prstGeom prst="line">
                <a:avLst/>
              </a:prstGeom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40" name="Freeform 39"/>
            <p:cNvSpPr/>
            <p:nvPr/>
          </p:nvSpPr>
          <p:spPr>
            <a:xfrm>
              <a:off x="654576" y="5518025"/>
              <a:ext cx="2261240" cy="1079327"/>
            </a:xfrm>
            <a:custGeom>
              <a:avLst/>
              <a:gdLst>
                <a:gd name="connsiteX0" fmla="*/ 0 w 1815152"/>
                <a:gd name="connsiteY0" fmla="*/ 1323833 h 1337481"/>
                <a:gd name="connsiteX1" fmla="*/ 382137 w 1815152"/>
                <a:gd name="connsiteY1" fmla="*/ 1228299 h 1337481"/>
                <a:gd name="connsiteX2" fmla="*/ 641444 w 1815152"/>
                <a:gd name="connsiteY2" fmla="*/ 1050878 h 1337481"/>
                <a:gd name="connsiteX3" fmla="*/ 1050877 w 1815152"/>
                <a:gd name="connsiteY3" fmla="*/ 736979 h 1337481"/>
                <a:gd name="connsiteX4" fmla="*/ 1378424 w 1815152"/>
                <a:gd name="connsiteY4" fmla="*/ 354842 h 1337481"/>
                <a:gd name="connsiteX5" fmla="*/ 1637731 w 1815152"/>
                <a:gd name="connsiteY5" fmla="*/ 68239 h 1337481"/>
                <a:gd name="connsiteX6" fmla="*/ 1801504 w 1815152"/>
                <a:gd name="connsiteY6" fmla="*/ 0 h 1337481"/>
                <a:gd name="connsiteX7" fmla="*/ 1815152 w 1815152"/>
                <a:gd name="connsiteY7" fmla="*/ 1337481 h 1337481"/>
                <a:gd name="connsiteX8" fmla="*/ 68238 w 1815152"/>
                <a:gd name="connsiteY8" fmla="*/ 1337481 h 1337481"/>
                <a:gd name="connsiteX9" fmla="*/ 0 w 1815152"/>
                <a:gd name="connsiteY9" fmla="*/ 1323833 h 13374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815152" h="1337481">
                  <a:moveTo>
                    <a:pt x="0" y="1323833"/>
                  </a:moveTo>
                  <a:lnTo>
                    <a:pt x="382137" y="1228299"/>
                  </a:lnTo>
                  <a:lnTo>
                    <a:pt x="641444" y="1050878"/>
                  </a:lnTo>
                  <a:lnTo>
                    <a:pt x="1050877" y="736979"/>
                  </a:lnTo>
                  <a:lnTo>
                    <a:pt x="1378424" y="354842"/>
                  </a:lnTo>
                  <a:lnTo>
                    <a:pt x="1637731" y="68239"/>
                  </a:lnTo>
                  <a:lnTo>
                    <a:pt x="1801504" y="0"/>
                  </a:lnTo>
                  <a:lnTo>
                    <a:pt x="1815152" y="1337481"/>
                  </a:lnTo>
                  <a:lnTo>
                    <a:pt x="68238" y="1337481"/>
                  </a:lnTo>
                  <a:lnTo>
                    <a:pt x="0" y="1323833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id-ID" dirty="0"/>
            </a:p>
          </p:txBody>
        </p:sp>
        <p:sp>
          <p:nvSpPr>
            <p:cNvPr id="41" name="Freeform 40"/>
            <p:cNvSpPr/>
            <p:nvPr/>
          </p:nvSpPr>
          <p:spPr>
            <a:xfrm>
              <a:off x="251520" y="5273590"/>
              <a:ext cx="431619" cy="1323762"/>
            </a:xfrm>
            <a:custGeom>
              <a:avLst/>
              <a:gdLst>
                <a:gd name="connsiteX0" fmla="*/ 0 w 395785"/>
                <a:gd name="connsiteY0" fmla="*/ 1310185 h 1323833"/>
                <a:gd name="connsiteX1" fmla="*/ 13648 w 395785"/>
                <a:gd name="connsiteY1" fmla="*/ 259307 h 1323833"/>
                <a:gd name="connsiteX2" fmla="*/ 395785 w 395785"/>
                <a:gd name="connsiteY2" fmla="*/ 0 h 1323833"/>
                <a:gd name="connsiteX3" fmla="*/ 382138 w 395785"/>
                <a:gd name="connsiteY3" fmla="*/ 1323833 h 1323833"/>
                <a:gd name="connsiteX4" fmla="*/ 0 w 395785"/>
                <a:gd name="connsiteY4" fmla="*/ 1310185 h 13238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95785" h="1323833">
                  <a:moveTo>
                    <a:pt x="0" y="1310185"/>
                  </a:moveTo>
                  <a:lnTo>
                    <a:pt x="13648" y="259307"/>
                  </a:lnTo>
                  <a:lnTo>
                    <a:pt x="395785" y="0"/>
                  </a:lnTo>
                  <a:lnTo>
                    <a:pt x="382138" y="1323833"/>
                  </a:lnTo>
                  <a:lnTo>
                    <a:pt x="0" y="1310185"/>
                  </a:lnTo>
                  <a:close/>
                </a:path>
              </a:pathLst>
            </a:custGeom>
            <a:solidFill>
              <a:schemeClr val="tx2">
                <a:lumMod val="40000"/>
                <a:lumOff val="60000"/>
              </a:schemeClr>
            </a:solidFill>
            <a:ln>
              <a:noFill/>
            </a:ln>
            <a:effectLst>
              <a:outerShdw blurRad="50800" dist="38100" algn="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id-ID"/>
            </a:p>
          </p:txBody>
        </p:sp>
        <p:sp>
          <p:nvSpPr>
            <p:cNvPr id="42" name="TextBox 41"/>
            <p:cNvSpPr txBox="1"/>
            <p:nvPr/>
          </p:nvSpPr>
          <p:spPr>
            <a:xfrm>
              <a:off x="1402882" y="6202139"/>
              <a:ext cx="1624385" cy="395213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>
                <a:lnSpc>
                  <a:spcPct val="80000"/>
                </a:lnSpc>
                <a:defRPr/>
              </a:pPr>
              <a:r>
                <a:rPr lang="id-ID" sz="14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pengalaman</a:t>
              </a:r>
            </a:p>
          </p:txBody>
        </p:sp>
        <p:sp>
          <p:nvSpPr>
            <p:cNvPr id="43" name="Right Arrow 42"/>
            <p:cNvSpPr/>
            <p:nvPr/>
          </p:nvSpPr>
          <p:spPr>
            <a:xfrm rot="19516324">
              <a:off x="2303298" y="5795794"/>
              <a:ext cx="288804" cy="215865"/>
            </a:xfrm>
            <a:prstGeom prst="rightArrow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id-ID"/>
            </a:p>
          </p:txBody>
        </p:sp>
        <p:sp>
          <p:nvSpPr>
            <p:cNvPr id="44" name="TextBox 129"/>
            <p:cNvSpPr txBox="1">
              <a:spLocks noChangeArrowheads="1"/>
            </p:cNvSpPr>
            <p:nvPr/>
          </p:nvSpPr>
          <p:spPr bwMode="auto">
            <a:xfrm>
              <a:off x="323528" y="4469050"/>
              <a:ext cx="360040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/>
              <a:r>
                <a:rPr lang="id-ID" sz="2000" b="1"/>
                <a:t>2 </a:t>
              </a:r>
            </a:p>
          </p:txBody>
        </p:sp>
        <p:pic>
          <p:nvPicPr>
            <p:cNvPr id="45" name="Picture 2"/>
            <p:cNvPicPr>
              <a:picLocks noChangeAspect="1" noChangeArrowheads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403648" y="5661248"/>
              <a:ext cx="651501" cy="5285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58" name="Group 137"/>
          <p:cNvGrpSpPr>
            <a:grpSpLocks/>
          </p:cNvGrpSpPr>
          <p:nvPr/>
        </p:nvGrpSpPr>
        <p:grpSpPr bwMode="auto">
          <a:xfrm>
            <a:off x="3707904" y="5301208"/>
            <a:ext cx="1729299" cy="1872208"/>
            <a:chOff x="3275856" y="3663131"/>
            <a:chExt cx="2664296" cy="2880320"/>
          </a:xfrm>
        </p:grpSpPr>
        <p:grpSp>
          <p:nvGrpSpPr>
            <p:cNvPr id="59" name="Group 100"/>
            <p:cNvGrpSpPr>
              <a:grpSpLocks/>
            </p:cNvGrpSpPr>
            <p:nvPr/>
          </p:nvGrpSpPr>
          <p:grpSpPr bwMode="auto">
            <a:xfrm>
              <a:off x="3275856" y="3685094"/>
              <a:ext cx="2664296" cy="2858357"/>
              <a:chOff x="107504" y="2901524"/>
              <a:chExt cx="2195736" cy="2096128"/>
            </a:xfrm>
          </p:grpSpPr>
          <p:sp>
            <p:nvSpPr>
              <p:cNvPr id="67" name="Rectangle 66"/>
              <p:cNvSpPr/>
              <p:nvPr/>
            </p:nvSpPr>
            <p:spPr>
              <a:xfrm>
                <a:off x="107504" y="2901524"/>
                <a:ext cx="2195736" cy="1607014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chemeClr val="tx1">
                    <a:lumMod val="50000"/>
                    <a:lumOff val="50000"/>
                  </a:schemeClr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id-ID"/>
              </a:p>
            </p:txBody>
          </p:sp>
          <p:cxnSp>
            <p:nvCxnSpPr>
              <p:cNvPr id="68" name="Straight Connector 67"/>
              <p:cNvCxnSpPr>
                <a:stCxn id="60" idx="0"/>
              </p:cNvCxnSpPr>
              <p:nvPr/>
            </p:nvCxnSpPr>
            <p:spPr>
              <a:xfrm flipH="1">
                <a:off x="251444" y="3097222"/>
                <a:ext cx="35331" cy="1900430"/>
              </a:xfrm>
              <a:prstGeom prst="line">
                <a:avLst/>
              </a:prstGeom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9" name="Straight Connector 68"/>
              <p:cNvCxnSpPr/>
              <p:nvPr/>
            </p:nvCxnSpPr>
            <p:spPr>
              <a:xfrm>
                <a:off x="463428" y="2914858"/>
                <a:ext cx="3926" cy="1593681"/>
              </a:xfrm>
              <a:prstGeom prst="line">
                <a:avLst/>
              </a:prstGeom>
              <a:ln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0" name="Straight Connector 69"/>
              <p:cNvCxnSpPr/>
              <p:nvPr/>
            </p:nvCxnSpPr>
            <p:spPr>
              <a:xfrm>
                <a:off x="662326" y="2914858"/>
                <a:ext cx="20937" cy="1593681"/>
              </a:xfrm>
              <a:prstGeom prst="line">
                <a:avLst/>
              </a:prstGeom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1" name="Straight Connector 70"/>
              <p:cNvCxnSpPr/>
              <p:nvPr/>
            </p:nvCxnSpPr>
            <p:spPr>
              <a:xfrm>
                <a:off x="889359" y="2901525"/>
                <a:ext cx="9815" cy="1607013"/>
              </a:xfrm>
              <a:prstGeom prst="line">
                <a:avLst/>
              </a:prstGeom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2" name="Straight Connector 71"/>
              <p:cNvCxnSpPr/>
              <p:nvPr/>
            </p:nvCxnSpPr>
            <p:spPr>
              <a:xfrm>
                <a:off x="1115082" y="2901525"/>
                <a:ext cx="0" cy="1607013"/>
              </a:xfrm>
              <a:prstGeom prst="line">
                <a:avLst/>
              </a:prstGeom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3" name="Straight Connector 72"/>
              <p:cNvCxnSpPr/>
              <p:nvPr/>
            </p:nvCxnSpPr>
            <p:spPr>
              <a:xfrm flipH="1">
                <a:off x="1330993" y="2914858"/>
                <a:ext cx="22244" cy="1593681"/>
              </a:xfrm>
              <a:prstGeom prst="line">
                <a:avLst/>
              </a:prstGeom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4" name="Straight Connector 73"/>
              <p:cNvCxnSpPr/>
              <p:nvPr/>
            </p:nvCxnSpPr>
            <p:spPr>
              <a:xfrm>
                <a:off x="1548210" y="2901525"/>
                <a:ext cx="0" cy="1607013"/>
              </a:xfrm>
              <a:prstGeom prst="line">
                <a:avLst/>
              </a:prstGeom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5" name="Straight Connector 74"/>
              <p:cNvCxnSpPr/>
              <p:nvPr/>
            </p:nvCxnSpPr>
            <p:spPr>
              <a:xfrm flipH="1">
                <a:off x="1764120" y="2914894"/>
                <a:ext cx="5234" cy="1593644"/>
              </a:xfrm>
              <a:prstGeom prst="line">
                <a:avLst/>
              </a:prstGeom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6" name="Straight Connector 75"/>
              <p:cNvCxnSpPr/>
              <p:nvPr/>
            </p:nvCxnSpPr>
            <p:spPr>
              <a:xfrm flipH="1">
                <a:off x="1980030" y="2914894"/>
                <a:ext cx="13085" cy="1593644"/>
              </a:xfrm>
              <a:prstGeom prst="line">
                <a:avLst/>
              </a:prstGeom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7" name="Straight Connector 76"/>
              <p:cNvCxnSpPr/>
              <p:nvPr/>
            </p:nvCxnSpPr>
            <p:spPr>
              <a:xfrm>
                <a:off x="2195939" y="2901525"/>
                <a:ext cx="0" cy="1607013"/>
              </a:xfrm>
              <a:prstGeom prst="line">
                <a:avLst/>
              </a:prstGeom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60" name="TextBox 147"/>
            <p:cNvSpPr txBox="1">
              <a:spLocks noChangeArrowheads="1"/>
            </p:cNvSpPr>
            <p:nvPr/>
          </p:nvSpPr>
          <p:spPr bwMode="auto">
            <a:xfrm>
              <a:off x="3335955" y="3663131"/>
              <a:ext cx="314510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/>
              <a:r>
                <a:rPr lang="id-ID" sz="2000" b="1" dirty="0"/>
                <a:t>3</a:t>
              </a:r>
            </a:p>
          </p:txBody>
        </p:sp>
        <p:sp>
          <p:nvSpPr>
            <p:cNvPr id="61" name="Freeform 60"/>
            <p:cNvSpPr/>
            <p:nvPr/>
          </p:nvSpPr>
          <p:spPr>
            <a:xfrm>
              <a:off x="3779183" y="4528293"/>
              <a:ext cx="2160969" cy="1374712"/>
            </a:xfrm>
            <a:custGeom>
              <a:avLst/>
              <a:gdLst>
                <a:gd name="connsiteX0" fmla="*/ 0 w 1801505"/>
                <a:gd name="connsiteY0" fmla="*/ 1255594 h 1282889"/>
                <a:gd name="connsiteX1" fmla="*/ 0 w 1801505"/>
                <a:gd name="connsiteY1" fmla="*/ 0 h 1282889"/>
                <a:gd name="connsiteX2" fmla="*/ 1801505 w 1801505"/>
                <a:gd name="connsiteY2" fmla="*/ 13647 h 1282889"/>
                <a:gd name="connsiteX3" fmla="*/ 1801505 w 1801505"/>
                <a:gd name="connsiteY3" fmla="*/ 1282889 h 1282889"/>
                <a:gd name="connsiteX4" fmla="*/ 0 w 1801505"/>
                <a:gd name="connsiteY4" fmla="*/ 1255594 h 1282889"/>
                <a:gd name="connsiteX0" fmla="*/ 0 w 1801505"/>
                <a:gd name="connsiteY0" fmla="*/ 1255594 h 1282889"/>
                <a:gd name="connsiteX1" fmla="*/ 0 w 1801505"/>
                <a:gd name="connsiteY1" fmla="*/ 0 h 1282889"/>
                <a:gd name="connsiteX2" fmla="*/ 1801505 w 1801505"/>
                <a:gd name="connsiteY2" fmla="*/ 144018 h 1282889"/>
                <a:gd name="connsiteX3" fmla="*/ 1801505 w 1801505"/>
                <a:gd name="connsiteY3" fmla="*/ 1282889 h 1282889"/>
                <a:gd name="connsiteX4" fmla="*/ 0 w 1801505"/>
                <a:gd name="connsiteY4" fmla="*/ 1255594 h 1282889"/>
                <a:gd name="connsiteX0" fmla="*/ 0 w 1801505"/>
                <a:gd name="connsiteY0" fmla="*/ 1255594 h 1282889"/>
                <a:gd name="connsiteX1" fmla="*/ 0 w 1801505"/>
                <a:gd name="connsiteY1" fmla="*/ 0 h 1282889"/>
                <a:gd name="connsiteX2" fmla="*/ 1801505 w 1801505"/>
                <a:gd name="connsiteY2" fmla="*/ 72010 h 1282889"/>
                <a:gd name="connsiteX3" fmla="*/ 1801505 w 1801505"/>
                <a:gd name="connsiteY3" fmla="*/ 1282889 h 1282889"/>
                <a:gd name="connsiteX4" fmla="*/ 0 w 1801505"/>
                <a:gd name="connsiteY4" fmla="*/ 1255594 h 1282889"/>
                <a:gd name="connsiteX0" fmla="*/ 0 w 1801505"/>
                <a:gd name="connsiteY0" fmla="*/ 1255594 h 1282889"/>
                <a:gd name="connsiteX1" fmla="*/ 0 w 1801505"/>
                <a:gd name="connsiteY1" fmla="*/ 0 h 1282889"/>
                <a:gd name="connsiteX2" fmla="*/ 1801505 w 1801505"/>
                <a:gd name="connsiteY2" fmla="*/ 144018 h 1282889"/>
                <a:gd name="connsiteX3" fmla="*/ 1801505 w 1801505"/>
                <a:gd name="connsiteY3" fmla="*/ 1282889 h 1282889"/>
                <a:gd name="connsiteX4" fmla="*/ 0 w 1801505"/>
                <a:gd name="connsiteY4" fmla="*/ 1255594 h 1282889"/>
                <a:gd name="connsiteX0" fmla="*/ 0 w 1801505"/>
                <a:gd name="connsiteY0" fmla="*/ 1255594 h 1282889"/>
                <a:gd name="connsiteX1" fmla="*/ 0 w 1801505"/>
                <a:gd name="connsiteY1" fmla="*/ 0 h 1282889"/>
                <a:gd name="connsiteX2" fmla="*/ 840702 w 1801505"/>
                <a:gd name="connsiteY2" fmla="*/ 144018 h 1282889"/>
                <a:gd name="connsiteX3" fmla="*/ 1801505 w 1801505"/>
                <a:gd name="connsiteY3" fmla="*/ 144018 h 1282889"/>
                <a:gd name="connsiteX4" fmla="*/ 1801505 w 1801505"/>
                <a:gd name="connsiteY4" fmla="*/ 1282889 h 1282889"/>
                <a:gd name="connsiteX5" fmla="*/ 0 w 1801505"/>
                <a:gd name="connsiteY5" fmla="*/ 1255594 h 1282889"/>
                <a:gd name="connsiteX0" fmla="*/ 0 w 1801505"/>
                <a:gd name="connsiteY0" fmla="*/ 1255594 h 1282889"/>
                <a:gd name="connsiteX1" fmla="*/ 0 w 1801505"/>
                <a:gd name="connsiteY1" fmla="*/ 0 h 1282889"/>
                <a:gd name="connsiteX2" fmla="*/ 840702 w 1801505"/>
                <a:gd name="connsiteY2" fmla="*/ 144018 h 1282889"/>
                <a:gd name="connsiteX3" fmla="*/ 1501254 w 1801505"/>
                <a:gd name="connsiteY3" fmla="*/ 72010 h 1282889"/>
                <a:gd name="connsiteX4" fmla="*/ 1801505 w 1801505"/>
                <a:gd name="connsiteY4" fmla="*/ 144018 h 1282889"/>
                <a:gd name="connsiteX5" fmla="*/ 1801505 w 1801505"/>
                <a:gd name="connsiteY5" fmla="*/ 1282889 h 1282889"/>
                <a:gd name="connsiteX6" fmla="*/ 0 w 1801505"/>
                <a:gd name="connsiteY6" fmla="*/ 1255594 h 1282889"/>
                <a:gd name="connsiteX0" fmla="*/ 0 w 1801505"/>
                <a:gd name="connsiteY0" fmla="*/ 1255594 h 1282889"/>
                <a:gd name="connsiteX1" fmla="*/ 0 w 1801505"/>
                <a:gd name="connsiteY1" fmla="*/ 0 h 1282889"/>
                <a:gd name="connsiteX2" fmla="*/ 840702 w 1801505"/>
                <a:gd name="connsiteY2" fmla="*/ 80947 h 1282889"/>
                <a:gd name="connsiteX3" fmla="*/ 1501254 w 1801505"/>
                <a:gd name="connsiteY3" fmla="*/ 72010 h 1282889"/>
                <a:gd name="connsiteX4" fmla="*/ 1801505 w 1801505"/>
                <a:gd name="connsiteY4" fmla="*/ 144018 h 1282889"/>
                <a:gd name="connsiteX5" fmla="*/ 1801505 w 1801505"/>
                <a:gd name="connsiteY5" fmla="*/ 1282889 h 1282889"/>
                <a:gd name="connsiteX6" fmla="*/ 0 w 1801505"/>
                <a:gd name="connsiteY6" fmla="*/ 1255594 h 1282889"/>
                <a:gd name="connsiteX0" fmla="*/ 0 w 1801505"/>
                <a:gd name="connsiteY0" fmla="*/ 1255594 h 1282889"/>
                <a:gd name="connsiteX1" fmla="*/ 0 w 1801505"/>
                <a:gd name="connsiteY1" fmla="*/ 0 h 1282889"/>
                <a:gd name="connsiteX2" fmla="*/ 840702 w 1801505"/>
                <a:gd name="connsiteY2" fmla="*/ 80947 h 1282889"/>
                <a:gd name="connsiteX3" fmla="*/ 1488109 w 1801505"/>
                <a:gd name="connsiteY3" fmla="*/ 8938 h 1282889"/>
                <a:gd name="connsiteX4" fmla="*/ 1801505 w 1801505"/>
                <a:gd name="connsiteY4" fmla="*/ 144018 h 1282889"/>
                <a:gd name="connsiteX5" fmla="*/ 1801505 w 1801505"/>
                <a:gd name="connsiteY5" fmla="*/ 1282889 h 1282889"/>
                <a:gd name="connsiteX6" fmla="*/ 0 w 1801505"/>
                <a:gd name="connsiteY6" fmla="*/ 1255594 h 1282889"/>
                <a:gd name="connsiteX0" fmla="*/ 0 w 1801505"/>
                <a:gd name="connsiteY0" fmla="*/ 1426932 h 1454227"/>
                <a:gd name="connsiteX1" fmla="*/ 0 w 1801505"/>
                <a:gd name="connsiteY1" fmla="*/ 171338 h 1454227"/>
                <a:gd name="connsiteX2" fmla="*/ 840702 w 1801505"/>
                <a:gd name="connsiteY2" fmla="*/ 252285 h 1454227"/>
                <a:gd name="connsiteX3" fmla="*/ 1488109 w 1801505"/>
                <a:gd name="connsiteY3" fmla="*/ 180276 h 1454227"/>
                <a:gd name="connsiteX4" fmla="*/ 1801505 w 1801505"/>
                <a:gd name="connsiteY4" fmla="*/ 0 h 1454227"/>
                <a:gd name="connsiteX5" fmla="*/ 1801505 w 1801505"/>
                <a:gd name="connsiteY5" fmla="*/ 1454227 h 1454227"/>
                <a:gd name="connsiteX6" fmla="*/ 0 w 1801505"/>
                <a:gd name="connsiteY6" fmla="*/ 1426932 h 1454227"/>
                <a:gd name="connsiteX0" fmla="*/ 0 w 1801505"/>
                <a:gd name="connsiteY0" fmla="*/ 1348092 h 1375387"/>
                <a:gd name="connsiteX1" fmla="*/ 0 w 1801505"/>
                <a:gd name="connsiteY1" fmla="*/ 92498 h 1375387"/>
                <a:gd name="connsiteX2" fmla="*/ 840702 w 1801505"/>
                <a:gd name="connsiteY2" fmla="*/ 173445 h 1375387"/>
                <a:gd name="connsiteX3" fmla="*/ 1488109 w 1801505"/>
                <a:gd name="connsiteY3" fmla="*/ 101436 h 1375387"/>
                <a:gd name="connsiteX4" fmla="*/ 1801505 w 1801505"/>
                <a:gd name="connsiteY4" fmla="*/ 0 h 1375387"/>
                <a:gd name="connsiteX5" fmla="*/ 1801505 w 1801505"/>
                <a:gd name="connsiteY5" fmla="*/ 1375387 h 1375387"/>
                <a:gd name="connsiteX6" fmla="*/ 0 w 1801505"/>
                <a:gd name="connsiteY6" fmla="*/ 1348092 h 13753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801505" h="1375387">
                  <a:moveTo>
                    <a:pt x="0" y="1348092"/>
                  </a:moveTo>
                  <a:lnTo>
                    <a:pt x="0" y="92498"/>
                  </a:lnTo>
                  <a:lnTo>
                    <a:pt x="840702" y="173445"/>
                  </a:lnTo>
                  <a:lnTo>
                    <a:pt x="1488109" y="101436"/>
                  </a:lnTo>
                  <a:lnTo>
                    <a:pt x="1801505" y="0"/>
                  </a:lnTo>
                  <a:lnTo>
                    <a:pt x="1801505" y="1375387"/>
                  </a:lnTo>
                  <a:lnTo>
                    <a:pt x="0" y="1348092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id-ID"/>
            </a:p>
          </p:txBody>
        </p:sp>
        <p:sp>
          <p:nvSpPr>
            <p:cNvPr id="62" name="Freeform 61"/>
            <p:cNvSpPr/>
            <p:nvPr/>
          </p:nvSpPr>
          <p:spPr>
            <a:xfrm>
              <a:off x="3279032" y="4546610"/>
              <a:ext cx="500151" cy="1323520"/>
            </a:xfrm>
            <a:custGeom>
              <a:avLst/>
              <a:gdLst>
                <a:gd name="connsiteX0" fmla="*/ 0 w 395785"/>
                <a:gd name="connsiteY0" fmla="*/ 1310185 h 1323833"/>
                <a:gd name="connsiteX1" fmla="*/ 13648 w 395785"/>
                <a:gd name="connsiteY1" fmla="*/ 259307 h 1323833"/>
                <a:gd name="connsiteX2" fmla="*/ 395785 w 395785"/>
                <a:gd name="connsiteY2" fmla="*/ 0 h 1323833"/>
                <a:gd name="connsiteX3" fmla="*/ 382138 w 395785"/>
                <a:gd name="connsiteY3" fmla="*/ 1323833 h 1323833"/>
                <a:gd name="connsiteX4" fmla="*/ 0 w 395785"/>
                <a:gd name="connsiteY4" fmla="*/ 1310185 h 13238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95785" h="1323833">
                  <a:moveTo>
                    <a:pt x="0" y="1310185"/>
                  </a:moveTo>
                  <a:lnTo>
                    <a:pt x="13648" y="259307"/>
                  </a:lnTo>
                  <a:lnTo>
                    <a:pt x="395785" y="0"/>
                  </a:lnTo>
                  <a:lnTo>
                    <a:pt x="382138" y="1323833"/>
                  </a:lnTo>
                  <a:lnTo>
                    <a:pt x="0" y="1310185"/>
                  </a:lnTo>
                  <a:close/>
                </a:path>
              </a:pathLst>
            </a:custGeom>
            <a:solidFill>
              <a:schemeClr val="tx2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id-ID"/>
            </a:p>
          </p:txBody>
        </p:sp>
        <p:sp>
          <p:nvSpPr>
            <p:cNvPr id="63" name="Freeform 62"/>
            <p:cNvSpPr/>
            <p:nvPr/>
          </p:nvSpPr>
          <p:spPr>
            <a:xfrm>
              <a:off x="3750603" y="4581523"/>
              <a:ext cx="2189549" cy="1294955"/>
            </a:xfrm>
            <a:custGeom>
              <a:avLst/>
              <a:gdLst>
                <a:gd name="connsiteX0" fmla="*/ 0 w 1828800"/>
                <a:gd name="connsiteY0" fmla="*/ 1282889 h 1296537"/>
                <a:gd name="connsiteX1" fmla="*/ 0 w 1828800"/>
                <a:gd name="connsiteY1" fmla="*/ 0 h 1296537"/>
                <a:gd name="connsiteX2" fmla="*/ 395785 w 1828800"/>
                <a:gd name="connsiteY2" fmla="*/ 327546 h 1296537"/>
                <a:gd name="connsiteX3" fmla="*/ 709684 w 1828800"/>
                <a:gd name="connsiteY3" fmla="*/ 491319 h 1296537"/>
                <a:gd name="connsiteX4" fmla="*/ 1228298 w 1828800"/>
                <a:gd name="connsiteY4" fmla="*/ 777922 h 1296537"/>
                <a:gd name="connsiteX5" fmla="*/ 1665027 w 1828800"/>
                <a:gd name="connsiteY5" fmla="*/ 941695 h 1296537"/>
                <a:gd name="connsiteX6" fmla="*/ 1815152 w 1828800"/>
                <a:gd name="connsiteY6" fmla="*/ 955343 h 1296537"/>
                <a:gd name="connsiteX7" fmla="*/ 1828800 w 1828800"/>
                <a:gd name="connsiteY7" fmla="*/ 1296537 h 1296537"/>
                <a:gd name="connsiteX8" fmla="*/ 0 w 1828800"/>
                <a:gd name="connsiteY8" fmla="*/ 1282889 h 12965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828800" h="1296537">
                  <a:moveTo>
                    <a:pt x="0" y="1282889"/>
                  </a:moveTo>
                  <a:lnTo>
                    <a:pt x="0" y="0"/>
                  </a:lnTo>
                  <a:lnTo>
                    <a:pt x="395785" y="327546"/>
                  </a:lnTo>
                  <a:lnTo>
                    <a:pt x="709684" y="491319"/>
                  </a:lnTo>
                  <a:lnTo>
                    <a:pt x="1228298" y="777922"/>
                  </a:lnTo>
                  <a:lnTo>
                    <a:pt x="1665027" y="941695"/>
                  </a:lnTo>
                  <a:lnTo>
                    <a:pt x="1815152" y="955343"/>
                  </a:lnTo>
                  <a:lnTo>
                    <a:pt x="1828800" y="1296537"/>
                  </a:lnTo>
                  <a:lnTo>
                    <a:pt x="0" y="1282889"/>
                  </a:lnTo>
                  <a:close/>
                </a:path>
              </a:pathLst>
            </a:custGeom>
            <a:solidFill>
              <a:schemeClr val="tx2">
                <a:lumMod val="40000"/>
                <a:lumOff val="60000"/>
              </a:schemeClr>
            </a:solidFill>
            <a:ln>
              <a:noFill/>
            </a:ln>
            <a:effectLst>
              <a:outerShdw blurRad="50800" dist="38100" dir="10800000" algn="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id-ID"/>
            </a:p>
          </p:txBody>
        </p:sp>
        <p:sp>
          <p:nvSpPr>
            <p:cNvPr id="64" name="TextBox 63"/>
            <p:cNvSpPr txBox="1"/>
            <p:nvPr/>
          </p:nvSpPr>
          <p:spPr>
            <a:xfrm>
              <a:off x="3762629" y="5293056"/>
              <a:ext cx="1163844" cy="436412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>
                <a:lnSpc>
                  <a:spcPct val="80000"/>
                </a:lnSpc>
                <a:defRPr/>
              </a:pPr>
              <a:r>
                <a:rPr lang="id-ID" sz="14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Penurunan</a:t>
              </a:r>
            </a:p>
            <a:p>
              <a:pPr>
                <a:lnSpc>
                  <a:spcPct val="80000"/>
                </a:lnSpc>
                <a:defRPr/>
              </a:pPr>
              <a:r>
                <a:rPr lang="id-ID" sz="14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pengetahuan</a:t>
              </a:r>
            </a:p>
          </p:txBody>
        </p:sp>
        <p:sp>
          <p:nvSpPr>
            <p:cNvPr id="65" name="TextBox 64"/>
            <p:cNvSpPr txBox="1"/>
            <p:nvPr/>
          </p:nvSpPr>
          <p:spPr>
            <a:xfrm>
              <a:off x="4435882" y="4660165"/>
              <a:ext cx="1106683" cy="436412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>
                <a:lnSpc>
                  <a:spcPct val="80000"/>
                </a:lnSpc>
                <a:defRPr/>
              </a:pPr>
              <a:r>
                <a:rPr lang="id-ID" sz="14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Peningkatan</a:t>
              </a:r>
            </a:p>
            <a:p>
              <a:pPr>
                <a:lnSpc>
                  <a:spcPct val="80000"/>
                </a:lnSpc>
                <a:defRPr/>
              </a:pPr>
              <a:r>
                <a:rPr lang="id-ID" sz="14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pengalaman</a:t>
              </a:r>
            </a:p>
          </p:txBody>
        </p:sp>
        <p:sp>
          <p:nvSpPr>
            <p:cNvPr id="66" name="Right Arrow 65"/>
            <p:cNvSpPr/>
            <p:nvPr/>
          </p:nvSpPr>
          <p:spPr>
            <a:xfrm>
              <a:off x="4715974" y="4292698"/>
              <a:ext cx="352487" cy="215826"/>
            </a:xfrm>
            <a:prstGeom prst="rightArrow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id-ID"/>
            </a:p>
          </p:txBody>
        </p:sp>
      </p:grpSp>
      <p:sp>
        <p:nvSpPr>
          <p:cNvPr id="78" name="TextBox 77"/>
          <p:cNvSpPr txBox="1"/>
          <p:nvPr/>
        </p:nvSpPr>
        <p:spPr bwMode="auto">
          <a:xfrm>
            <a:off x="323528" y="6385692"/>
            <a:ext cx="794221" cy="28366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lnSpc>
                <a:spcPct val="80000"/>
              </a:lnSpc>
              <a:defRPr/>
            </a:pPr>
            <a:r>
              <a:rPr lang="id-ID" sz="1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Penurunan</a:t>
            </a:r>
          </a:p>
          <a:p>
            <a:pPr>
              <a:lnSpc>
                <a:spcPct val="80000"/>
              </a:lnSpc>
              <a:defRPr/>
            </a:pPr>
            <a:r>
              <a:rPr lang="id-ID" sz="1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pengetahuan</a:t>
            </a:r>
          </a:p>
        </p:txBody>
      </p:sp>
      <p:grpSp>
        <p:nvGrpSpPr>
          <p:cNvPr id="79" name="Group 78"/>
          <p:cNvGrpSpPr/>
          <p:nvPr/>
        </p:nvGrpSpPr>
        <p:grpSpPr>
          <a:xfrm>
            <a:off x="5580112" y="5301208"/>
            <a:ext cx="1778977" cy="1447566"/>
            <a:chOff x="6227763" y="3723637"/>
            <a:chExt cx="2808287" cy="2240522"/>
          </a:xfrm>
        </p:grpSpPr>
        <p:grpSp>
          <p:nvGrpSpPr>
            <p:cNvPr id="80" name="Group 203"/>
            <p:cNvGrpSpPr>
              <a:grpSpLocks/>
            </p:cNvGrpSpPr>
            <p:nvPr/>
          </p:nvGrpSpPr>
          <p:grpSpPr bwMode="auto">
            <a:xfrm>
              <a:off x="6262689" y="3745486"/>
              <a:ext cx="2665413" cy="2178576"/>
              <a:chOff x="6515745" y="2474644"/>
              <a:chExt cx="2196676" cy="2178494"/>
            </a:xfrm>
          </p:grpSpPr>
          <p:sp>
            <p:nvSpPr>
              <p:cNvPr id="90" name="Rectangle 89"/>
              <p:cNvSpPr/>
              <p:nvPr/>
            </p:nvSpPr>
            <p:spPr>
              <a:xfrm>
                <a:off x="6515745" y="2474644"/>
                <a:ext cx="2196676" cy="2178494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chemeClr val="tx1">
                    <a:lumMod val="50000"/>
                    <a:lumOff val="50000"/>
                  </a:schemeClr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id-ID"/>
              </a:p>
            </p:txBody>
          </p:sp>
          <p:cxnSp>
            <p:nvCxnSpPr>
              <p:cNvPr id="91" name="Straight Connector 90"/>
              <p:cNvCxnSpPr/>
              <p:nvPr/>
            </p:nvCxnSpPr>
            <p:spPr>
              <a:xfrm flipH="1">
                <a:off x="6659661" y="2474644"/>
                <a:ext cx="2617" cy="2029275"/>
              </a:xfrm>
              <a:prstGeom prst="line">
                <a:avLst/>
              </a:prstGeom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2" name="Straight Connector 91"/>
              <p:cNvCxnSpPr/>
              <p:nvPr/>
            </p:nvCxnSpPr>
            <p:spPr>
              <a:xfrm flipH="1">
                <a:off x="6875534" y="2474644"/>
                <a:ext cx="13082" cy="2029275"/>
              </a:xfrm>
              <a:prstGeom prst="line">
                <a:avLst/>
              </a:prstGeom>
              <a:ln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3" name="Straight Connector 92"/>
              <p:cNvCxnSpPr/>
              <p:nvPr/>
            </p:nvCxnSpPr>
            <p:spPr>
              <a:xfrm>
                <a:off x="7079633" y="2492880"/>
                <a:ext cx="11775" cy="2011039"/>
              </a:xfrm>
              <a:prstGeom prst="line">
                <a:avLst/>
              </a:prstGeom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4" name="Straight Connector 93"/>
              <p:cNvCxnSpPr/>
              <p:nvPr/>
            </p:nvCxnSpPr>
            <p:spPr>
              <a:xfrm>
                <a:off x="7283731" y="2492831"/>
                <a:ext cx="24859" cy="2011088"/>
              </a:xfrm>
              <a:prstGeom prst="line">
                <a:avLst/>
              </a:prstGeom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5" name="Straight Connector 94"/>
              <p:cNvCxnSpPr/>
              <p:nvPr/>
            </p:nvCxnSpPr>
            <p:spPr>
              <a:xfrm>
                <a:off x="7524463" y="2492831"/>
                <a:ext cx="0" cy="2011088"/>
              </a:xfrm>
              <a:prstGeom prst="line">
                <a:avLst/>
              </a:prstGeom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6" name="Straight Connector 95"/>
              <p:cNvCxnSpPr/>
              <p:nvPr/>
            </p:nvCxnSpPr>
            <p:spPr>
              <a:xfrm>
                <a:off x="7740337" y="2492880"/>
                <a:ext cx="0" cy="2011039"/>
              </a:xfrm>
              <a:prstGeom prst="line">
                <a:avLst/>
              </a:prstGeom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7" name="Straight Connector 96"/>
              <p:cNvCxnSpPr/>
              <p:nvPr/>
            </p:nvCxnSpPr>
            <p:spPr>
              <a:xfrm flipH="1">
                <a:off x="7956211" y="2492831"/>
                <a:ext cx="15043" cy="2011088"/>
              </a:xfrm>
              <a:prstGeom prst="line">
                <a:avLst/>
              </a:prstGeom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8" name="Straight Connector 97"/>
              <p:cNvCxnSpPr>
                <a:stCxn id="83" idx="0"/>
              </p:cNvCxnSpPr>
              <p:nvPr/>
            </p:nvCxnSpPr>
            <p:spPr>
              <a:xfrm flipH="1">
                <a:off x="8172084" y="2486882"/>
                <a:ext cx="33899" cy="2017037"/>
              </a:xfrm>
              <a:prstGeom prst="line">
                <a:avLst/>
              </a:prstGeom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9" name="Straight Connector 98"/>
              <p:cNvCxnSpPr/>
              <p:nvPr/>
            </p:nvCxnSpPr>
            <p:spPr>
              <a:xfrm flipH="1">
                <a:off x="8389265" y="2492831"/>
                <a:ext cx="6540" cy="2011088"/>
              </a:xfrm>
              <a:prstGeom prst="line">
                <a:avLst/>
              </a:prstGeom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0" name="Straight Connector 99"/>
              <p:cNvCxnSpPr>
                <a:stCxn id="82" idx="6"/>
              </p:cNvCxnSpPr>
              <p:nvPr/>
            </p:nvCxnSpPr>
            <p:spPr>
              <a:xfrm>
                <a:off x="8588788" y="2548286"/>
                <a:ext cx="16349" cy="1955633"/>
              </a:xfrm>
              <a:prstGeom prst="line">
                <a:avLst/>
              </a:prstGeom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81" name="TextBox 131"/>
            <p:cNvSpPr txBox="1">
              <a:spLocks noChangeArrowheads="1"/>
            </p:cNvSpPr>
            <p:nvPr/>
          </p:nvSpPr>
          <p:spPr bwMode="auto">
            <a:xfrm>
              <a:off x="6371778" y="3723637"/>
              <a:ext cx="372215" cy="400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/>
              <a:r>
                <a:rPr lang="id-ID" sz="2000" b="1" dirty="0"/>
                <a:t>4 </a:t>
              </a:r>
            </a:p>
          </p:txBody>
        </p:sp>
        <p:sp>
          <p:nvSpPr>
            <p:cNvPr id="82" name="Freeform 81"/>
            <p:cNvSpPr/>
            <p:nvPr/>
          </p:nvSpPr>
          <p:spPr bwMode="auto">
            <a:xfrm>
              <a:off x="6675438" y="3726961"/>
              <a:ext cx="2289175" cy="1044575"/>
            </a:xfrm>
            <a:custGeom>
              <a:avLst/>
              <a:gdLst>
                <a:gd name="connsiteX0" fmla="*/ 0 w 1842448"/>
                <a:gd name="connsiteY0" fmla="*/ 900752 h 928048"/>
                <a:gd name="connsiteX1" fmla="*/ 232012 w 1842448"/>
                <a:gd name="connsiteY1" fmla="*/ 805218 h 928048"/>
                <a:gd name="connsiteX2" fmla="*/ 518615 w 1842448"/>
                <a:gd name="connsiteY2" fmla="*/ 696036 h 928048"/>
                <a:gd name="connsiteX3" fmla="*/ 764275 w 1842448"/>
                <a:gd name="connsiteY3" fmla="*/ 627797 h 928048"/>
                <a:gd name="connsiteX4" fmla="*/ 1296538 w 1842448"/>
                <a:gd name="connsiteY4" fmla="*/ 382137 h 928048"/>
                <a:gd name="connsiteX5" fmla="*/ 1487606 w 1842448"/>
                <a:gd name="connsiteY5" fmla="*/ 259307 h 928048"/>
                <a:gd name="connsiteX6" fmla="*/ 1692323 w 1842448"/>
                <a:gd name="connsiteY6" fmla="*/ 81887 h 928048"/>
                <a:gd name="connsiteX7" fmla="*/ 1842448 w 1842448"/>
                <a:gd name="connsiteY7" fmla="*/ 0 h 928048"/>
                <a:gd name="connsiteX8" fmla="*/ 1828800 w 1842448"/>
                <a:gd name="connsiteY8" fmla="*/ 928048 h 928048"/>
                <a:gd name="connsiteX9" fmla="*/ 0 w 1842448"/>
                <a:gd name="connsiteY9" fmla="*/ 900752 h 92804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842448" h="928048">
                  <a:moveTo>
                    <a:pt x="0" y="900752"/>
                  </a:moveTo>
                  <a:lnTo>
                    <a:pt x="232012" y="805218"/>
                  </a:lnTo>
                  <a:lnTo>
                    <a:pt x="518615" y="696036"/>
                  </a:lnTo>
                  <a:lnTo>
                    <a:pt x="764275" y="627797"/>
                  </a:lnTo>
                  <a:lnTo>
                    <a:pt x="1296538" y="382137"/>
                  </a:lnTo>
                  <a:lnTo>
                    <a:pt x="1487606" y="259307"/>
                  </a:lnTo>
                  <a:lnTo>
                    <a:pt x="1692323" y="81887"/>
                  </a:lnTo>
                  <a:lnTo>
                    <a:pt x="1842448" y="0"/>
                  </a:lnTo>
                  <a:lnTo>
                    <a:pt x="1828800" y="928048"/>
                  </a:lnTo>
                  <a:lnTo>
                    <a:pt x="0" y="900752"/>
                  </a:lnTo>
                  <a:close/>
                </a:path>
              </a:pathLst>
            </a:custGeom>
            <a:solidFill>
              <a:srgbClr val="00FFCC"/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id-ID"/>
            </a:p>
          </p:txBody>
        </p:sp>
        <p:sp>
          <p:nvSpPr>
            <p:cNvPr id="83" name="Right Arrow 82"/>
            <p:cNvSpPr/>
            <p:nvPr/>
          </p:nvSpPr>
          <p:spPr bwMode="auto">
            <a:xfrm rot="19302375">
              <a:off x="8207375" y="3757124"/>
              <a:ext cx="288925" cy="215900"/>
            </a:xfrm>
            <a:prstGeom prst="rightArrow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id-ID"/>
            </a:p>
          </p:txBody>
        </p:sp>
        <p:sp>
          <p:nvSpPr>
            <p:cNvPr id="84" name="Freeform 83"/>
            <p:cNvSpPr/>
            <p:nvPr/>
          </p:nvSpPr>
          <p:spPr bwMode="auto">
            <a:xfrm>
              <a:off x="6227763" y="4588974"/>
              <a:ext cx="504825" cy="1335087"/>
            </a:xfrm>
            <a:custGeom>
              <a:avLst/>
              <a:gdLst>
                <a:gd name="connsiteX0" fmla="*/ 0 w 395785"/>
                <a:gd name="connsiteY0" fmla="*/ 1310185 h 1323833"/>
                <a:gd name="connsiteX1" fmla="*/ 13648 w 395785"/>
                <a:gd name="connsiteY1" fmla="*/ 259307 h 1323833"/>
                <a:gd name="connsiteX2" fmla="*/ 395785 w 395785"/>
                <a:gd name="connsiteY2" fmla="*/ 0 h 1323833"/>
                <a:gd name="connsiteX3" fmla="*/ 382138 w 395785"/>
                <a:gd name="connsiteY3" fmla="*/ 1323833 h 1323833"/>
                <a:gd name="connsiteX4" fmla="*/ 0 w 395785"/>
                <a:gd name="connsiteY4" fmla="*/ 1310185 h 13238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95785" h="1323833">
                  <a:moveTo>
                    <a:pt x="0" y="1310185"/>
                  </a:moveTo>
                  <a:lnTo>
                    <a:pt x="13648" y="259307"/>
                  </a:lnTo>
                  <a:lnTo>
                    <a:pt x="395785" y="0"/>
                  </a:lnTo>
                  <a:lnTo>
                    <a:pt x="382138" y="1323833"/>
                  </a:lnTo>
                  <a:lnTo>
                    <a:pt x="0" y="1310185"/>
                  </a:lnTo>
                  <a:close/>
                </a:path>
              </a:pathLst>
            </a:custGeom>
            <a:solidFill>
              <a:schemeClr val="tx2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id-ID"/>
            </a:p>
          </p:txBody>
        </p:sp>
        <p:sp>
          <p:nvSpPr>
            <p:cNvPr id="86" name="Freeform 85"/>
            <p:cNvSpPr/>
            <p:nvPr/>
          </p:nvSpPr>
          <p:spPr bwMode="auto">
            <a:xfrm>
              <a:off x="6731893" y="4588974"/>
              <a:ext cx="2232720" cy="1375185"/>
            </a:xfrm>
            <a:custGeom>
              <a:avLst/>
              <a:gdLst>
                <a:gd name="connsiteX0" fmla="*/ 0 w 1801505"/>
                <a:gd name="connsiteY0" fmla="*/ 1255594 h 1282889"/>
                <a:gd name="connsiteX1" fmla="*/ 0 w 1801505"/>
                <a:gd name="connsiteY1" fmla="*/ 0 h 1282889"/>
                <a:gd name="connsiteX2" fmla="*/ 1801505 w 1801505"/>
                <a:gd name="connsiteY2" fmla="*/ 13647 h 1282889"/>
                <a:gd name="connsiteX3" fmla="*/ 1801505 w 1801505"/>
                <a:gd name="connsiteY3" fmla="*/ 1282889 h 1282889"/>
                <a:gd name="connsiteX4" fmla="*/ 0 w 1801505"/>
                <a:gd name="connsiteY4" fmla="*/ 1255594 h 1282889"/>
                <a:gd name="connsiteX0" fmla="*/ 0 w 1801505"/>
                <a:gd name="connsiteY0" fmla="*/ 1255594 h 1282889"/>
                <a:gd name="connsiteX1" fmla="*/ 0 w 1801505"/>
                <a:gd name="connsiteY1" fmla="*/ 0 h 1282889"/>
                <a:gd name="connsiteX2" fmla="*/ 1801505 w 1801505"/>
                <a:gd name="connsiteY2" fmla="*/ 144018 h 1282889"/>
                <a:gd name="connsiteX3" fmla="*/ 1801505 w 1801505"/>
                <a:gd name="connsiteY3" fmla="*/ 1282889 h 1282889"/>
                <a:gd name="connsiteX4" fmla="*/ 0 w 1801505"/>
                <a:gd name="connsiteY4" fmla="*/ 1255594 h 1282889"/>
                <a:gd name="connsiteX0" fmla="*/ 0 w 1801505"/>
                <a:gd name="connsiteY0" fmla="*/ 1255594 h 1282889"/>
                <a:gd name="connsiteX1" fmla="*/ 0 w 1801505"/>
                <a:gd name="connsiteY1" fmla="*/ 0 h 1282889"/>
                <a:gd name="connsiteX2" fmla="*/ 1801505 w 1801505"/>
                <a:gd name="connsiteY2" fmla="*/ 72010 h 1282889"/>
                <a:gd name="connsiteX3" fmla="*/ 1801505 w 1801505"/>
                <a:gd name="connsiteY3" fmla="*/ 1282889 h 1282889"/>
                <a:gd name="connsiteX4" fmla="*/ 0 w 1801505"/>
                <a:gd name="connsiteY4" fmla="*/ 1255594 h 1282889"/>
                <a:gd name="connsiteX0" fmla="*/ 0 w 1801505"/>
                <a:gd name="connsiteY0" fmla="*/ 1255594 h 1282889"/>
                <a:gd name="connsiteX1" fmla="*/ 0 w 1801505"/>
                <a:gd name="connsiteY1" fmla="*/ 0 h 1282889"/>
                <a:gd name="connsiteX2" fmla="*/ 1801505 w 1801505"/>
                <a:gd name="connsiteY2" fmla="*/ 144018 h 1282889"/>
                <a:gd name="connsiteX3" fmla="*/ 1801505 w 1801505"/>
                <a:gd name="connsiteY3" fmla="*/ 1282889 h 1282889"/>
                <a:gd name="connsiteX4" fmla="*/ 0 w 1801505"/>
                <a:gd name="connsiteY4" fmla="*/ 1255594 h 1282889"/>
                <a:gd name="connsiteX0" fmla="*/ 0 w 1801505"/>
                <a:gd name="connsiteY0" fmla="*/ 1255594 h 1282889"/>
                <a:gd name="connsiteX1" fmla="*/ 0 w 1801505"/>
                <a:gd name="connsiteY1" fmla="*/ 0 h 1282889"/>
                <a:gd name="connsiteX2" fmla="*/ 840702 w 1801505"/>
                <a:gd name="connsiteY2" fmla="*/ 144018 h 1282889"/>
                <a:gd name="connsiteX3" fmla="*/ 1801505 w 1801505"/>
                <a:gd name="connsiteY3" fmla="*/ 144018 h 1282889"/>
                <a:gd name="connsiteX4" fmla="*/ 1801505 w 1801505"/>
                <a:gd name="connsiteY4" fmla="*/ 1282889 h 1282889"/>
                <a:gd name="connsiteX5" fmla="*/ 0 w 1801505"/>
                <a:gd name="connsiteY5" fmla="*/ 1255594 h 1282889"/>
                <a:gd name="connsiteX0" fmla="*/ 0 w 1801505"/>
                <a:gd name="connsiteY0" fmla="*/ 1255594 h 1282889"/>
                <a:gd name="connsiteX1" fmla="*/ 0 w 1801505"/>
                <a:gd name="connsiteY1" fmla="*/ 0 h 1282889"/>
                <a:gd name="connsiteX2" fmla="*/ 840702 w 1801505"/>
                <a:gd name="connsiteY2" fmla="*/ 144018 h 1282889"/>
                <a:gd name="connsiteX3" fmla="*/ 1501254 w 1801505"/>
                <a:gd name="connsiteY3" fmla="*/ 72010 h 1282889"/>
                <a:gd name="connsiteX4" fmla="*/ 1801505 w 1801505"/>
                <a:gd name="connsiteY4" fmla="*/ 144018 h 1282889"/>
                <a:gd name="connsiteX5" fmla="*/ 1801505 w 1801505"/>
                <a:gd name="connsiteY5" fmla="*/ 1282889 h 1282889"/>
                <a:gd name="connsiteX6" fmla="*/ 0 w 1801505"/>
                <a:gd name="connsiteY6" fmla="*/ 1255594 h 1282889"/>
                <a:gd name="connsiteX0" fmla="*/ 0 w 1801505"/>
                <a:gd name="connsiteY0" fmla="*/ 1255594 h 1282889"/>
                <a:gd name="connsiteX1" fmla="*/ 0 w 1801505"/>
                <a:gd name="connsiteY1" fmla="*/ 0 h 1282889"/>
                <a:gd name="connsiteX2" fmla="*/ 840702 w 1801505"/>
                <a:gd name="connsiteY2" fmla="*/ 80947 h 1282889"/>
                <a:gd name="connsiteX3" fmla="*/ 1501254 w 1801505"/>
                <a:gd name="connsiteY3" fmla="*/ 72010 h 1282889"/>
                <a:gd name="connsiteX4" fmla="*/ 1801505 w 1801505"/>
                <a:gd name="connsiteY4" fmla="*/ 144018 h 1282889"/>
                <a:gd name="connsiteX5" fmla="*/ 1801505 w 1801505"/>
                <a:gd name="connsiteY5" fmla="*/ 1282889 h 1282889"/>
                <a:gd name="connsiteX6" fmla="*/ 0 w 1801505"/>
                <a:gd name="connsiteY6" fmla="*/ 1255594 h 1282889"/>
                <a:gd name="connsiteX0" fmla="*/ 0 w 1801505"/>
                <a:gd name="connsiteY0" fmla="*/ 1255594 h 1282889"/>
                <a:gd name="connsiteX1" fmla="*/ 0 w 1801505"/>
                <a:gd name="connsiteY1" fmla="*/ 0 h 1282889"/>
                <a:gd name="connsiteX2" fmla="*/ 840702 w 1801505"/>
                <a:gd name="connsiteY2" fmla="*/ 80947 h 1282889"/>
                <a:gd name="connsiteX3" fmla="*/ 1488109 w 1801505"/>
                <a:gd name="connsiteY3" fmla="*/ 8938 h 1282889"/>
                <a:gd name="connsiteX4" fmla="*/ 1801505 w 1801505"/>
                <a:gd name="connsiteY4" fmla="*/ 144018 h 1282889"/>
                <a:gd name="connsiteX5" fmla="*/ 1801505 w 1801505"/>
                <a:gd name="connsiteY5" fmla="*/ 1282889 h 1282889"/>
                <a:gd name="connsiteX6" fmla="*/ 0 w 1801505"/>
                <a:gd name="connsiteY6" fmla="*/ 1255594 h 1282889"/>
                <a:gd name="connsiteX0" fmla="*/ 0 w 1801505"/>
                <a:gd name="connsiteY0" fmla="*/ 1426932 h 1454227"/>
                <a:gd name="connsiteX1" fmla="*/ 0 w 1801505"/>
                <a:gd name="connsiteY1" fmla="*/ 171338 h 1454227"/>
                <a:gd name="connsiteX2" fmla="*/ 840702 w 1801505"/>
                <a:gd name="connsiteY2" fmla="*/ 252285 h 1454227"/>
                <a:gd name="connsiteX3" fmla="*/ 1488109 w 1801505"/>
                <a:gd name="connsiteY3" fmla="*/ 180276 h 1454227"/>
                <a:gd name="connsiteX4" fmla="*/ 1801505 w 1801505"/>
                <a:gd name="connsiteY4" fmla="*/ 0 h 1454227"/>
                <a:gd name="connsiteX5" fmla="*/ 1801505 w 1801505"/>
                <a:gd name="connsiteY5" fmla="*/ 1454227 h 1454227"/>
                <a:gd name="connsiteX6" fmla="*/ 0 w 1801505"/>
                <a:gd name="connsiteY6" fmla="*/ 1426932 h 1454227"/>
                <a:gd name="connsiteX0" fmla="*/ 0 w 1801505"/>
                <a:gd name="connsiteY0" fmla="*/ 1348092 h 1375387"/>
                <a:gd name="connsiteX1" fmla="*/ 0 w 1801505"/>
                <a:gd name="connsiteY1" fmla="*/ 92498 h 1375387"/>
                <a:gd name="connsiteX2" fmla="*/ 840702 w 1801505"/>
                <a:gd name="connsiteY2" fmla="*/ 173445 h 1375387"/>
                <a:gd name="connsiteX3" fmla="*/ 1488109 w 1801505"/>
                <a:gd name="connsiteY3" fmla="*/ 101436 h 1375387"/>
                <a:gd name="connsiteX4" fmla="*/ 1801505 w 1801505"/>
                <a:gd name="connsiteY4" fmla="*/ 0 h 1375387"/>
                <a:gd name="connsiteX5" fmla="*/ 1801505 w 1801505"/>
                <a:gd name="connsiteY5" fmla="*/ 1375387 h 1375387"/>
                <a:gd name="connsiteX6" fmla="*/ 0 w 1801505"/>
                <a:gd name="connsiteY6" fmla="*/ 1348092 h 13753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801505" h="1375387">
                  <a:moveTo>
                    <a:pt x="0" y="1348092"/>
                  </a:moveTo>
                  <a:lnTo>
                    <a:pt x="0" y="92498"/>
                  </a:lnTo>
                  <a:lnTo>
                    <a:pt x="840702" y="173445"/>
                  </a:lnTo>
                  <a:lnTo>
                    <a:pt x="1488109" y="101436"/>
                  </a:lnTo>
                  <a:lnTo>
                    <a:pt x="1801505" y="0"/>
                  </a:lnTo>
                  <a:lnTo>
                    <a:pt x="1801505" y="1375387"/>
                  </a:lnTo>
                  <a:lnTo>
                    <a:pt x="0" y="1348092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id-ID"/>
            </a:p>
          </p:txBody>
        </p:sp>
        <p:sp>
          <p:nvSpPr>
            <p:cNvPr id="87" name="TextBox 86"/>
            <p:cNvSpPr txBox="1"/>
            <p:nvPr/>
          </p:nvSpPr>
          <p:spPr bwMode="auto">
            <a:xfrm>
              <a:off x="7812088" y="4835524"/>
              <a:ext cx="266889" cy="416330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>
                <a:lnSpc>
                  <a:spcPct val="80000"/>
                </a:lnSpc>
                <a:defRPr/>
              </a:pPr>
              <a:endParaRPr lang="id-ID" sz="1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88" name="Freeform 87"/>
            <p:cNvSpPr/>
            <p:nvPr/>
          </p:nvSpPr>
          <p:spPr bwMode="auto">
            <a:xfrm>
              <a:off x="6732588" y="4628661"/>
              <a:ext cx="2232025" cy="1295400"/>
            </a:xfrm>
            <a:custGeom>
              <a:avLst/>
              <a:gdLst>
                <a:gd name="connsiteX0" fmla="*/ 0 w 1828800"/>
                <a:gd name="connsiteY0" fmla="*/ 1282889 h 1296537"/>
                <a:gd name="connsiteX1" fmla="*/ 0 w 1828800"/>
                <a:gd name="connsiteY1" fmla="*/ 0 h 1296537"/>
                <a:gd name="connsiteX2" fmla="*/ 395785 w 1828800"/>
                <a:gd name="connsiteY2" fmla="*/ 327546 h 1296537"/>
                <a:gd name="connsiteX3" fmla="*/ 709684 w 1828800"/>
                <a:gd name="connsiteY3" fmla="*/ 491319 h 1296537"/>
                <a:gd name="connsiteX4" fmla="*/ 1228298 w 1828800"/>
                <a:gd name="connsiteY4" fmla="*/ 777922 h 1296537"/>
                <a:gd name="connsiteX5" fmla="*/ 1665027 w 1828800"/>
                <a:gd name="connsiteY5" fmla="*/ 941695 h 1296537"/>
                <a:gd name="connsiteX6" fmla="*/ 1815152 w 1828800"/>
                <a:gd name="connsiteY6" fmla="*/ 955343 h 1296537"/>
                <a:gd name="connsiteX7" fmla="*/ 1828800 w 1828800"/>
                <a:gd name="connsiteY7" fmla="*/ 1296537 h 1296537"/>
                <a:gd name="connsiteX8" fmla="*/ 0 w 1828800"/>
                <a:gd name="connsiteY8" fmla="*/ 1282889 h 12965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828800" h="1296537">
                  <a:moveTo>
                    <a:pt x="0" y="1282889"/>
                  </a:moveTo>
                  <a:lnTo>
                    <a:pt x="0" y="0"/>
                  </a:lnTo>
                  <a:lnTo>
                    <a:pt x="395785" y="327546"/>
                  </a:lnTo>
                  <a:lnTo>
                    <a:pt x="709684" y="491319"/>
                  </a:lnTo>
                  <a:lnTo>
                    <a:pt x="1228298" y="777922"/>
                  </a:lnTo>
                  <a:lnTo>
                    <a:pt x="1665027" y="941695"/>
                  </a:lnTo>
                  <a:lnTo>
                    <a:pt x="1815152" y="955343"/>
                  </a:lnTo>
                  <a:lnTo>
                    <a:pt x="1828800" y="1296537"/>
                  </a:lnTo>
                  <a:lnTo>
                    <a:pt x="0" y="1282889"/>
                  </a:lnTo>
                  <a:close/>
                </a:path>
              </a:pathLst>
            </a:custGeom>
            <a:solidFill>
              <a:schemeClr val="tx2">
                <a:lumMod val="40000"/>
                <a:lumOff val="60000"/>
              </a:schemeClr>
            </a:solidFill>
            <a:ln>
              <a:noFill/>
            </a:ln>
            <a:effectLst>
              <a:outerShdw blurRad="50800" dist="38100" dir="10800000" algn="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id-ID"/>
            </a:p>
          </p:txBody>
        </p:sp>
        <p:sp>
          <p:nvSpPr>
            <p:cNvPr id="89" name="TextBox 85"/>
            <p:cNvSpPr txBox="1">
              <a:spLocks noChangeArrowheads="1"/>
            </p:cNvSpPr>
            <p:nvPr/>
          </p:nvSpPr>
          <p:spPr bwMode="auto">
            <a:xfrm>
              <a:off x="7729282" y="4051782"/>
              <a:ext cx="1306768" cy="6340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r" eaLnBrk="1" hangingPunct="1">
                <a:lnSpc>
                  <a:spcPct val="80000"/>
                </a:lnSpc>
              </a:pPr>
              <a:r>
                <a:rPr lang="id-ID" sz="1400" b="1" dirty="0"/>
                <a:t>Pembaruan</a:t>
              </a:r>
            </a:p>
            <a:p>
              <a:pPr algn="r" eaLnBrk="1" hangingPunct="1">
                <a:lnSpc>
                  <a:spcPct val="80000"/>
                </a:lnSpc>
              </a:pPr>
              <a:r>
                <a:rPr lang="id-ID" sz="1400" b="1" dirty="0"/>
                <a:t>Pengetahuan</a:t>
              </a:r>
            </a:p>
            <a:p>
              <a:pPr algn="r" eaLnBrk="1" hangingPunct="1">
                <a:lnSpc>
                  <a:spcPct val="80000"/>
                </a:lnSpc>
              </a:pPr>
              <a:r>
                <a:rPr lang="id-ID" sz="1600" b="1" dirty="0"/>
                <a:t>(</a:t>
              </a:r>
              <a:r>
                <a:rPr lang="en-US" sz="1600" b="1" dirty="0"/>
                <a:t>PKB</a:t>
              </a:r>
              <a:r>
                <a:rPr lang="id-ID" sz="1600" b="1" dirty="0"/>
                <a:t>)</a:t>
              </a:r>
              <a:endParaRPr lang="id-ID" sz="1400" b="1" dirty="0"/>
            </a:p>
          </p:txBody>
        </p:sp>
      </p:grpSp>
      <p:sp>
        <p:nvSpPr>
          <p:cNvPr id="57" name="Right Arrow 56"/>
          <p:cNvSpPr/>
          <p:nvPr/>
        </p:nvSpPr>
        <p:spPr>
          <a:xfrm>
            <a:off x="3368224" y="5517232"/>
            <a:ext cx="504056" cy="288032"/>
          </a:xfrm>
          <a:prstGeom prst="rightArrow">
            <a:avLst/>
          </a:prstGeom>
          <a:solidFill>
            <a:srgbClr val="FFC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/>
          </a:p>
        </p:txBody>
      </p:sp>
      <p:sp>
        <p:nvSpPr>
          <p:cNvPr id="101" name="Right Arrow 100"/>
          <p:cNvSpPr/>
          <p:nvPr/>
        </p:nvSpPr>
        <p:spPr>
          <a:xfrm>
            <a:off x="5232411" y="5504037"/>
            <a:ext cx="504056" cy="288032"/>
          </a:xfrm>
          <a:prstGeom prst="rightArrow">
            <a:avLst/>
          </a:prstGeom>
          <a:solidFill>
            <a:srgbClr val="FFC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/>
          </a:p>
        </p:txBody>
      </p:sp>
      <p:sp>
        <p:nvSpPr>
          <p:cNvPr id="7" name="Rectangle 6"/>
          <p:cNvSpPr/>
          <p:nvPr/>
        </p:nvSpPr>
        <p:spPr>
          <a:xfrm>
            <a:off x="7359089" y="5229200"/>
            <a:ext cx="1802905" cy="15573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85000"/>
              </a:lnSpc>
              <a:defRPr/>
            </a:pPr>
            <a:r>
              <a:rPr lang="en-US" sz="1400" b="1" dirty="0" err="1"/>
              <a:t>Pengembangan</a:t>
            </a:r>
            <a:r>
              <a:rPr lang="en-US" sz="1400" b="1" dirty="0"/>
              <a:t> </a:t>
            </a:r>
            <a:r>
              <a:rPr lang="en-US" sz="1400" b="1" dirty="0" err="1"/>
              <a:t>Keprofesian</a:t>
            </a:r>
            <a:r>
              <a:rPr lang="en-US" sz="1400" b="1" dirty="0"/>
              <a:t> </a:t>
            </a:r>
            <a:r>
              <a:rPr lang="en-US" sz="1400" b="1" dirty="0" err="1"/>
              <a:t>Berkelanjutan</a:t>
            </a:r>
            <a:r>
              <a:rPr lang="id-ID" sz="1400" b="1" dirty="0"/>
              <a:t>, </a:t>
            </a:r>
            <a:r>
              <a:rPr lang="en-US" sz="1400" dirty="0" err="1"/>
              <a:t>Untuk</a:t>
            </a:r>
            <a:r>
              <a:rPr lang="en-US" sz="1400" dirty="0"/>
              <a:t> </a:t>
            </a:r>
            <a:r>
              <a:rPr lang="id-ID" sz="1400" dirty="0"/>
              <a:t>menjaga tingkat  pembaruan</a:t>
            </a:r>
            <a:r>
              <a:rPr lang="en-US" sz="1400" dirty="0"/>
              <a:t> </a:t>
            </a:r>
            <a:r>
              <a:rPr lang="en-US" sz="1400" dirty="0" err="1"/>
              <a:t>atau</a:t>
            </a:r>
            <a:r>
              <a:rPr lang="en-US" sz="1400" dirty="0"/>
              <a:t> </a:t>
            </a:r>
            <a:r>
              <a:rPr lang="en-US" sz="1400" dirty="0" err="1"/>
              <a:t>pemutakhiran</a:t>
            </a:r>
            <a:r>
              <a:rPr lang="en-US" sz="1400" dirty="0"/>
              <a:t> </a:t>
            </a:r>
            <a:r>
              <a:rPr lang="id-ID" sz="1400" dirty="0"/>
              <a:t> ilmu pengetahuan keinsinyuran, </a:t>
            </a:r>
          </a:p>
        </p:txBody>
      </p:sp>
      <p:sp>
        <p:nvSpPr>
          <p:cNvPr id="103" name="Rectangle 102"/>
          <p:cNvSpPr/>
          <p:nvPr/>
        </p:nvSpPr>
        <p:spPr>
          <a:xfrm>
            <a:off x="463522" y="116632"/>
            <a:ext cx="8572528" cy="609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800" b="1" dirty="0">
                <a:solidFill>
                  <a:schemeClr val="tx1"/>
                </a:solidFill>
                <a:latin typeface="+mj-lt"/>
                <a:cs typeface="Arial" charset="0"/>
              </a:rPr>
              <a:t>MENDORONG PEMUTAKHIRAN PENGETAHUAN</a:t>
            </a:r>
            <a:endParaRPr lang="en-US" sz="1600" b="1" dirty="0">
              <a:solidFill>
                <a:schemeClr val="tx1"/>
              </a:solidFill>
              <a:latin typeface="+mj-lt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530666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00"/>
                            </p:stCondLst>
                            <p:childTnLst>
                              <p:par>
                                <p:cTn id="2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500"/>
                            </p:stCondLst>
                            <p:childTnLst>
                              <p:par>
                                <p:cTn id="3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183" grpId="0"/>
      <p:bldP spid="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43" name="Group 94"/>
          <p:cNvGrpSpPr>
            <a:grpSpLocks/>
          </p:cNvGrpSpPr>
          <p:nvPr/>
        </p:nvGrpSpPr>
        <p:grpSpPr bwMode="auto">
          <a:xfrm>
            <a:off x="0" y="0"/>
            <a:ext cx="9144000" cy="571500"/>
            <a:chOff x="0" y="0"/>
            <a:chExt cx="9144000" cy="571480"/>
          </a:xfrm>
        </p:grpSpPr>
        <p:sp>
          <p:nvSpPr>
            <p:cNvPr id="158" name="Rectangle 157"/>
            <p:cNvSpPr/>
            <p:nvPr/>
          </p:nvSpPr>
          <p:spPr>
            <a:xfrm>
              <a:off x="642938" y="0"/>
              <a:ext cx="8501062" cy="571480"/>
            </a:xfrm>
            <a:prstGeom prst="rect">
              <a:avLst/>
            </a:prstGeom>
            <a:solidFill>
              <a:schemeClr val="bg2">
                <a:lumMod val="9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id-ID" sz="2400"/>
            </a:p>
          </p:txBody>
        </p:sp>
        <p:sp>
          <p:nvSpPr>
            <p:cNvPr id="164" name="Rectangle 163"/>
            <p:cNvSpPr/>
            <p:nvPr/>
          </p:nvSpPr>
          <p:spPr>
            <a:xfrm>
              <a:off x="0" y="0"/>
              <a:ext cx="571500" cy="571480"/>
            </a:xfrm>
            <a:prstGeom prst="rect">
              <a:avLst/>
            </a:prstGeom>
            <a:solidFill>
              <a:srgbClr val="FF996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pPr algn="ctr">
                <a:defRPr/>
              </a:pPr>
              <a:endParaRPr lang="id-ID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sp>
        <p:nvSpPr>
          <p:cNvPr id="6" name="Oval 5"/>
          <p:cNvSpPr/>
          <p:nvPr/>
        </p:nvSpPr>
        <p:spPr>
          <a:xfrm>
            <a:off x="2627784" y="1844824"/>
            <a:ext cx="3960440" cy="4032448"/>
          </a:xfrm>
          <a:prstGeom prst="ellipse">
            <a:avLst/>
          </a:prstGeom>
          <a:solidFill>
            <a:srgbClr val="FF993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itle 1"/>
          <p:cNvSpPr txBox="1">
            <a:spLocks/>
          </p:cNvSpPr>
          <p:nvPr/>
        </p:nvSpPr>
        <p:spPr>
          <a:xfrm>
            <a:off x="2699792" y="2492896"/>
            <a:ext cx="3816424" cy="2519908"/>
          </a:xfrm>
          <a:prstGeom prst="rect">
            <a:avLst/>
          </a:prstGeom>
        </p:spPr>
        <p:txBody>
          <a:bodyPr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PENGATURAN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DALAM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d-ID" sz="4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 UU</a:t>
            </a:r>
            <a:r>
              <a:rPr 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 No 11/2014</a:t>
            </a:r>
            <a:r>
              <a:rPr lang="id-ID" sz="4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 </a:t>
            </a:r>
            <a:endParaRPr lang="en-US" sz="4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+mj-ea"/>
              <a:cs typeface="+mj-cs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d-ID" sz="4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KEINSINYURAN: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id-ID" sz="2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971492006"/>
      </p:ext>
    </p:extLst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91" name="Straight Connector 190"/>
          <p:cNvCxnSpPr/>
          <p:nvPr/>
        </p:nvCxnSpPr>
        <p:spPr>
          <a:xfrm rot="5400000">
            <a:off x="-1533567" y="4573986"/>
            <a:ext cx="68262" cy="1587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"/>
          <p:cNvSpPr>
            <a:spLocks noChangeArrowheads="1"/>
          </p:cNvSpPr>
          <p:nvPr/>
        </p:nvSpPr>
        <p:spPr bwMode="auto">
          <a:xfrm>
            <a:off x="0" y="-323165"/>
            <a:ext cx="184731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id-ID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rPr>
            </a:br>
            <a:endParaRPr kumimoji="0" lang="id-ID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+mn-lt"/>
              <a:cs typeface="Arial" pitchFamily="34" charset="0"/>
            </a:endParaRPr>
          </a:p>
        </p:txBody>
      </p:sp>
      <p:sp>
        <p:nvSpPr>
          <p:cNvPr id="50" name="Rectangle 49"/>
          <p:cNvSpPr/>
          <p:nvPr/>
        </p:nvSpPr>
        <p:spPr>
          <a:xfrm>
            <a:off x="755576" y="96786"/>
            <a:ext cx="8124465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i-FI" sz="2800" b="1" dirty="0">
                <a:latin typeface="+mn-lt"/>
              </a:rPr>
              <a:t>PETIKAN UU KEINSINYURAN</a:t>
            </a:r>
            <a:endParaRPr lang="id-ID" sz="2800" b="1" dirty="0">
              <a:latin typeface="+mn-lt"/>
            </a:endParaRPr>
          </a:p>
        </p:txBody>
      </p:sp>
      <p:sp>
        <p:nvSpPr>
          <p:cNvPr id="62" name="Rectangle 61"/>
          <p:cNvSpPr/>
          <p:nvPr/>
        </p:nvSpPr>
        <p:spPr bwMode="auto">
          <a:xfrm>
            <a:off x="0" y="0"/>
            <a:ext cx="571500" cy="571500"/>
          </a:xfrm>
          <a:prstGeom prst="rect">
            <a:avLst/>
          </a:prstGeom>
          <a:solidFill>
            <a:srgbClr val="FF99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>
              <a:defRPr/>
            </a:pPr>
            <a:endParaRPr lang="id-ID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2267744" y="762330"/>
            <a:ext cx="5298808" cy="5256584"/>
            <a:chOff x="2267744" y="1052736"/>
            <a:chExt cx="5298808" cy="5256584"/>
          </a:xfrm>
        </p:grpSpPr>
        <p:sp>
          <p:nvSpPr>
            <p:cNvPr id="3" name="Oval 2"/>
            <p:cNvSpPr/>
            <p:nvPr/>
          </p:nvSpPr>
          <p:spPr>
            <a:xfrm>
              <a:off x="2267744" y="1052736"/>
              <a:ext cx="5298808" cy="5256584"/>
            </a:xfrm>
            <a:prstGeom prst="ellipse">
              <a:avLst/>
            </a:prstGeom>
            <a:solidFill>
              <a:srgbClr val="FFFF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endParaRPr lang="en-US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" name="Rectangle 1"/>
            <p:cNvSpPr/>
            <p:nvPr/>
          </p:nvSpPr>
          <p:spPr>
            <a:xfrm>
              <a:off x="2411760" y="1472409"/>
              <a:ext cx="4968552" cy="418883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2200" dirty="0" err="1"/>
                <a:t>Dengan</a:t>
              </a:r>
              <a:r>
                <a:rPr lang="en-US" sz="2200" dirty="0"/>
                <a:t> UU </a:t>
              </a:r>
              <a:r>
                <a:rPr lang="en-US" sz="2200" dirty="0" err="1"/>
                <a:t>ini</a:t>
              </a:r>
              <a:r>
                <a:rPr lang="en-US" sz="2200" dirty="0"/>
                <a:t> </a:t>
              </a:r>
            </a:p>
            <a:p>
              <a:pPr algn="ctr">
                <a:lnSpc>
                  <a:spcPct val="110000"/>
                </a:lnSpc>
              </a:pPr>
              <a:r>
                <a:rPr lang="en-US" sz="2200" dirty="0" err="1"/>
                <a:t>diharapkan</a:t>
              </a:r>
              <a:r>
                <a:rPr lang="en-US" sz="2200" dirty="0"/>
                <a:t> </a:t>
              </a:r>
              <a:r>
                <a:rPr lang="en-US" sz="2200" dirty="0" err="1"/>
                <a:t>Keinsinyuran</a:t>
              </a:r>
              <a:r>
                <a:rPr lang="en-US" sz="2200" dirty="0"/>
                <a:t> </a:t>
              </a:r>
              <a:r>
                <a:rPr lang="en-US" sz="2200" dirty="0" err="1"/>
                <a:t>dapat</a:t>
              </a:r>
              <a:r>
                <a:rPr lang="en-US" sz="2200" dirty="0"/>
                <a:t> </a:t>
              </a:r>
              <a:r>
                <a:rPr lang="en-US" sz="2200" dirty="0" err="1"/>
                <a:t>meningkatkan</a:t>
              </a:r>
              <a:r>
                <a:rPr lang="en-US" sz="2200" dirty="0"/>
                <a:t> </a:t>
              </a:r>
              <a:r>
                <a:rPr lang="en-US" sz="2200" b="1" dirty="0" err="1"/>
                <a:t>daya</a:t>
              </a:r>
              <a:r>
                <a:rPr lang="en-US" sz="2200" b="1" dirty="0"/>
                <a:t> </a:t>
              </a:r>
              <a:r>
                <a:rPr lang="en-US" sz="2200" b="1" dirty="0" err="1"/>
                <a:t>saing</a:t>
              </a:r>
              <a:r>
                <a:rPr lang="en-US" sz="2200" b="1" dirty="0"/>
                <a:t> </a:t>
              </a:r>
              <a:r>
                <a:rPr lang="en-US" sz="2200" dirty="0" err="1"/>
                <a:t>bangsa</a:t>
              </a:r>
              <a:r>
                <a:rPr lang="en-US" sz="2200" dirty="0"/>
                <a:t> </a:t>
              </a:r>
              <a:r>
                <a:rPr lang="en-US" sz="2200" dirty="0" err="1"/>
                <a:t>dan</a:t>
              </a:r>
              <a:r>
                <a:rPr lang="en-US" sz="2200" dirty="0"/>
                <a:t> </a:t>
              </a:r>
              <a:r>
                <a:rPr lang="en-US" sz="2200" dirty="0" err="1"/>
                <a:t>negara</a:t>
              </a:r>
              <a:r>
                <a:rPr lang="en-US" sz="2200" dirty="0"/>
                <a:t> </a:t>
              </a:r>
              <a:r>
                <a:rPr lang="en-US" sz="2200" dirty="0" err="1"/>
                <a:t>dalam</a:t>
              </a:r>
              <a:r>
                <a:rPr lang="en-US" sz="2200" dirty="0"/>
                <a:t> </a:t>
              </a:r>
              <a:r>
                <a:rPr lang="en-US" sz="2200" dirty="0" err="1"/>
                <a:t>menggali</a:t>
              </a:r>
              <a:r>
                <a:rPr lang="en-US" sz="2200" dirty="0"/>
                <a:t> </a:t>
              </a:r>
              <a:r>
                <a:rPr lang="en-US" sz="2200" dirty="0" err="1"/>
                <a:t>dan</a:t>
              </a:r>
              <a:r>
                <a:rPr lang="en-US" sz="2200" dirty="0"/>
                <a:t> </a:t>
              </a:r>
              <a:r>
                <a:rPr lang="en-US" sz="2200" dirty="0" err="1"/>
                <a:t>memberikan</a:t>
              </a:r>
              <a:r>
                <a:rPr lang="en-US" sz="2200" dirty="0"/>
                <a:t> </a:t>
              </a:r>
              <a:r>
                <a:rPr lang="en-US" sz="2200" b="1" dirty="0" err="1"/>
                <a:t>nilai</a:t>
              </a:r>
              <a:r>
                <a:rPr lang="en-US" sz="2200" b="1" dirty="0"/>
                <a:t> </a:t>
              </a:r>
              <a:r>
                <a:rPr lang="en-US" sz="2200" b="1" dirty="0" err="1"/>
                <a:t>tambah</a:t>
              </a:r>
              <a:r>
                <a:rPr lang="en-US" sz="2200" b="1" dirty="0"/>
                <a:t> </a:t>
              </a:r>
              <a:r>
                <a:rPr lang="en-US" sz="2200" dirty="0" err="1"/>
                <a:t>atas</a:t>
              </a:r>
              <a:r>
                <a:rPr lang="en-US" sz="2200" dirty="0"/>
                <a:t> </a:t>
              </a:r>
              <a:r>
                <a:rPr lang="en-US" sz="2200" dirty="0" err="1"/>
                <a:t>berbagai</a:t>
              </a:r>
              <a:r>
                <a:rPr lang="en-US" sz="2200" dirty="0"/>
                <a:t> </a:t>
              </a:r>
              <a:r>
                <a:rPr lang="en-US" sz="2200" dirty="0" err="1"/>
                <a:t>potensi</a:t>
              </a:r>
              <a:r>
                <a:rPr lang="en-US" sz="2200" dirty="0"/>
                <a:t> yang </a:t>
              </a:r>
              <a:r>
                <a:rPr lang="en-US" sz="2200" dirty="0" err="1"/>
                <a:t>dimiliki</a:t>
              </a:r>
              <a:r>
                <a:rPr lang="en-US" sz="2200" dirty="0"/>
                <a:t> </a:t>
              </a:r>
              <a:r>
                <a:rPr lang="en-US" sz="2200" dirty="0" err="1"/>
                <a:t>tanah</a:t>
              </a:r>
              <a:r>
                <a:rPr lang="en-US" sz="2200" dirty="0"/>
                <a:t> air, </a:t>
              </a:r>
              <a:r>
                <a:rPr lang="en-US" sz="2200" dirty="0" err="1"/>
                <a:t>menjawab</a:t>
              </a:r>
              <a:r>
                <a:rPr lang="en-US" sz="2200" dirty="0"/>
                <a:t> </a:t>
              </a:r>
              <a:r>
                <a:rPr lang="en-US" sz="2200" dirty="0" err="1"/>
                <a:t>kebutuhan</a:t>
              </a:r>
              <a:r>
                <a:rPr lang="en-US" sz="2200" dirty="0"/>
                <a:t> </a:t>
              </a:r>
              <a:r>
                <a:rPr lang="en-US" sz="2200" dirty="0" err="1"/>
                <a:t>mengatasi</a:t>
              </a:r>
              <a:r>
                <a:rPr lang="en-US" sz="2200" dirty="0"/>
                <a:t> </a:t>
              </a:r>
              <a:r>
                <a:rPr lang="en-US" sz="2200" dirty="0" err="1"/>
                <a:t>segala</a:t>
              </a:r>
              <a:r>
                <a:rPr lang="en-US" sz="2200" dirty="0"/>
                <a:t> </a:t>
              </a:r>
              <a:r>
                <a:rPr lang="en-US" sz="2200" dirty="0" err="1"/>
                <a:t>kendala</a:t>
              </a:r>
              <a:r>
                <a:rPr lang="en-US" sz="2200" dirty="0"/>
                <a:t> </a:t>
              </a:r>
              <a:r>
                <a:rPr lang="en-US" sz="2200" dirty="0" err="1"/>
                <a:t>dan</a:t>
              </a:r>
              <a:r>
                <a:rPr lang="en-US" sz="2200" dirty="0"/>
                <a:t> </a:t>
              </a:r>
              <a:r>
                <a:rPr lang="en-US" sz="2200" dirty="0" err="1"/>
                <a:t>masalah</a:t>
              </a:r>
              <a:r>
                <a:rPr lang="en-US" sz="2200" dirty="0"/>
                <a:t> </a:t>
              </a:r>
              <a:r>
                <a:rPr lang="en-US" sz="2200" dirty="0" err="1"/>
                <a:t>dari</a:t>
              </a:r>
              <a:r>
                <a:rPr lang="en-US" sz="2200" dirty="0"/>
                <a:t> </a:t>
              </a:r>
              <a:r>
                <a:rPr lang="en-US" sz="2200" dirty="0" err="1"/>
                <a:t>perubahan</a:t>
              </a:r>
              <a:r>
                <a:rPr lang="en-US" sz="2200" dirty="0"/>
                <a:t> global yang </a:t>
              </a:r>
              <a:r>
                <a:rPr lang="en-US" sz="2200" dirty="0" err="1"/>
                <a:t>dihadapi</a:t>
              </a:r>
              <a:r>
                <a:rPr lang="en-US" sz="2200" dirty="0"/>
                <a:t> </a:t>
              </a:r>
              <a:r>
                <a:rPr lang="en-US" sz="2200" dirty="0" err="1"/>
                <a:t>dan</a:t>
              </a:r>
              <a:r>
                <a:rPr lang="en-US" sz="2200" dirty="0"/>
                <a:t> </a:t>
              </a:r>
              <a:r>
                <a:rPr lang="en-US" sz="2200" dirty="0" err="1"/>
                <a:t>selanjutnya</a:t>
              </a:r>
              <a:r>
                <a:rPr lang="en-US" sz="2200" dirty="0"/>
                <a:t> </a:t>
              </a:r>
              <a:r>
                <a:rPr lang="en-US" sz="2200" dirty="0" err="1"/>
                <a:t>dapat</a:t>
              </a:r>
              <a:r>
                <a:rPr lang="en-US" sz="2200" dirty="0"/>
                <a:t> </a:t>
              </a:r>
              <a:r>
                <a:rPr lang="en-US" sz="2200" dirty="0" err="1"/>
                <a:t>menyumbang</a:t>
              </a:r>
              <a:r>
                <a:rPr lang="en-US" sz="2200" dirty="0"/>
                <a:t> </a:t>
              </a:r>
              <a:r>
                <a:rPr lang="en-US" sz="2200" dirty="0" err="1"/>
                <a:t>banyak</a:t>
              </a:r>
              <a:r>
                <a:rPr lang="en-US" sz="2200" dirty="0"/>
                <a:t> </a:t>
              </a:r>
              <a:r>
                <a:rPr lang="en-US" sz="2200" dirty="0" err="1"/>
                <a:t>bagi</a:t>
              </a:r>
              <a:r>
                <a:rPr lang="en-US" sz="2200" dirty="0"/>
                <a:t> </a:t>
              </a:r>
              <a:r>
                <a:rPr lang="en-US" sz="2200" b="1" dirty="0" err="1"/>
                <a:t>kemajuan</a:t>
              </a:r>
              <a:r>
                <a:rPr lang="en-US" sz="2200" b="1" dirty="0"/>
                <a:t>   </a:t>
              </a:r>
            </a:p>
            <a:p>
              <a:pPr algn="ctr">
                <a:lnSpc>
                  <a:spcPct val="110000"/>
                </a:lnSpc>
              </a:pPr>
              <a:r>
                <a:rPr lang="en-US" sz="2200" b="1" dirty="0" err="1"/>
                <a:t>dan</a:t>
              </a:r>
              <a:r>
                <a:rPr lang="en-US" sz="2200" b="1" dirty="0"/>
                <a:t> </a:t>
              </a:r>
              <a:r>
                <a:rPr lang="en-US" sz="2200" b="1" dirty="0" err="1"/>
                <a:t>kemandirian</a:t>
              </a:r>
              <a:r>
                <a:rPr lang="en-US" sz="2200" b="1" dirty="0"/>
                <a:t> </a:t>
              </a:r>
              <a:r>
                <a:rPr lang="en-US" sz="2200" dirty="0" err="1"/>
                <a:t>bangsa</a:t>
              </a:r>
              <a:r>
                <a:rPr lang="en-US" sz="2200" dirty="0"/>
                <a:t>. </a:t>
              </a:r>
            </a:p>
          </p:txBody>
        </p:sp>
      </p:grpSp>
      <p:sp>
        <p:nvSpPr>
          <p:cNvPr id="8" name="Rounded Rectangle 7"/>
          <p:cNvSpPr/>
          <p:nvPr/>
        </p:nvSpPr>
        <p:spPr>
          <a:xfrm>
            <a:off x="3049572" y="5500607"/>
            <a:ext cx="3714776" cy="1024737"/>
          </a:xfrm>
          <a:prstGeom prst="roundRect">
            <a:avLst>
              <a:gd name="adj" fmla="val 50000"/>
            </a:avLst>
          </a:prstGeom>
          <a:solidFill>
            <a:srgbClr val="FF993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b="1" dirty="0">
                <a:solidFill>
                  <a:schemeClr val="tx1"/>
                </a:solidFill>
              </a:rPr>
              <a:t>             KEINSINYURAN</a:t>
            </a:r>
          </a:p>
        </p:txBody>
      </p:sp>
      <p:sp>
        <p:nvSpPr>
          <p:cNvPr id="9" name="Oval 8"/>
          <p:cNvSpPr/>
          <p:nvPr/>
        </p:nvSpPr>
        <p:spPr>
          <a:xfrm>
            <a:off x="3049572" y="5356591"/>
            <a:ext cx="1000132" cy="1024737"/>
          </a:xfrm>
          <a:prstGeom prst="ellipse">
            <a:avLst/>
          </a:prstGeom>
          <a:solidFill>
            <a:schemeClr val="accent1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id-ID" sz="13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INSINYUR</a:t>
            </a:r>
          </a:p>
          <a:p>
            <a:pPr algn="ctr"/>
            <a:endParaRPr lang="id-ID" sz="13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0274380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1">
            <a:lumMod val="65000"/>
          </a:schemeClr>
        </a:solidFill>
        <a:ln>
          <a:noFill/>
        </a:ln>
      </a:spPr>
      <a:bodyPr rtlCol="0" anchor="t"/>
      <a:lstStyle>
        <a:defPPr algn="ctr">
          <a:defRPr sz="1600" b="1" dirty="0" smtClean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27483</TotalTime>
  <Words>1414</Words>
  <Application>Microsoft Office PowerPoint</Application>
  <PresentationFormat>On-screen Show (4:3)</PresentationFormat>
  <Paragraphs>383</Paragraphs>
  <Slides>18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3" baseType="lpstr">
      <vt:lpstr>Aharoni</vt:lpstr>
      <vt:lpstr>Arial</vt:lpstr>
      <vt:lpstr>Arial Narrow</vt:lpstr>
      <vt:lpstr>Calibri</vt:lpstr>
      <vt:lpstr>Office Theme</vt:lpstr>
      <vt:lpstr>PENGENALAN PROFESI INSINYUR   UU NO 11/2014  TENTANG KEINSINYURAN    BADAN KEJURUAN TEKNOLOGI PERKAPALAN PERSATUAN INSINYUR INDONESIA  </vt:lpstr>
      <vt:lpstr>PowerPoint Presentation</vt:lpstr>
      <vt:lpstr>PowerPoint Presentation</vt:lpstr>
      <vt:lpstr>PowerPoint Presentation</vt:lpstr>
      <vt:lpstr>PowerPoint Presentation</vt:lpstr>
      <vt:lpstr>LEPAS DARI MIDDLE INCOME TRAP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ORGANISASI KEINSINYURAN</dc:title>
  <dc:creator>Rudianto</dc:creator>
  <cp:lastModifiedBy>Adi Sasmito Aji</cp:lastModifiedBy>
  <cp:revision>558</cp:revision>
  <cp:lastPrinted>2022-06-16T10:31:04Z</cp:lastPrinted>
  <dcterms:created xsi:type="dcterms:W3CDTF">2013-11-27T14:40:38Z</dcterms:created>
  <dcterms:modified xsi:type="dcterms:W3CDTF">2022-06-16T10:34:24Z</dcterms:modified>
</cp:coreProperties>
</file>