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6.jpg" ContentType="image/jpeg"/>
  <Override PartName="/ppt/media/image7.jpg" ContentType="image/jpeg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77" r:id="rId3"/>
    <p:sldId id="282" r:id="rId4"/>
    <p:sldId id="288" r:id="rId5"/>
    <p:sldId id="289" r:id="rId6"/>
    <p:sldId id="290" r:id="rId7"/>
    <p:sldId id="283" r:id="rId8"/>
    <p:sldId id="276" r:id="rId9"/>
    <p:sldId id="260" r:id="rId10"/>
    <p:sldId id="273" r:id="rId11"/>
    <p:sldId id="285" r:id="rId12"/>
    <p:sldId id="286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228"/>
    <a:srgbClr val="13544C"/>
    <a:srgbClr val="493218"/>
    <a:srgbClr val="5C1729"/>
    <a:srgbClr val="EFEFEE"/>
    <a:srgbClr val="124760"/>
    <a:srgbClr val="002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47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42B5-7586-4B99-8972-329DC6BA1FAA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CB45A-83C5-4A9A-A22B-B0F5E74EA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43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54EE-7890-4FBF-AB47-39A4A832F7E4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E286-40AC-48C7-AA7A-EEEC3E2C7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0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54EE-7890-4FBF-AB47-39A4A832F7E4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E286-40AC-48C7-AA7A-EEEC3E2C7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9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54EE-7890-4FBF-AB47-39A4A832F7E4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E286-40AC-48C7-AA7A-EEEC3E2C7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93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67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8467">
              <a:spcBef>
                <a:spcPts val="27"/>
              </a:spcBef>
            </a:pPr>
            <a:r>
              <a:rPr lang="en-ID" spc="83"/>
              <a:t>@m</a:t>
            </a:r>
            <a:r>
              <a:rPr lang="en-ID" spc="60"/>
              <a:t>b</a:t>
            </a:r>
            <a:r>
              <a:rPr lang="en-ID" spc="-133"/>
              <a:t>.</a:t>
            </a:r>
            <a:r>
              <a:rPr lang="en-ID" spc="-43"/>
              <a:t>i</a:t>
            </a:r>
            <a:r>
              <a:rPr lang="en-ID" spc="-10"/>
              <a:t>t</a:t>
            </a:r>
            <a:r>
              <a:rPr lang="en-ID" spc="73"/>
              <a:t>s</a:t>
            </a:r>
            <a:endParaRPr lang="en-ID" spc="7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6547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1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9828" y="1628441"/>
            <a:ext cx="10212343" cy="943976"/>
          </a:xfrm>
        </p:spPr>
        <p:txBody>
          <a:bodyPr lIns="0" tIns="0" rIns="0" bIns="0"/>
          <a:lstStyle>
            <a:lvl1pPr>
              <a:defRPr sz="6134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67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8467">
              <a:spcBef>
                <a:spcPts val="27"/>
              </a:spcBef>
            </a:pPr>
            <a:r>
              <a:rPr lang="en-ID" spc="83"/>
              <a:t>@m</a:t>
            </a:r>
            <a:r>
              <a:rPr lang="en-ID" spc="60"/>
              <a:t>b</a:t>
            </a:r>
            <a:r>
              <a:rPr lang="en-ID" spc="-133"/>
              <a:t>.</a:t>
            </a:r>
            <a:r>
              <a:rPr lang="en-ID" spc="-43"/>
              <a:t>i</a:t>
            </a:r>
            <a:r>
              <a:rPr lang="en-ID" spc="-10"/>
              <a:t>t</a:t>
            </a:r>
            <a:r>
              <a:rPr lang="en-ID" spc="73"/>
              <a:t>s</a:t>
            </a:r>
            <a:endParaRPr lang="en-ID" spc="7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8397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9828" y="1628441"/>
            <a:ext cx="10212343" cy="943976"/>
          </a:xfrm>
        </p:spPr>
        <p:txBody>
          <a:bodyPr lIns="0" tIns="0" rIns="0" bIns="0"/>
          <a:lstStyle>
            <a:lvl1pPr>
              <a:defRPr sz="6134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67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8467">
              <a:spcBef>
                <a:spcPts val="27"/>
              </a:spcBef>
            </a:pPr>
            <a:r>
              <a:rPr lang="en-ID" spc="83"/>
              <a:t>@m</a:t>
            </a:r>
            <a:r>
              <a:rPr lang="en-ID" spc="60"/>
              <a:t>b</a:t>
            </a:r>
            <a:r>
              <a:rPr lang="en-ID" spc="-133"/>
              <a:t>.</a:t>
            </a:r>
            <a:r>
              <a:rPr lang="en-ID" spc="-43"/>
              <a:t>i</a:t>
            </a:r>
            <a:r>
              <a:rPr lang="en-ID" spc="-10"/>
              <a:t>t</a:t>
            </a:r>
            <a:r>
              <a:rPr lang="en-ID" spc="73"/>
              <a:t>s</a:t>
            </a:r>
            <a:endParaRPr lang="en-ID" spc="73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318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9828" y="1628441"/>
            <a:ext cx="10212343" cy="943976"/>
          </a:xfrm>
        </p:spPr>
        <p:txBody>
          <a:bodyPr lIns="0" tIns="0" rIns="0" bIns="0"/>
          <a:lstStyle>
            <a:lvl1pPr>
              <a:defRPr sz="6134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67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8467">
              <a:spcBef>
                <a:spcPts val="27"/>
              </a:spcBef>
            </a:pPr>
            <a:r>
              <a:rPr lang="en-ID" spc="83"/>
              <a:t>@m</a:t>
            </a:r>
            <a:r>
              <a:rPr lang="en-ID" spc="60"/>
              <a:t>b</a:t>
            </a:r>
            <a:r>
              <a:rPr lang="en-ID" spc="-133"/>
              <a:t>.</a:t>
            </a:r>
            <a:r>
              <a:rPr lang="en-ID" spc="-43"/>
              <a:t>i</a:t>
            </a:r>
            <a:r>
              <a:rPr lang="en-ID" spc="-10"/>
              <a:t>t</a:t>
            </a:r>
            <a:r>
              <a:rPr lang="en-ID" spc="73"/>
              <a:t>s</a:t>
            </a:r>
            <a:endParaRPr lang="en-ID" spc="73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6636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67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8467">
              <a:spcBef>
                <a:spcPts val="27"/>
              </a:spcBef>
            </a:pPr>
            <a:r>
              <a:rPr lang="en-ID" spc="83"/>
              <a:t>@m</a:t>
            </a:r>
            <a:r>
              <a:rPr lang="en-ID" spc="60"/>
              <a:t>b</a:t>
            </a:r>
            <a:r>
              <a:rPr lang="en-ID" spc="-133"/>
              <a:t>.</a:t>
            </a:r>
            <a:r>
              <a:rPr lang="en-ID" spc="-43"/>
              <a:t>i</a:t>
            </a:r>
            <a:r>
              <a:rPr lang="en-ID" spc="-10"/>
              <a:t>t</a:t>
            </a:r>
            <a:r>
              <a:rPr lang="en-ID" spc="73"/>
              <a:t>s</a:t>
            </a:r>
            <a:endParaRPr lang="en-ID" spc="73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246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54EE-7890-4FBF-AB47-39A4A832F7E4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E286-40AC-48C7-AA7A-EEEC3E2C7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54EE-7890-4FBF-AB47-39A4A832F7E4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E286-40AC-48C7-AA7A-EEEC3E2C7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33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54EE-7890-4FBF-AB47-39A4A832F7E4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E286-40AC-48C7-AA7A-EEEC3E2C7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3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54EE-7890-4FBF-AB47-39A4A832F7E4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E286-40AC-48C7-AA7A-EEEC3E2C7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6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54EE-7890-4FBF-AB47-39A4A832F7E4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E286-40AC-48C7-AA7A-EEEC3E2C7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0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54EE-7890-4FBF-AB47-39A4A832F7E4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E286-40AC-48C7-AA7A-EEEC3E2C7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54EE-7890-4FBF-AB47-39A4A832F7E4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E286-40AC-48C7-AA7A-EEEC3E2C7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7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54EE-7890-4FBF-AB47-39A4A832F7E4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E286-40AC-48C7-AA7A-EEEC3E2C7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2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454EE-7890-4FBF-AB47-39A4A832F7E4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7E286-40AC-48C7-AA7A-EEEC3E2C7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2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9828" y="1628441"/>
            <a:ext cx="10212343" cy="14157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9828" y="1628441"/>
            <a:ext cx="102123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464632" y="6481884"/>
            <a:ext cx="489796" cy="1488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7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8467">
              <a:spcBef>
                <a:spcPts val="27"/>
              </a:spcBef>
            </a:pPr>
            <a:r>
              <a:rPr lang="en-ID" spc="83"/>
              <a:t>@m</a:t>
            </a:r>
            <a:r>
              <a:rPr lang="en-ID" spc="60"/>
              <a:t>b</a:t>
            </a:r>
            <a:r>
              <a:rPr lang="en-ID" spc="-133"/>
              <a:t>.</a:t>
            </a:r>
            <a:r>
              <a:rPr lang="en-ID" spc="-43"/>
              <a:t>i</a:t>
            </a:r>
            <a:r>
              <a:rPr lang="en-ID" spc="-10"/>
              <a:t>t</a:t>
            </a:r>
            <a:r>
              <a:rPr lang="en-ID" spc="73"/>
              <a:t>s</a:t>
            </a:r>
            <a:endParaRPr lang="en-ID" spc="7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9063F7F-2F9F-4F92-9F04-27BB5D1C5730}"/>
              </a:ext>
            </a:extLst>
          </p:cNvPr>
          <p:cNvSpPr txBox="1"/>
          <p:nvPr/>
        </p:nvSpPr>
        <p:spPr>
          <a:xfrm>
            <a:off x="5741762" y="1322513"/>
            <a:ext cx="5795161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14"/>
              </a:lnSpc>
            </a:pPr>
            <a:r>
              <a:rPr lang="id-ID" sz="6153" dirty="0" smtClean="0">
                <a:solidFill>
                  <a:srgbClr val="FFFFFF"/>
                </a:solidFill>
                <a:latin typeface="Raleway Bold"/>
              </a:rPr>
              <a:t>CALL FOR </a:t>
            </a:r>
            <a:r>
              <a:rPr lang="en-US" sz="6153" dirty="0" smtClean="0">
                <a:solidFill>
                  <a:srgbClr val="FFFFFF"/>
                </a:solidFill>
                <a:latin typeface="Raleway Bold"/>
              </a:rPr>
              <a:t>PARTNERSHI</a:t>
            </a:r>
            <a:r>
              <a:rPr lang="id-ID" sz="6153" dirty="0" smtClean="0">
                <a:solidFill>
                  <a:srgbClr val="FFFFFF"/>
                </a:solidFill>
                <a:latin typeface="Raleway Bold"/>
              </a:rPr>
              <a:t>P</a:t>
            </a:r>
            <a:endParaRPr lang="en-US" sz="6153" dirty="0">
              <a:solidFill>
                <a:srgbClr val="FFFFFF"/>
              </a:solidFill>
              <a:latin typeface="Raleway Bol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A039ED-D2B6-4555-B0DD-CA6F0E04FD99}"/>
              </a:ext>
            </a:extLst>
          </p:cNvPr>
          <p:cNvSpPr txBox="1"/>
          <p:nvPr/>
        </p:nvSpPr>
        <p:spPr>
          <a:xfrm>
            <a:off x="5741762" y="3814092"/>
            <a:ext cx="6067477" cy="665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6"/>
              </a:lnSpc>
            </a:pPr>
            <a:r>
              <a:rPr lang="en-US" sz="1933" dirty="0">
                <a:solidFill>
                  <a:srgbClr val="FFFFFF"/>
                </a:solidFill>
                <a:latin typeface="Raleway Bold"/>
              </a:rPr>
              <a:t>The 3</a:t>
            </a:r>
            <a:r>
              <a:rPr lang="en-US" sz="1933" baseline="30000" dirty="0">
                <a:solidFill>
                  <a:srgbClr val="FFFFFF"/>
                </a:solidFill>
                <a:latin typeface="Raleway Bold"/>
              </a:rPr>
              <a:t>rd</a:t>
            </a:r>
            <a:r>
              <a:rPr lang="en-US" sz="1933" dirty="0">
                <a:solidFill>
                  <a:srgbClr val="FFFFFF"/>
                </a:solidFill>
                <a:latin typeface="Raleway Bold"/>
              </a:rPr>
              <a:t> International Conference on Business and Management Technology (3</a:t>
            </a:r>
            <a:r>
              <a:rPr lang="en-US" sz="1933" baseline="30000" dirty="0">
                <a:solidFill>
                  <a:srgbClr val="FFFFFF"/>
                </a:solidFill>
                <a:latin typeface="Raleway Bold"/>
              </a:rPr>
              <a:t>rd</a:t>
            </a:r>
            <a:r>
              <a:rPr lang="en-US" sz="1933" dirty="0">
                <a:solidFill>
                  <a:srgbClr val="FFFFFF"/>
                </a:solidFill>
                <a:latin typeface="Raleway Bold"/>
              </a:rPr>
              <a:t> </a:t>
            </a:r>
            <a:r>
              <a:rPr lang="en-US" sz="1933" dirty="0" err="1">
                <a:solidFill>
                  <a:srgbClr val="FFFFFF"/>
                </a:solidFill>
                <a:latin typeface="Raleway Bold"/>
              </a:rPr>
              <a:t>IConBMT</a:t>
            </a:r>
            <a:r>
              <a:rPr lang="en-US" sz="1933" dirty="0">
                <a:solidFill>
                  <a:srgbClr val="FFFFFF"/>
                </a:solidFill>
                <a:latin typeface="Raleway Bold"/>
              </a:rPr>
              <a:t> 2021)</a:t>
            </a: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8A2A644A-C860-4292-8522-BF8DD67AC113}"/>
              </a:ext>
            </a:extLst>
          </p:cNvPr>
          <p:cNvSpPr txBox="1"/>
          <p:nvPr/>
        </p:nvSpPr>
        <p:spPr>
          <a:xfrm>
            <a:off x="5877417" y="4677531"/>
            <a:ext cx="4633825" cy="295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en-US" sz="1799" dirty="0">
                <a:solidFill>
                  <a:srgbClr val="FFFFFF"/>
                </a:solidFill>
                <a:latin typeface="Raleway Bold"/>
              </a:rPr>
              <a:t>Online Conference, July 31</a:t>
            </a:r>
            <a:r>
              <a:rPr lang="en-US" sz="1799" baseline="30000" dirty="0">
                <a:solidFill>
                  <a:srgbClr val="FFFFFF"/>
                </a:solidFill>
                <a:latin typeface="Raleway Bold"/>
              </a:rPr>
              <a:t>st</a:t>
            </a:r>
            <a:r>
              <a:rPr lang="en-US" sz="1799" dirty="0">
                <a:solidFill>
                  <a:srgbClr val="FFFFFF"/>
                </a:solidFill>
                <a:latin typeface="Raleway Bold"/>
              </a:rPr>
              <a:t> 2021</a:t>
            </a:r>
          </a:p>
        </p:txBody>
      </p:sp>
      <p:grpSp>
        <p:nvGrpSpPr>
          <p:cNvPr id="17" name="Group 15">
            <a:extLst>
              <a:ext uri="{FF2B5EF4-FFF2-40B4-BE49-F238E27FC236}">
                <a16:creationId xmlns:a16="http://schemas.microsoft.com/office/drawing/2014/main" id="{D4AEA17E-4B7D-4B4D-B55C-C50BF2B0CD80}"/>
              </a:ext>
            </a:extLst>
          </p:cNvPr>
          <p:cNvGrpSpPr/>
          <p:nvPr/>
        </p:nvGrpSpPr>
        <p:grpSpPr>
          <a:xfrm>
            <a:off x="5741762" y="4623331"/>
            <a:ext cx="3999229" cy="479240"/>
            <a:chOff x="0" y="0"/>
            <a:chExt cx="19676672" cy="2357915"/>
          </a:xfrm>
        </p:grpSpPr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80582CDD-DD35-4E65-BF82-0016B87B4076}"/>
                </a:ext>
              </a:extLst>
            </p:cNvPr>
            <p:cNvSpPr/>
            <p:nvPr/>
          </p:nvSpPr>
          <p:spPr>
            <a:xfrm>
              <a:off x="0" y="0"/>
              <a:ext cx="19676672" cy="2357915"/>
            </a:xfrm>
            <a:custGeom>
              <a:avLst/>
              <a:gdLst/>
              <a:ahLst/>
              <a:cxnLst/>
              <a:rect l="l" t="t" r="r" b="b"/>
              <a:pathLst>
                <a:path w="19676672" h="2357915">
                  <a:moveTo>
                    <a:pt x="19450613" y="0"/>
                  </a:moveTo>
                  <a:lnTo>
                    <a:pt x="0" y="0"/>
                  </a:lnTo>
                  <a:lnTo>
                    <a:pt x="0" y="2357915"/>
                  </a:lnTo>
                  <a:lnTo>
                    <a:pt x="19676672" y="2357915"/>
                  </a:lnTo>
                  <a:lnTo>
                    <a:pt x="19676672" y="0"/>
                  </a:lnTo>
                  <a:lnTo>
                    <a:pt x="19450613" y="0"/>
                  </a:lnTo>
                  <a:close/>
                  <a:moveTo>
                    <a:pt x="19450613" y="2131855"/>
                  </a:moveTo>
                  <a:lnTo>
                    <a:pt x="228600" y="2131855"/>
                  </a:lnTo>
                  <a:lnTo>
                    <a:pt x="228600" y="228600"/>
                  </a:lnTo>
                  <a:lnTo>
                    <a:pt x="19450613" y="228600"/>
                  </a:lnTo>
                  <a:lnTo>
                    <a:pt x="19450613" y="213185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352F574-E857-44A4-987B-EDB31B2E60AD}"/>
              </a:ext>
            </a:extLst>
          </p:cNvPr>
          <p:cNvSpPr txBox="1"/>
          <p:nvPr/>
        </p:nvSpPr>
        <p:spPr>
          <a:xfrm>
            <a:off x="6244329" y="5303876"/>
            <a:ext cx="2531172" cy="295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en-US" sz="1799" dirty="0">
                <a:solidFill>
                  <a:srgbClr val="FFFFFF"/>
                </a:solidFill>
                <a:latin typeface="Raleway Bold"/>
              </a:rPr>
              <a:t>bit.ly/IConBMT2021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9AFCB82-3B68-4D99-8931-3E432D9413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748500" y="5286988"/>
            <a:ext cx="384297" cy="38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4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2004E1B-E921-8048-86F3-3C26CF4521EF}"/>
              </a:ext>
            </a:extLst>
          </p:cNvPr>
          <p:cNvSpPr txBox="1">
            <a:spLocks/>
          </p:cNvSpPr>
          <p:nvPr/>
        </p:nvSpPr>
        <p:spPr>
          <a:xfrm>
            <a:off x="993412" y="940072"/>
            <a:ext cx="6335040" cy="566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Raleway" panose="020B0503030101060003" pitchFamily="34" charset="0"/>
              </a:rPr>
              <a:t>Virtual Background Main Event</a:t>
            </a: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E9EDCA1-A478-41A0-B0DE-59DB2F214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21" y="1506250"/>
            <a:ext cx="8204358" cy="46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77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2004E1B-E921-8048-86F3-3C26CF4521EF}"/>
              </a:ext>
            </a:extLst>
          </p:cNvPr>
          <p:cNvSpPr txBox="1">
            <a:spLocks/>
          </p:cNvSpPr>
          <p:nvPr/>
        </p:nvSpPr>
        <p:spPr>
          <a:xfrm>
            <a:off x="573270" y="1451429"/>
            <a:ext cx="5262245" cy="3662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Raleway" panose="020B0503030101060003" pitchFamily="34" charset="0"/>
              </a:rPr>
              <a:t>Abstract Book and Program Book Cover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522545-C11C-499C-B700-D16591916252}"/>
              </a:ext>
            </a:extLst>
          </p:cNvPr>
          <p:cNvSpPr txBox="1">
            <a:spLocks/>
          </p:cNvSpPr>
          <p:nvPr/>
        </p:nvSpPr>
        <p:spPr>
          <a:xfrm>
            <a:off x="6096000" y="1451429"/>
            <a:ext cx="5262245" cy="3662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Raleway" panose="020B0503030101060003" pitchFamily="34" charset="0"/>
              </a:rPr>
              <a:t>Conference’s E-Certificate</a:t>
            </a:r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5CE6F3D-DAD6-41C2-BBEB-0A53F71B73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121428"/>
            <a:ext cx="5262245" cy="3720572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9A13F1B-FB2D-4D01-A5E3-BE32745784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61" y="2121428"/>
            <a:ext cx="2627654" cy="3720572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921983A-91E5-4531-989A-2D0227003A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24" y="2121428"/>
            <a:ext cx="2627654" cy="372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8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7507" y="1676887"/>
            <a:ext cx="4086238" cy="619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Raleway" panose="020B0003030101060003" pitchFamily="34" charset="0"/>
              </a:rPr>
              <a:t>Organized By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8485" y="1676887"/>
            <a:ext cx="4533205" cy="619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latin typeface="Raleway" panose="020B0003030101060003" pitchFamily="34" charset="0"/>
              </a:rPr>
              <a:t>Conference Partners</a:t>
            </a:r>
            <a:endParaRPr lang="en-US" b="1" dirty="0">
              <a:latin typeface="Raleway" panose="020B00030301010600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0B6048-E790-4B56-A6FE-FE4777912BDD}"/>
              </a:ext>
            </a:extLst>
          </p:cNvPr>
          <p:cNvSpPr/>
          <p:nvPr/>
        </p:nvSpPr>
        <p:spPr>
          <a:xfrm>
            <a:off x="957507" y="4626553"/>
            <a:ext cx="48209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493218"/>
                </a:solidFill>
                <a:latin typeface="Raleway" panose="020B0003030101060003" pitchFamily="34" charset="0"/>
              </a:rPr>
              <a:t>Geodita</a:t>
            </a:r>
            <a:r>
              <a:rPr lang="tr-TR" sz="1400" b="1" dirty="0">
                <a:solidFill>
                  <a:srgbClr val="493218"/>
                </a:solidFill>
                <a:latin typeface="Raleway" panose="020B0003030101060003" pitchFamily="34" charset="0"/>
              </a:rPr>
              <a:t> (+62-811-3377-703)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it-IT" sz="1400" b="1" kern="0" dirty="0">
                <a:solidFill>
                  <a:srgbClr val="493218"/>
                </a:solidFill>
                <a:latin typeface="Raleway"/>
                <a:ea typeface="Raleway"/>
                <a:cs typeface="Raleway"/>
                <a:sym typeface="Raleway"/>
              </a:rPr>
              <a:t>Rai ( +62-812-3086-7023)</a:t>
            </a:r>
          </a:p>
          <a:p>
            <a:endParaRPr lang="tr-TR" sz="1400" b="1" dirty="0">
              <a:solidFill>
                <a:srgbClr val="493218"/>
              </a:solidFill>
              <a:latin typeface="Raleway" panose="020B0003030101060003" pitchFamily="34" charset="0"/>
            </a:endParaRPr>
          </a:p>
          <a:p>
            <a:r>
              <a:rPr lang="fr-FR" sz="1400" b="1" dirty="0">
                <a:solidFill>
                  <a:srgbClr val="493218"/>
                </a:solidFill>
                <a:latin typeface="Raleway" panose="020B0003030101060003" pitchFamily="34" charset="0"/>
              </a:rPr>
              <a:t>Email: </a:t>
            </a:r>
            <a:r>
              <a:rPr lang="fr-FR" sz="1400" b="1" dirty="0" err="1">
                <a:solidFill>
                  <a:srgbClr val="493218"/>
                </a:solidFill>
                <a:latin typeface="Raleway" panose="020B0003030101060003" pitchFamily="34" charset="0"/>
              </a:rPr>
              <a:t>iconbmtmb@gmail.com</a:t>
            </a:r>
            <a:r>
              <a:rPr lang="fr-FR" sz="1400" b="1" dirty="0">
                <a:solidFill>
                  <a:srgbClr val="493218"/>
                </a:solidFill>
                <a:latin typeface="Raleway" panose="020B0003030101060003" pitchFamily="34" charset="0"/>
              </a:rPr>
              <a:t> </a:t>
            </a:r>
          </a:p>
          <a:p>
            <a:r>
              <a:rPr lang="fr-FR" sz="1400" b="1" dirty="0" err="1">
                <a:solidFill>
                  <a:srgbClr val="493218"/>
                </a:solidFill>
                <a:latin typeface="Raleway" panose="020B0003030101060003" pitchFamily="34" charset="0"/>
              </a:rPr>
              <a:t>Website</a:t>
            </a:r>
            <a:r>
              <a:rPr lang="fr-FR" sz="1400" b="1" dirty="0">
                <a:solidFill>
                  <a:srgbClr val="493218"/>
                </a:solidFill>
                <a:latin typeface="Raleway" panose="020B0003030101060003" pitchFamily="34" charset="0"/>
              </a:rPr>
              <a:t>: https://</a:t>
            </a:r>
            <a:r>
              <a:rPr lang="fr-FR" sz="1400" b="1" dirty="0" err="1">
                <a:solidFill>
                  <a:srgbClr val="493218"/>
                </a:solidFill>
                <a:latin typeface="Raleway" panose="020B0003030101060003" pitchFamily="34" charset="0"/>
              </a:rPr>
              <a:t>www.its.ac.id</a:t>
            </a:r>
            <a:r>
              <a:rPr lang="fr-FR" sz="1400" b="1" dirty="0">
                <a:solidFill>
                  <a:srgbClr val="493218"/>
                </a:solidFill>
                <a:latin typeface="Raleway" panose="020B0003030101060003" pitchFamily="34" charset="0"/>
              </a:rPr>
              <a:t>/mb/</a:t>
            </a:r>
            <a:r>
              <a:rPr lang="fr-FR" sz="1400" b="1" dirty="0" err="1">
                <a:solidFill>
                  <a:srgbClr val="493218"/>
                </a:solidFill>
                <a:latin typeface="Raleway" panose="020B0003030101060003" pitchFamily="34" charset="0"/>
              </a:rPr>
              <a:t>conference</a:t>
            </a:r>
            <a:r>
              <a:rPr lang="fr-FR" sz="1400" b="1" dirty="0">
                <a:solidFill>
                  <a:srgbClr val="493218"/>
                </a:solidFill>
                <a:latin typeface="Raleway" panose="020B0003030101060003" pitchFamily="34" charset="0"/>
              </a:rPr>
              <a:t>/iconbmt2021/</a:t>
            </a:r>
            <a:endParaRPr lang="tr-TR" sz="1400" b="1" dirty="0">
              <a:solidFill>
                <a:srgbClr val="493218"/>
              </a:solidFill>
              <a:latin typeface="Raleway" panose="020B0003030101060003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8F3E8E-15FD-4753-8B34-5E2F230DCB5A}"/>
              </a:ext>
            </a:extLst>
          </p:cNvPr>
          <p:cNvSpPr txBox="1">
            <a:spLocks/>
          </p:cNvSpPr>
          <p:nvPr/>
        </p:nvSpPr>
        <p:spPr>
          <a:xfrm>
            <a:off x="957507" y="4170754"/>
            <a:ext cx="4086238" cy="619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>
                <a:latin typeface="Raleway" panose="020B0003030101060003" pitchFamily="34" charset="0"/>
              </a:rPr>
              <a:t>Contact us</a:t>
            </a:r>
            <a:endParaRPr lang="en-US" sz="2400" b="1" dirty="0">
              <a:latin typeface="Raleway" panose="020B00030301010600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0F81D0-E77D-4AE0-8F18-E3941676E6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07" y="2371491"/>
            <a:ext cx="3541814" cy="108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8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00;p2">
            <a:extLst>
              <a:ext uri="{FF2B5EF4-FFF2-40B4-BE49-F238E27FC236}">
                <a16:creationId xmlns:a16="http://schemas.microsoft.com/office/drawing/2014/main" id="{3EBFE4E0-160B-488A-BD7A-264831F5E9A6}"/>
              </a:ext>
            </a:extLst>
          </p:cNvPr>
          <p:cNvSpPr txBox="1"/>
          <p:nvPr/>
        </p:nvSpPr>
        <p:spPr>
          <a:xfrm>
            <a:off x="469062" y="1347411"/>
            <a:ext cx="4668901" cy="37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3600"/>
            </a:pPr>
            <a:r>
              <a:rPr lang="en-US" sz="3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3</a:t>
            </a:r>
            <a:r>
              <a:rPr lang="en-US" sz="3200" b="1" baseline="30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2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  </a:t>
            </a:r>
            <a:r>
              <a:rPr lang="en-US" sz="3200" b="1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IConBMT</a:t>
            </a:r>
            <a:endParaRPr sz="32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" name="Google Shape;101;p2">
            <a:extLst>
              <a:ext uri="{FF2B5EF4-FFF2-40B4-BE49-F238E27FC236}">
                <a16:creationId xmlns:a16="http://schemas.microsoft.com/office/drawing/2014/main" id="{C2FE169B-D1EC-4C82-AD94-AAFDF3AE1D56}"/>
              </a:ext>
            </a:extLst>
          </p:cNvPr>
          <p:cNvSpPr txBox="1"/>
          <p:nvPr/>
        </p:nvSpPr>
        <p:spPr>
          <a:xfrm>
            <a:off x="458901" y="3042164"/>
            <a:ext cx="5444059" cy="228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533"/>
              </a:spcAft>
            </a:pPr>
            <a:r>
              <a:rPr lang="en-ID" sz="1333" dirty="0">
                <a:latin typeface="Raleway" panose="020B05030301010600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The massive disruptions of the COVID-19 pandemic have accelerated the rise of digital business. Innovation and resilience are needed to achieve a thriving business. The 3rd International Conference on Business and Management of Technology (</a:t>
            </a:r>
            <a:r>
              <a:rPr lang="en-ID" sz="1333" dirty="0" err="1">
                <a:latin typeface="Raleway" panose="020B05030301010600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IConBMT</a:t>
            </a:r>
            <a:r>
              <a:rPr lang="en-ID" sz="1333" dirty="0">
                <a:latin typeface="Raleway" panose="020B05030301010600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) will facilitate knowledge sharing and fruitful discussion amongst scholars, researchers, and practitioners that combine business, management, management technology, entrepreneur, and </a:t>
            </a:r>
            <a:r>
              <a:rPr lang="en-ID" sz="1333" dirty="0" err="1">
                <a:latin typeface="Raleway" panose="020B05030301010600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sociopreneurs</a:t>
            </a:r>
            <a:r>
              <a:rPr lang="en-ID" sz="1333" dirty="0">
                <a:latin typeface="Raleway" panose="020B0503030101060003" pitchFamily="34" charset="0"/>
                <a:ea typeface="Calibri" panose="020F0502020204030204" pitchFamily="34" charset="0"/>
                <a:cs typeface="Mangal" panose="02040503050203030202" pitchFamily="18" charset="0"/>
              </a:rPr>
              <a:t>. The conference will explore the theme of “Back on track post-COVID-19 Pandemic: How agile is your business?”  This conference will bring together ideas, knowledge, problems, research findings, and insights from expert experiences for raising agility in the industry.</a:t>
            </a:r>
          </a:p>
        </p:txBody>
      </p:sp>
      <p:sp>
        <p:nvSpPr>
          <p:cNvPr id="19" name="Google Shape;102;p2">
            <a:extLst>
              <a:ext uri="{FF2B5EF4-FFF2-40B4-BE49-F238E27FC236}">
                <a16:creationId xmlns:a16="http://schemas.microsoft.com/office/drawing/2014/main" id="{A6069CA8-8EE3-47F1-8F5F-141850CAB674}"/>
              </a:ext>
            </a:extLst>
          </p:cNvPr>
          <p:cNvSpPr txBox="1"/>
          <p:nvPr/>
        </p:nvSpPr>
        <p:spPr>
          <a:xfrm>
            <a:off x="458901" y="2458349"/>
            <a:ext cx="3711616" cy="546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900"/>
            </a:pPr>
            <a:r>
              <a:rPr lang="en-US" sz="1467" b="1" i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Online Conference, July 31</a:t>
            </a:r>
            <a:r>
              <a:rPr lang="en-US" sz="1467" b="1" i="1" baseline="30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</a:t>
            </a:r>
            <a:r>
              <a:rPr lang="en-US" sz="1467" b="1" i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2021</a:t>
            </a:r>
          </a:p>
        </p:txBody>
      </p:sp>
      <p:sp>
        <p:nvSpPr>
          <p:cNvPr id="21" name="Google Shape;104;p2">
            <a:extLst>
              <a:ext uri="{FF2B5EF4-FFF2-40B4-BE49-F238E27FC236}">
                <a16:creationId xmlns:a16="http://schemas.microsoft.com/office/drawing/2014/main" id="{3AF696ED-7EA1-4A45-93D9-72454DC8B3EB}"/>
              </a:ext>
            </a:extLst>
          </p:cNvPr>
          <p:cNvSpPr txBox="1"/>
          <p:nvPr/>
        </p:nvSpPr>
        <p:spPr>
          <a:xfrm>
            <a:off x="469062" y="2025575"/>
            <a:ext cx="4668901" cy="37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en-US" sz="16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3</a:t>
            </a:r>
            <a:r>
              <a:rPr lang="en-US" sz="1600" b="1" baseline="30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rd</a:t>
            </a:r>
            <a:r>
              <a:rPr lang="en-US" sz="16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International Conference on Business and  Management Technology (3</a:t>
            </a:r>
            <a:r>
              <a:rPr lang="en-US" sz="1600" b="1" baseline="300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rd</a:t>
            </a:r>
            <a:r>
              <a:rPr lang="en-US" sz="16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 b="1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IConBMT</a:t>
            </a:r>
            <a:r>
              <a:rPr lang="en-US" sz="16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2021)</a:t>
            </a:r>
          </a:p>
        </p:txBody>
      </p:sp>
      <p:sp>
        <p:nvSpPr>
          <p:cNvPr id="22" name="Google Shape;105;p2">
            <a:extLst>
              <a:ext uri="{FF2B5EF4-FFF2-40B4-BE49-F238E27FC236}">
                <a16:creationId xmlns:a16="http://schemas.microsoft.com/office/drawing/2014/main" id="{8218FAC1-982D-49BD-8364-34F646A3E5D1}"/>
              </a:ext>
            </a:extLst>
          </p:cNvPr>
          <p:cNvSpPr txBox="1"/>
          <p:nvPr/>
        </p:nvSpPr>
        <p:spPr>
          <a:xfrm>
            <a:off x="6654800" y="2202217"/>
            <a:ext cx="3508523" cy="37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US" sz="16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Organizer &amp; Committee</a:t>
            </a:r>
            <a:endParaRPr sz="1600" dirty="0"/>
          </a:p>
        </p:txBody>
      </p:sp>
      <p:sp>
        <p:nvSpPr>
          <p:cNvPr id="24" name="Google Shape;107;p2">
            <a:extLst>
              <a:ext uri="{FF2B5EF4-FFF2-40B4-BE49-F238E27FC236}">
                <a16:creationId xmlns:a16="http://schemas.microsoft.com/office/drawing/2014/main" id="{A67886E6-1E45-4E47-87DE-A411258DFB65}"/>
              </a:ext>
            </a:extLst>
          </p:cNvPr>
          <p:cNvSpPr txBox="1"/>
          <p:nvPr/>
        </p:nvSpPr>
        <p:spPr>
          <a:xfrm>
            <a:off x="6654800" y="2663994"/>
            <a:ext cx="5810624" cy="680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>
              <a:buClr>
                <a:schemeClr val="dk1"/>
              </a:buClr>
              <a:buSzPts val="1500"/>
            </a:pPr>
            <a:r>
              <a:rPr lang="en-US" sz="1333" b="1" dirty="0">
                <a:solidFill>
                  <a:schemeClr val="dk1"/>
                </a:solidFill>
                <a:latin typeface="Raleway" panose="020B0604020202020204" charset="0"/>
                <a:ea typeface="Raleway"/>
                <a:cs typeface="Raleway"/>
                <a:sym typeface="Raleway"/>
              </a:rPr>
              <a:t>General Chair</a:t>
            </a:r>
            <a:r>
              <a:rPr lang="en-US" sz="1333" dirty="0">
                <a:solidFill>
                  <a:schemeClr val="dk1"/>
                </a:solidFill>
                <a:latin typeface="Raleway" panose="020B0604020202020204" charset="0"/>
                <a:ea typeface="Raleway"/>
                <a:cs typeface="Raleway"/>
                <a:sym typeface="Raleway"/>
              </a:rPr>
              <a:t>	Dr. Ir. </a:t>
            </a:r>
            <a:r>
              <a:rPr lang="en-US" sz="1333" dirty="0" err="1">
                <a:solidFill>
                  <a:schemeClr val="dk1"/>
                </a:solidFill>
                <a:latin typeface="Raleway" panose="020B0604020202020204" charset="0"/>
                <a:ea typeface="Raleway"/>
                <a:cs typeface="Raleway"/>
                <a:sym typeface="Raleway"/>
              </a:rPr>
              <a:t>Janti</a:t>
            </a:r>
            <a:r>
              <a:rPr lang="en-US" sz="1333" dirty="0">
                <a:solidFill>
                  <a:schemeClr val="dk1"/>
                </a:solidFill>
                <a:latin typeface="Raleway" panose="020B0604020202020204" charset="0"/>
                <a:ea typeface="Raleway"/>
                <a:cs typeface="Raleway"/>
                <a:sym typeface="Raleway"/>
              </a:rPr>
              <a:t> </a:t>
            </a:r>
            <a:r>
              <a:rPr lang="en-US" sz="1333" dirty="0" err="1" smtClean="0">
                <a:solidFill>
                  <a:schemeClr val="dk1"/>
                </a:solidFill>
                <a:latin typeface="Raleway" panose="020B0604020202020204" charset="0"/>
                <a:ea typeface="Raleway"/>
                <a:cs typeface="Raleway"/>
                <a:sym typeface="Raleway"/>
              </a:rPr>
              <a:t>Gunawan</a:t>
            </a:r>
            <a:r>
              <a:rPr lang="id-ID" sz="1333" dirty="0">
                <a:solidFill>
                  <a:schemeClr val="dk1"/>
                </a:solidFill>
                <a:latin typeface="Raleway" panose="020B0604020202020204" charset="0"/>
                <a:ea typeface="Raleway"/>
                <a:cs typeface="Raleway"/>
                <a:sym typeface="Raleway"/>
              </a:rPr>
              <a:t> </a:t>
            </a:r>
            <a:r>
              <a:rPr lang="id-ID" sz="1333" dirty="0" smtClean="0">
                <a:solidFill>
                  <a:schemeClr val="dk1"/>
                </a:solidFill>
                <a:latin typeface="Raleway" panose="020B0604020202020204" charset="0"/>
                <a:ea typeface="Raleway"/>
                <a:cs typeface="Raleway"/>
                <a:sym typeface="Raleway"/>
              </a:rPr>
              <a:t>MEngSc, MComIB</a:t>
            </a:r>
            <a:endParaRPr sz="1333" dirty="0">
              <a:solidFill>
                <a:schemeClr val="dk1"/>
              </a:solidFill>
              <a:latin typeface="Raleway" panose="020B0604020202020204" charset="0"/>
              <a:ea typeface="Raleway"/>
              <a:cs typeface="Raleway"/>
              <a:sym typeface="Raleway"/>
            </a:endParaRPr>
          </a:p>
          <a:p>
            <a:pPr>
              <a:spcBef>
                <a:spcPts val="67"/>
              </a:spcBef>
              <a:buClr>
                <a:schemeClr val="dk1"/>
              </a:buClr>
              <a:buSzPts val="1500"/>
            </a:pPr>
            <a:r>
              <a:rPr lang="en-US" sz="1333" dirty="0">
                <a:solidFill>
                  <a:schemeClr val="dk1"/>
                </a:solidFill>
                <a:latin typeface="Raleway" panose="020B0604020202020204" charset="0"/>
                <a:ea typeface="Raleway"/>
                <a:cs typeface="Raleway"/>
                <a:sym typeface="Raleway"/>
              </a:rPr>
              <a:t>		</a:t>
            </a:r>
            <a:r>
              <a:rPr lang="en-US" sz="1333" i="1" dirty="0" err="1">
                <a:solidFill>
                  <a:schemeClr val="dk1"/>
                </a:solidFill>
                <a:latin typeface="Raleway" panose="020B0604020202020204" charset="0"/>
                <a:ea typeface="Raleway"/>
                <a:cs typeface="Raleway"/>
                <a:sym typeface="Raleway"/>
              </a:rPr>
              <a:t>Institut</a:t>
            </a:r>
            <a:r>
              <a:rPr lang="en-US" sz="1333" i="1" dirty="0">
                <a:solidFill>
                  <a:schemeClr val="dk1"/>
                </a:solidFill>
                <a:latin typeface="Raleway" panose="020B0604020202020204" charset="0"/>
                <a:ea typeface="Raleway"/>
                <a:cs typeface="Raleway"/>
                <a:sym typeface="Raleway"/>
              </a:rPr>
              <a:t> </a:t>
            </a:r>
            <a:r>
              <a:rPr lang="en-US" sz="1333" i="1" dirty="0" err="1">
                <a:solidFill>
                  <a:schemeClr val="dk1"/>
                </a:solidFill>
                <a:latin typeface="Raleway" panose="020B0604020202020204" charset="0"/>
                <a:ea typeface="Raleway"/>
                <a:cs typeface="Raleway"/>
                <a:sym typeface="Raleway"/>
              </a:rPr>
              <a:t>Teknologi</a:t>
            </a:r>
            <a:r>
              <a:rPr lang="en-US" sz="1333" i="1" dirty="0">
                <a:solidFill>
                  <a:schemeClr val="dk1"/>
                </a:solidFill>
                <a:latin typeface="Raleway" panose="020B0604020202020204" charset="0"/>
                <a:ea typeface="Raleway"/>
                <a:cs typeface="Raleway"/>
                <a:sym typeface="Raleway"/>
              </a:rPr>
              <a:t> </a:t>
            </a:r>
            <a:r>
              <a:rPr lang="en-US" sz="1333" i="1" dirty="0" err="1">
                <a:solidFill>
                  <a:schemeClr val="dk1"/>
                </a:solidFill>
                <a:latin typeface="Raleway" panose="020B0604020202020204" charset="0"/>
                <a:ea typeface="Raleway"/>
                <a:cs typeface="Raleway"/>
                <a:sym typeface="Raleway"/>
              </a:rPr>
              <a:t>Sepuluh</a:t>
            </a:r>
            <a:r>
              <a:rPr lang="en-US" sz="1333" i="1" dirty="0">
                <a:solidFill>
                  <a:schemeClr val="dk1"/>
                </a:solidFill>
                <a:latin typeface="Raleway" panose="020B0604020202020204" charset="0"/>
                <a:ea typeface="Raleway"/>
                <a:cs typeface="Raleway"/>
                <a:sym typeface="Raleway"/>
              </a:rPr>
              <a:t> </a:t>
            </a:r>
            <a:r>
              <a:rPr lang="en-US" sz="1333" i="1" dirty="0" err="1">
                <a:solidFill>
                  <a:schemeClr val="dk1"/>
                </a:solidFill>
                <a:latin typeface="Raleway" panose="020B0604020202020204" charset="0"/>
                <a:ea typeface="Raleway"/>
                <a:cs typeface="Raleway"/>
                <a:sym typeface="Raleway"/>
              </a:rPr>
              <a:t>Nopember</a:t>
            </a:r>
            <a:r>
              <a:rPr lang="en-US" sz="1333" i="1" dirty="0" smtClean="0">
                <a:solidFill>
                  <a:schemeClr val="dk1"/>
                </a:solidFill>
                <a:latin typeface="Raleway" panose="020B0604020202020204" charset="0"/>
                <a:ea typeface="Raleway"/>
                <a:cs typeface="Raleway"/>
                <a:sym typeface="Raleway"/>
              </a:rPr>
              <a:t>, Indonesia</a:t>
            </a:r>
            <a:endParaRPr sz="1867" dirty="0">
              <a:latin typeface="Raleway" panose="020B0604020202020204" charset="0"/>
            </a:endParaRPr>
          </a:p>
        </p:txBody>
      </p:sp>
      <p:sp>
        <p:nvSpPr>
          <p:cNvPr id="11" name="Google Shape;103;p2">
            <a:extLst>
              <a:ext uri="{FF2B5EF4-FFF2-40B4-BE49-F238E27FC236}">
                <a16:creationId xmlns:a16="http://schemas.microsoft.com/office/drawing/2014/main" id="{676A9747-1506-4DCF-91C3-E6CC05275763}"/>
              </a:ext>
            </a:extLst>
          </p:cNvPr>
          <p:cNvSpPr txBox="1"/>
          <p:nvPr/>
        </p:nvSpPr>
        <p:spPr>
          <a:xfrm>
            <a:off x="1473200" y="1241937"/>
            <a:ext cx="434291" cy="37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133" b="1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rd</a:t>
            </a:r>
            <a:endParaRPr sz="2133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211474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422" y="1860808"/>
            <a:ext cx="1692307" cy="2030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217" y="1829062"/>
            <a:ext cx="3030997" cy="2030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476" y="1829062"/>
            <a:ext cx="1626631" cy="20329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5185" y="3891576"/>
            <a:ext cx="337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Mr. Tantowi Yahya</a:t>
            </a:r>
          </a:p>
          <a:p>
            <a:pPr algn="ctr"/>
            <a:r>
              <a:rPr lang="id-ID" dirty="0" smtClean="0"/>
              <a:t>Indonesian Ambassador to New Zealand, Samoa and Tonga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4000397" y="3921158"/>
            <a:ext cx="4128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Assoc. Prof. Dr. Yingyot Chiaravuthi</a:t>
            </a:r>
          </a:p>
          <a:p>
            <a:pPr algn="ctr"/>
            <a:r>
              <a:rPr lang="id-ID" dirty="0" smtClean="0"/>
              <a:t>Chair of South East Asia Chapter –  Academy of International Business</a:t>
            </a:r>
          </a:p>
          <a:p>
            <a:pPr algn="ctr"/>
            <a:endParaRPr lang="id-ID" dirty="0" smtClean="0"/>
          </a:p>
          <a:p>
            <a:pPr algn="ctr"/>
            <a:r>
              <a:rPr lang="id-ID" dirty="0" smtClean="0"/>
              <a:t>Mahidol University International College, Thailand 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8128645" y="3921158"/>
            <a:ext cx="337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Prof. James Stanworth</a:t>
            </a:r>
          </a:p>
          <a:p>
            <a:pPr algn="ctr"/>
            <a:r>
              <a:rPr lang="id-ID" dirty="0" smtClean="0"/>
              <a:t>National Cheng Kung University, </a:t>
            </a:r>
            <a:br>
              <a:rPr lang="id-ID" dirty="0" smtClean="0"/>
            </a:br>
            <a:r>
              <a:rPr lang="id-ID" dirty="0" smtClean="0"/>
              <a:t>Taiwan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7749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92725" y="1683139"/>
            <a:ext cx="6499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/>
              <a:t>WHY JOIN OUR CONFERENCE and BE OUR PARTNER? </a:t>
            </a:r>
            <a:endParaRPr lang="id-ID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739" y="3006578"/>
            <a:ext cx="1905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121" y="3675610"/>
            <a:ext cx="3649756" cy="5759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5" y="33817"/>
            <a:ext cx="5326897" cy="627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89063F7F-2F9F-4F92-9F04-27BB5D1C5730}"/>
              </a:ext>
            </a:extLst>
          </p:cNvPr>
          <p:cNvSpPr txBox="1"/>
          <p:nvPr/>
        </p:nvSpPr>
        <p:spPr>
          <a:xfrm>
            <a:off x="5741762" y="1322513"/>
            <a:ext cx="5795161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14"/>
              </a:lnSpc>
            </a:pPr>
            <a:r>
              <a:rPr lang="id-ID" sz="6153" dirty="0" smtClean="0">
                <a:solidFill>
                  <a:srgbClr val="FFFFFF"/>
                </a:solidFill>
                <a:latin typeface="Raleway Bold"/>
              </a:rPr>
              <a:t>CALL FOR </a:t>
            </a:r>
            <a:r>
              <a:rPr lang="en-US" sz="6153" dirty="0" smtClean="0">
                <a:solidFill>
                  <a:srgbClr val="FFFFFF"/>
                </a:solidFill>
                <a:latin typeface="Raleway Bold"/>
              </a:rPr>
              <a:t>PARTNERSHI</a:t>
            </a:r>
            <a:r>
              <a:rPr lang="id-ID" sz="6153" dirty="0" smtClean="0">
                <a:solidFill>
                  <a:srgbClr val="FFFFFF"/>
                </a:solidFill>
                <a:latin typeface="Raleway Bold"/>
              </a:rPr>
              <a:t>P</a:t>
            </a:r>
            <a:endParaRPr lang="en-US" sz="6153" dirty="0">
              <a:solidFill>
                <a:srgbClr val="FFFFFF"/>
              </a:solidFill>
              <a:latin typeface="Raleway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41762" y="3778624"/>
            <a:ext cx="5620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>
                <a:solidFill>
                  <a:schemeClr val="bg1"/>
                </a:solidFill>
              </a:rPr>
              <a:t>To improve the quality of our research and university</a:t>
            </a:r>
          </a:p>
        </p:txBody>
      </p:sp>
    </p:spTree>
    <p:extLst>
      <p:ext uri="{BB962C8B-B14F-4D97-AF65-F5344CB8AC3E}">
        <p14:creationId xmlns:p14="http://schemas.microsoft.com/office/powerpoint/2010/main" val="3797631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112;p3">
            <a:extLst>
              <a:ext uri="{FF2B5EF4-FFF2-40B4-BE49-F238E27FC236}">
                <a16:creationId xmlns:a16="http://schemas.microsoft.com/office/drawing/2014/main" id="{1A837F2E-5E89-4F71-A622-1EB64678A118}"/>
              </a:ext>
            </a:extLst>
          </p:cNvPr>
          <p:cNvSpPr/>
          <p:nvPr/>
        </p:nvSpPr>
        <p:spPr>
          <a:xfrm>
            <a:off x="196258" y="1639631"/>
            <a:ext cx="3764558" cy="852059"/>
          </a:xfrm>
          <a:prstGeom prst="rect">
            <a:avLst/>
          </a:prstGeom>
          <a:solidFill>
            <a:srgbClr val="3A3838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200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113;p3">
            <a:extLst>
              <a:ext uri="{FF2B5EF4-FFF2-40B4-BE49-F238E27FC236}">
                <a16:creationId xmlns:a16="http://schemas.microsoft.com/office/drawing/2014/main" id="{8A742E81-2CC0-4231-B6B3-66E89A9E7B5A}"/>
              </a:ext>
            </a:extLst>
          </p:cNvPr>
          <p:cNvSpPr/>
          <p:nvPr/>
        </p:nvSpPr>
        <p:spPr>
          <a:xfrm>
            <a:off x="196262" y="1969493"/>
            <a:ext cx="3763797" cy="4253507"/>
          </a:xfrm>
          <a:prstGeom prst="rect">
            <a:avLst/>
          </a:prstGeom>
          <a:solidFill>
            <a:srgbClr val="4F6228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97" name="Google Shape;114;p3">
            <a:extLst>
              <a:ext uri="{FF2B5EF4-FFF2-40B4-BE49-F238E27FC236}">
                <a16:creationId xmlns:a16="http://schemas.microsoft.com/office/drawing/2014/main" id="{8036F4A3-AA36-4781-9C6F-86D389760378}"/>
              </a:ext>
            </a:extLst>
          </p:cNvPr>
          <p:cNvSpPr txBox="1"/>
          <p:nvPr/>
        </p:nvSpPr>
        <p:spPr>
          <a:xfrm>
            <a:off x="331358" y="445623"/>
            <a:ext cx="5764642" cy="752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3200"/>
              <a:buFont typeface="Raleway"/>
              <a:buNone/>
            </a:pPr>
            <a:r>
              <a:rPr lang="en-US" sz="2400" b="1" kern="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Conference Scope</a:t>
            </a:r>
            <a:endParaRPr sz="10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115;p3">
            <a:extLst>
              <a:ext uri="{FF2B5EF4-FFF2-40B4-BE49-F238E27FC236}">
                <a16:creationId xmlns:a16="http://schemas.microsoft.com/office/drawing/2014/main" id="{74EBF0E3-72A1-4EC6-9CF0-3FDACFFE4A63}"/>
              </a:ext>
            </a:extLst>
          </p:cNvPr>
          <p:cNvSpPr txBox="1"/>
          <p:nvPr/>
        </p:nvSpPr>
        <p:spPr>
          <a:xfrm>
            <a:off x="341518" y="1002887"/>
            <a:ext cx="6885996" cy="449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kern="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 line with the conference theme, this conference invite research papers and case studies in the following areas but not limited to:</a:t>
            </a:r>
            <a:endParaRPr sz="1200" kern="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" name="Google Shape;116;p3">
            <a:extLst>
              <a:ext uri="{FF2B5EF4-FFF2-40B4-BE49-F238E27FC236}">
                <a16:creationId xmlns:a16="http://schemas.microsoft.com/office/drawing/2014/main" id="{F9F529A0-4934-4250-8999-0F61A001BDFD}"/>
              </a:ext>
            </a:extLst>
          </p:cNvPr>
          <p:cNvSpPr txBox="1"/>
          <p:nvPr/>
        </p:nvSpPr>
        <p:spPr>
          <a:xfrm>
            <a:off x="261936" y="2107015"/>
            <a:ext cx="3664340" cy="3510698"/>
          </a:xfrm>
          <a:prstGeom prst="rect">
            <a:avLst/>
          </a:prstGeom>
          <a:solidFill>
            <a:srgbClr val="4F6228"/>
          </a:solid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228611" indent="-22861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chemeClr val="bg1"/>
                </a:solidFill>
                <a:latin typeface="Raleway" panose="020B0604020202020204" charset="0"/>
              </a:rPr>
              <a:t>Operations Management</a:t>
            </a:r>
          </a:p>
          <a:p>
            <a:pPr marL="228611" indent="-22861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chemeClr val="bg1"/>
                </a:solidFill>
                <a:latin typeface="Raleway" panose="020B0604020202020204" charset="0"/>
              </a:rPr>
              <a:t>Supply Chain Management</a:t>
            </a:r>
          </a:p>
          <a:p>
            <a:pPr marL="228611" indent="-22861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chemeClr val="bg1"/>
                </a:solidFill>
                <a:latin typeface="Raleway" panose="020B0604020202020204" charset="0"/>
              </a:rPr>
              <a:t>Business Process Management</a:t>
            </a:r>
          </a:p>
          <a:p>
            <a:pPr marL="228611" indent="-22861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chemeClr val="bg1"/>
                </a:solidFill>
                <a:latin typeface="Raleway" panose="020B0604020202020204" charset="0"/>
              </a:rPr>
              <a:t>Business Modelling and Management</a:t>
            </a:r>
          </a:p>
          <a:p>
            <a:pPr marL="228611" indent="-22861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chemeClr val="bg1"/>
                </a:solidFill>
                <a:latin typeface="Raleway" panose="020B0604020202020204" charset="0"/>
              </a:rPr>
              <a:t>Research and Technology Commercialization</a:t>
            </a:r>
          </a:p>
          <a:p>
            <a:pPr marL="228611" indent="-22861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chemeClr val="bg1"/>
                </a:solidFill>
                <a:latin typeface="Raleway" panose="020B0604020202020204" charset="0"/>
              </a:rPr>
              <a:t>Risk Management</a:t>
            </a:r>
          </a:p>
          <a:p>
            <a:pPr marL="228611" indent="-22861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chemeClr val="bg1"/>
                </a:solidFill>
                <a:latin typeface="Raleway" panose="020B0604020202020204" charset="0"/>
              </a:rPr>
              <a:t>Strategic and Policy Management</a:t>
            </a:r>
          </a:p>
          <a:p>
            <a:pPr marL="228611" indent="-22861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chemeClr val="bg1"/>
                </a:solidFill>
                <a:latin typeface="Raleway" panose="020B0604020202020204" charset="0"/>
              </a:rPr>
              <a:t>Business Analytics</a:t>
            </a:r>
          </a:p>
          <a:p>
            <a:pPr marL="228611" indent="-22861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chemeClr val="bg1"/>
                </a:solidFill>
                <a:latin typeface="Raleway" panose="020B0604020202020204" charset="0"/>
              </a:rPr>
              <a:t>Management Aspects of Information and Computation Technology</a:t>
            </a:r>
          </a:p>
          <a:p>
            <a:pPr marL="228611" indent="-22861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chemeClr val="bg1"/>
                </a:solidFill>
                <a:latin typeface="Raleway" panose="020B0604020202020204" charset="0"/>
              </a:rPr>
              <a:t>Management of Technology</a:t>
            </a:r>
          </a:p>
        </p:txBody>
      </p:sp>
      <p:sp>
        <p:nvSpPr>
          <p:cNvPr id="101" name="Google Shape;118;p3">
            <a:extLst>
              <a:ext uri="{FF2B5EF4-FFF2-40B4-BE49-F238E27FC236}">
                <a16:creationId xmlns:a16="http://schemas.microsoft.com/office/drawing/2014/main" id="{63470CA4-0DD2-4A57-A438-325152FF5574}"/>
              </a:ext>
            </a:extLst>
          </p:cNvPr>
          <p:cNvSpPr/>
          <p:nvPr/>
        </p:nvSpPr>
        <p:spPr>
          <a:xfrm>
            <a:off x="4117254" y="1570216"/>
            <a:ext cx="3553546" cy="970994"/>
          </a:xfrm>
          <a:prstGeom prst="rect">
            <a:avLst/>
          </a:prstGeom>
          <a:solidFill>
            <a:srgbClr val="3A3838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200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19;p3">
            <a:extLst>
              <a:ext uri="{FF2B5EF4-FFF2-40B4-BE49-F238E27FC236}">
                <a16:creationId xmlns:a16="http://schemas.microsoft.com/office/drawing/2014/main" id="{52807B64-D213-4258-9688-6C590A38E399}"/>
              </a:ext>
            </a:extLst>
          </p:cNvPr>
          <p:cNvSpPr/>
          <p:nvPr/>
        </p:nvSpPr>
        <p:spPr>
          <a:xfrm>
            <a:off x="4110345" y="1969493"/>
            <a:ext cx="3560455" cy="4253507"/>
          </a:xfrm>
          <a:prstGeom prst="rect">
            <a:avLst/>
          </a:prstGeom>
          <a:solidFill>
            <a:srgbClr val="4F6228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ID" sz="1200" kern="0" dirty="0">
              <a:solidFill>
                <a:srgbClr val="FFFFFF"/>
              </a:solidFill>
              <a:highlight>
                <a:srgbClr val="000080"/>
              </a:highlight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20;p3">
            <a:extLst>
              <a:ext uri="{FF2B5EF4-FFF2-40B4-BE49-F238E27FC236}">
                <a16:creationId xmlns:a16="http://schemas.microsoft.com/office/drawing/2014/main" id="{EBF9E5CF-2535-4E5E-8814-800B3D5A2A83}"/>
              </a:ext>
            </a:extLst>
          </p:cNvPr>
          <p:cNvSpPr txBox="1"/>
          <p:nvPr/>
        </p:nvSpPr>
        <p:spPr>
          <a:xfrm>
            <a:off x="4116497" y="2109607"/>
            <a:ext cx="3505791" cy="3237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228611" indent="-22861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chemeClr val="bg1"/>
                </a:solidFill>
                <a:latin typeface="Raleway" panose="020B0604020202020204" charset="0"/>
              </a:rPr>
              <a:t>Strategic Marketing</a:t>
            </a:r>
          </a:p>
          <a:p>
            <a:pPr marL="228611" indent="-22861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chemeClr val="bg1"/>
                </a:solidFill>
                <a:latin typeface="Raleway" panose="020B0604020202020204" charset="0"/>
              </a:rPr>
              <a:t>Service Marketing</a:t>
            </a:r>
          </a:p>
          <a:p>
            <a:pPr marL="228611" indent="-22861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chemeClr val="bg1"/>
                </a:solidFill>
                <a:latin typeface="Raleway" panose="020B0604020202020204" charset="0"/>
              </a:rPr>
              <a:t>Brand Management</a:t>
            </a:r>
          </a:p>
          <a:p>
            <a:pPr marL="228611" indent="-22861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chemeClr val="bg1"/>
                </a:solidFill>
                <a:latin typeface="Raleway" panose="020B0604020202020204" charset="0"/>
              </a:rPr>
              <a:t>Consumer Behavior</a:t>
            </a:r>
          </a:p>
          <a:p>
            <a:pPr marL="228611" indent="-22861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chemeClr val="bg1"/>
                </a:solidFill>
                <a:latin typeface="Raleway" panose="020B0604020202020204" charset="0"/>
              </a:rPr>
              <a:t>Marketing for High-Tech Product</a:t>
            </a:r>
          </a:p>
          <a:p>
            <a:pPr marL="228611" indent="-22861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chemeClr val="bg1"/>
                </a:solidFill>
                <a:latin typeface="Raleway" panose="020B0604020202020204" charset="0"/>
              </a:rPr>
              <a:t>Strategic High-Tech Marketing</a:t>
            </a:r>
          </a:p>
          <a:p>
            <a:pPr marL="228611" indent="-22861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chemeClr val="bg1"/>
                </a:solidFill>
                <a:latin typeface="Raleway" panose="020B0604020202020204" charset="0"/>
              </a:rPr>
              <a:t>Customer Experience Management</a:t>
            </a:r>
          </a:p>
          <a:p>
            <a:pPr marL="228611" indent="-22861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chemeClr val="bg1"/>
                </a:solidFill>
                <a:latin typeface="Raleway" panose="020B0604020202020204" charset="0"/>
              </a:rPr>
              <a:t>Digital Marketing</a:t>
            </a:r>
          </a:p>
          <a:p>
            <a:pPr marL="228611" indent="-22861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schemeClr val="bg1"/>
                </a:solidFill>
                <a:latin typeface="Raleway" panose="020B0604020202020204" charset="0"/>
              </a:rPr>
              <a:t>Emerging Topics in Marketing Management</a:t>
            </a:r>
          </a:p>
        </p:txBody>
      </p:sp>
      <p:sp>
        <p:nvSpPr>
          <p:cNvPr id="104" name="Google Shape;121;p3">
            <a:extLst>
              <a:ext uri="{FF2B5EF4-FFF2-40B4-BE49-F238E27FC236}">
                <a16:creationId xmlns:a16="http://schemas.microsoft.com/office/drawing/2014/main" id="{44CB2025-02BF-494E-A1C2-E13B20E26D1D}"/>
              </a:ext>
            </a:extLst>
          </p:cNvPr>
          <p:cNvSpPr txBox="1"/>
          <p:nvPr/>
        </p:nvSpPr>
        <p:spPr>
          <a:xfrm>
            <a:off x="4110344" y="1510886"/>
            <a:ext cx="3569053" cy="44976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spcFirstLastPara="1" wrap="square" lIns="60950" tIns="30467" rIns="60950" bIns="30467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EFEFEE"/>
              </a:buClr>
              <a:buSzPts val="1400"/>
              <a:buFont typeface="Raleway"/>
              <a:buNone/>
            </a:pPr>
            <a:r>
              <a:rPr lang="en-US" sz="1333" b="1" kern="0" dirty="0">
                <a:solidFill>
                  <a:srgbClr val="EFEFEE"/>
                </a:solidFill>
                <a:latin typeface="Raleway"/>
                <a:ea typeface="Raleway"/>
                <a:cs typeface="Raleway"/>
                <a:sym typeface="Raleway"/>
              </a:rPr>
              <a:t>Track 2 : Marketing Management</a:t>
            </a:r>
          </a:p>
        </p:txBody>
      </p:sp>
      <p:sp>
        <p:nvSpPr>
          <p:cNvPr id="105" name="Google Shape;122;p3">
            <a:extLst>
              <a:ext uri="{FF2B5EF4-FFF2-40B4-BE49-F238E27FC236}">
                <a16:creationId xmlns:a16="http://schemas.microsoft.com/office/drawing/2014/main" id="{7F874246-856A-421C-9A1A-1780186E4954}"/>
              </a:ext>
            </a:extLst>
          </p:cNvPr>
          <p:cNvSpPr/>
          <p:nvPr/>
        </p:nvSpPr>
        <p:spPr>
          <a:xfrm>
            <a:off x="7935851" y="1592751"/>
            <a:ext cx="4052122" cy="753484"/>
          </a:xfrm>
          <a:prstGeom prst="rect">
            <a:avLst/>
          </a:prstGeom>
          <a:solidFill>
            <a:srgbClr val="3A3838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200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23;p3">
            <a:extLst>
              <a:ext uri="{FF2B5EF4-FFF2-40B4-BE49-F238E27FC236}">
                <a16:creationId xmlns:a16="http://schemas.microsoft.com/office/drawing/2014/main" id="{FABE27A8-E1F5-4033-8564-B81CAD9CAED2}"/>
              </a:ext>
            </a:extLst>
          </p:cNvPr>
          <p:cNvSpPr/>
          <p:nvPr/>
        </p:nvSpPr>
        <p:spPr>
          <a:xfrm>
            <a:off x="7927254" y="1969494"/>
            <a:ext cx="4057332" cy="4253323"/>
          </a:xfrm>
          <a:prstGeom prst="rect">
            <a:avLst/>
          </a:prstGeom>
          <a:solidFill>
            <a:srgbClr val="4F6228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200"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24;p3">
            <a:extLst>
              <a:ext uri="{FF2B5EF4-FFF2-40B4-BE49-F238E27FC236}">
                <a16:creationId xmlns:a16="http://schemas.microsoft.com/office/drawing/2014/main" id="{F6526311-9B1A-4E51-A424-C18BCB10B56B}"/>
              </a:ext>
            </a:extLst>
          </p:cNvPr>
          <p:cNvSpPr txBox="1"/>
          <p:nvPr/>
        </p:nvSpPr>
        <p:spPr>
          <a:xfrm>
            <a:off x="7963969" y="1992125"/>
            <a:ext cx="3966095" cy="31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228611" indent="-228611">
              <a:lnSpc>
                <a:spcPct val="150000"/>
              </a:lnSpc>
              <a:buClr>
                <a:srgbClr val="EFEFEE"/>
              </a:buClr>
              <a:buSzPts val="980"/>
              <a:buFont typeface="Arial" panose="020B0604020202020204" pitchFamily="34" charset="0"/>
              <a:buChar char="•"/>
            </a:pPr>
            <a:r>
              <a:rPr lang="en-US" sz="1333" kern="0" dirty="0">
                <a:solidFill>
                  <a:srgbClr val="EFEFEE"/>
                </a:solidFill>
                <a:latin typeface="Raleway"/>
                <a:ea typeface="Raleway"/>
                <a:cs typeface="Raleway"/>
                <a:sym typeface="Raleway"/>
              </a:rPr>
              <a:t>Human Resources Management</a:t>
            </a:r>
          </a:p>
          <a:p>
            <a:pPr marL="228611" indent="-228611">
              <a:lnSpc>
                <a:spcPct val="150000"/>
              </a:lnSpc>
              <a:buClr>
                <a:srgbClr val="EFEFEE"/>
              </a:buClr>
              <a:buSzPts val="980"/>
              <a:buFont typeface="Arial" panose="020B0604020202020204" pitchFamily="34" charset="0"/>
              <a:buChar char="•"/>
            </a:pPr>
            <a:r>
              <a:rPr lang="en-US" sz="1333" kern="0" dirty="0">
                <a:solidFill>
                  <a:srgbClr val="EFEFEE"/>
                </a:solidFill>
                <a:latin typeface="Raleway"/>
                <a:ea typeface="Raleway"/>
                <a:cs typeface="Raleway"/>
                <a:sym typeface="Raleway"/>
              </a:rPr>
              <a:t>Strategic Human Capital Management</a:t>
            </a:r>
          </a:p>
          <a:p>
            <a:pPr marL="228611" indent="-228611">
              <a:lnSpc>
                <a:spcPct val="150000"/>
              </a:lnSpc>
              <a:buClr>
                <a:srgbClr val="EFEFEE"/>
              </a:buClr>
              <a:buSzPts val="980"/>
              <a:buFont typeface="Arial" panose="020B0604020202020204" pitchFamily="34" charset="0"/>
              <a:buChar char="•"/>
            </a:pPr>
            <a:r>
              <a:rPr lang="en-US" sz="1333" kern="0" dirty="0">
                <a:solidFill>
                  <a:srgbClr val="EFEFEE"/>
                </a:solidFill>
                <a:latin typeface="Raleway"/>
                <a:ea typeface="Raleway"/>
                <a:cs typeface="Raleway"/>
                <a:sym typeface="Raleway"/>
              </a:rPr>
              <a:t>Strategic Workforce Planning</a:t>
            </a:r>
          </a:p>
          <a:p>
            <a:pPr marL="228611" indent="-228611">
              <a:lnSpc>
                <a:spcPct val="150000"/>
              </a:lnSpc>
              <a:buClr>
                <a:srgbClr val="EFEFEE"/>
              </a:buClr>
              <a:buSzPts val="980"/>
              <a:buFont typeface="Arial" panose="020B0604020202020204" pitchFamily="34" charset="0"/>
              <a:buChar char="•"/>
            </a:pPr>
            <a:r>
              <a:rPr lang="en-US" sz="1333" kern="0" dirty="0">
                <a:solidFill>
                  <a:srgbClr val="EFEFEE"/>
                </a:solidFill>
                <a:latin typeface="Raleway"/>
                <a:ea typeface="Raleway"/>
                <a:cs typeface="Raleway"/>
                <a:sym typeface="Raleway"/>
              </a:rPr>
              <a:t>Training and Human Capital Development</a:t>
            </a:r>
          </a:p>
          <a:p>
            <a:pPr marL="228611" indent="-228611">
              <a:lnSpc>
                <a:spcPct val="150000"/>
              </a:lnSpc>
              <a:buClr>
                <a:srgbClr val="EFEFEE"/>
              </a:buClr>
              <a:buSzPts val="980"/>
              <a:buFont typeface="Arial" panose="020B0604020202020204" pitchFamily="34" charset="0"/>
              <a:buChar char="•"/>
            </a:pPr>
            <a:r>
              <a:rPr lang="en-US" sz="1333" kern="0" dirty="0">
                <a:solidFill>
                  <a:srgbClr val="EFEFEE"/>
                </a:solidFill>
                <a:latin typeface="Raleway"/>
                <a:ea typeface="Raleway"/>
                <a:cs typeface="Raleway"/>
                <a:sym typeface="Raleway"/>
              </a:rPr>
              <a:t>Organizational Behavior</a:t>
            </a:r>
          </a:p>
          <a:p>
            <a:pPr marL="228611" indent="-228611">
              <a:lnSpc>
                <a:spcPct val="150000"/>
              </a:lnSpc>
              <a:buClr>
                <a:srgbClr val="EFEFEE"/>
              </a:buClr>
              <a:buSzPts val="980"/>
              <a:buFont typeface="Arial" panose="020B0604020202020204" pitchFamily="34" charset="0"/>
              <a:buChar char="•"/>
            </a:pPr>
            <a:r>
              <a:rPr lang="en-US" sz="1333" kern="0" dirty="0">
                <a:solidFill>
                  <a:srgbClr val="EFEFEE"/>
                </a:solidFill>
                <a:latin typeface="Raleway"/>
                <a:ea typeface="Raleway"/>
                <a:cs typeface="Raleway"/>
                <a:sym typeface="Raleway"/>
              </a:rPr>
              <a:t>Compensation Management</a:t>
            </a:r>
          </a:p>
          <a:p>
            <a:pPr marL="228611" indent="-228611">
              <a:lnSpc>
                <a:spcPct val="150000"/>
              </a:lnSpc>
              <a:buClr>
                <a:srgbClr val="EFEFEE"/>
              </a:buClr>
              <a:buSzPts val="980"/>
              <a:buFont typeface="Arial" panose="020B0604020202020204" pitchFamily="34" charset="0"/>
              <a:buChar char="•"/>
            </a:pPr>
            <a:r>
              <a:rPr lang="en-US" sz="1333" kern="0" dirty="0">
                <a:solidFill>
                  <a:srgbClr val="EFEFEE"/>
                </a:solidFill>
                <a:latin typeface="Raleway"/>
                <a:ea typeface="Raleway"/>
                <a:cs typeface="Raleway"/>
                <a:sym typeface="Raleway"/>
              </a:rPr>
              <a:t>Employee Performance Management</a:t>
            </a:r>
          </a:p>
          <a:p>
            <a:pPr marL="228611" indent="-228611">
              <a:lnSpc>
                <a:spcPct val="150000"/>
              </a:lnSpc>
              <a:buClr>
                <a:srgbClr val="EFEFEE"/>
              </a:buClr>
              <a:buSzPts val="980"/>
              <a:buFont typeface="Arial" panose="020B0604020202020204" pitchFamily="34" charset="0"/>
              <a:buChar char="•"/>
            </a:pPr>
            <a:r>
              <a:rPr lang="en-US" sz="1333" kern="0" dirty="0">
                <a:solidFill>
                  <a:srgbClr val="EFEFEE"/>
                </a:solidFill>
                <a:latin typeface="Raleway"/>
                <a:ea typeface="Raleway"/>
                <a:cs typeface="Raleway"/>
                <a:sym typeface="Raleway"/>
              </a:rPr>
              <a:t>Talent Management and Succession Planning</a:t>
            </a:r>
          </a:p>
          <a:p>
            <a:pPr marL="228611" indent="-228611">
              <a:lnSpc>
                <a:spcPct val="150000"/>
              </a:lnSpc>
              <a:buClr>
                <a:srgbClr val="EFEFEE"/>
              </a:buClr>
              <a:buSzPts val="980"/>
              <a:buFont typeface="Arial" panose="020B0604020202020204" pitchFamily="34" charset="0"/>
              <a:buChar char="•"/>
            </a:pPr>
            <a:r>
              <a:rPr lang="en-US" sz="1333" kern="0" dirty="0">
                <a:solidFill>
                  <a:srgbClr val="EFEFEE"/>
                </a:solidFill>
                <a:latin typeface="Raleway"/>
                <a:ea typeface="Raleway"/>
                <a:cs typeface="Raleway"/>
                <a:sym typeface="Raleway"/>
              </a:rPr>
              <a:t>Industrial Relation in Global Business</a:t>
            </a:r>
          </a:p>
          <a:p>
            <a:pPr marL="228611" indent="-228611">
              <a:lnSpc>
                <a:spcPct val="150000"/>
              </a:lnSpc>
              <a:buClr>
                <a:srgbClr val="EFEFEE"/>
              </a:buClr>
              <a:buSzPts val="980"/>
              <a:buFont typeface="Arial" panose="020B0604020202020204" pitchFamily="34" charset="0"/>
              <a:buChar char="•"/>
            </a:pPr>
            <a:r>
              <a:rPr lang="en-US" sz="1333" kern="0" dirty="0">
                <a:solidFill>
                  <a:srgbClr val="EFEFEE"/>
                </a:solidFill>
                <a:latin typeface="Raleway"/>
                <a:ea typeface="Raleway"/>
                <a:cs typeface="Raleway"/>
                <a:sym typeface="Raleway"/>
              </a:rPr>
              <a:t>Emerging Topics In Human  Resources Management</a:t>
            </a:r>
          </a:p>
        </p:txBody>
      </p:sp>
      <p:sp>
        <p:nvSpPr>
          <p:cNvPr id="108" name="Google Shape;125;p3">
            <a:extLst>
              <a:ext uri="{FF2B5EF4-FFF2-40B4-BE49-F238E27FC236}">
                <a16:creationId xmlns:a16="http://schemas.microsoft.com/office/drawing/2014/main" id="{FBEE5554-601E-4051-94BE-FAF005A4215D}"/>
              </a:ext>
            </a:extLst>
          </p:cNvPr>
          <p:cNvSpPr txBox="1"/>
          <p:nvPr/>
        </p:nvSpPr>
        <p:spPr>
          <a:xfrm>
            <a:off x="7928940" y="1527123"/>
            <a:ext cx="4055645" cy="43352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spcFirstLastPara="1" wrap="square" lIns="60950" tIns="30467" rIns="60950" bIns="30467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EFEFEE"/>
              </a:buClr>
              <a:buSzPts val="1400"/>
              <a:buFont typeface="Raleway"/>
              <a:buNone/>
            </a:pPr>
            <a:r>
              <a:rPr lang="en-US" sz="1333" b="1" kern="0" dirty="0">
                <a:solidFill>
                  <a:srgbClr val="EFEFEE"/>
                </a:solidFill>
                <a:latin typeface="Raleway"/>
                <a:ea typeface="Raleway"/>
                <a:cs typeface="Raleway"/>
                <a:sym typeface="Raleway"/>
              </a:rPr>
              <a:t>Track 3 : Human Resource Management</a:t>
            </a:r>
          </a:p>
        </p:txBody>
      </p:sp>
      <p:sp>
        <p:nvSpPr>
          <p:cNvPr id="109" name="Google Shape;117;p3">
            <a:extLst>
              <a:ext uri="{FF2B5EF4-FFF2-40B4-BE49-F238E27FC236}">
                <a16:creationId xmlns:a16="http://schemas.microsoft.com/office/drawing/2014/main" id="{31B26B3B-5B3A-4389-90B2-511D9BDB5DAB}"/>
              </a:ext>
            </a:extLst>
          </p:cNvPr>
          <p:cNvSpPr txBox="1"/>
          <p:nvPr/>
        </p:nvSpPr>
        <p:spPr>
          <a:xfrm>
            <a:off x="196262" y="1477380"/>
            <a:ext cx="3763797" cy="46738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spcFirstLastPara="1" wrap="square" lIns="60950" tIns="30467" rIns="60950" bIns="30467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EFEFEE"/>
              </a:buClr>
              <a:buSzPts val="1400"/>
            </a:pPr>
            <a:r>
              <a:rPr lang="en-US" sz="1267" b="1" dirty="0">
                <a:solidFill>
                  <a:srgbClr val="EFEFEE"/>
                </a:solidFill>
                <a:latin typeface="Raleway"/>
                <a:ea typeface="Raleway"/>
                <a:cs typeface="Raleway"/>
                <a:sym typeface="Raleway"/>
              </a:rPr>
              <a:t>Track 1: Strategic, Operational and Digital Business</a:t>
            </a:r>
          </a:p>
        </p:txBody>
      </p:sp>
    </p:spTree>
    <p:extLst>
      <p:ext uri="{BB962C8B-B14F-4D97-AF65-F5344CB8AC3E}">
        <p14:creationId xmlns:p14="http://schemas.microsoft.com/office/powerpoint/2010/main" val="963884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112;p3">
            <a:extLst>
              <a:ext uri="{FF2B5EF4-FFF2-40B4-BE49-F238E27FC236}">
                <a16:creationId xmlns:a16="http://schemas.microsoft.com/office/drawing/2014/main" id="{1A837F2E-5E89-4F71-A622-1EB64678A118}"/>
              </a:ext>
            </a:extLst>
          </p:cNvPr>
          <p:cNvSpPr/>
          <p:nvPr/>
        </p:nvSpPr>
        <p:spPr>
          <a:xfrm>
            <a:off x="418536" y="1351876"/>
            <a:ext cx="3816049" cy="1012453"/>
          </a:xfrm>
          <a:prstGeom prst="rect">
            <a:avLst/>
          </a:prstGeom>
          <a:solidFill>
            <a:srgbClr val="3A3838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endParaRPr sz="12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113;p3">
            <a:extLst>
              <a:ext uri="{FF2B5EF4-FFF2-40B4-BE49-F238E27FC236}">
                <a16:creationId xmlns:a16="http://schemas.microsoft.com/office/drawing/2014/main" id="{8A742E81-2CC0-4231-B6B3-66E89A9E7B5A}"/>
              </a:ext>
            </a:extLst>
          </p:cNvPr>
          <p:cNvSpPr/>
          <p:nvPr/>
        </p:nvSpPr>
        <p:spPr>
          <a:xfrm>
            <a:off x="418535" y="1992168"/>
            <a:ext cx="3825796" cy="4009227"/>
          </a:xfrm>
          <a:prstGeom prst="rect">
            <a:avLst/>
          </a:prstGeom>
          <a:solidFill>
            <a:srgbClr val="4F6228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72004" indent="-72004" defTabSz="609630">
              <a:spcBef>
                <a:spcPts val="133"/>
              </a:spcBef>
              <a:buClr>
                <a:srgbClr val="EFEFEE"/>
              </a:buClr>
              <a:buSzPts val="980"/>
              <a:buFont typeface="Arial"/>
              <a:buChar char="•"/>
            </a:pPr>
            <a:endParaRPr lang="en-US" sz="1200" kern="0" dirty="0">
              <a:solidFill>
                <a:srgbClr val="EFEFE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7" name="Google Shape;114;p3">
            <a:extLst>
              <a:ext uri="{FF2B5EF4-FFF2-40B4-BE49-F238E27FC236}">
                <a16:creationId xmlns:a16="http://schemas.microsoft.com/office/drawing/2014/main" id="{8036F4A3-AA36-4781-9C6F-86D389760378}"/>
              </a:ext>
            </a:extLst>
          </p:cNvPr>
          <p:cNvSpPr txBox="1"/>
          <p:nvPr/>
        </p:nvSpPr>
        <p:spPr>
          <a:xfrm>
            <a:off x="331358" y="307730"/>
            <a:ext cx="5764642" cy="752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defTabSz="609630">
              <a:lnSpc>
                <a:spcPct val="90000"/>
              </a:lnSpc>
              <a:buClr>
                <a:srgbClr val="000000"/>
              </a:buClr>
              <a:buSzPts val="3200"/>
            </a:pPr>
            <a:r>
              <a:rPr lang="en-US" sz="2400" b="1" kern="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Conference Scope</a:t>
            </a:r>
            <a:endParaRPr sz="10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115;p3">
            <a:extLst>
              <a:ext uri="{FF2B5EF4-FFF2-40B4-BE49-F238E27FC236}">
                <a16:creationId xmlns:a16="http://schemas.microsoft.com/office/drawing/2014/main" id="{74EBF0E3-72A1-4EC6-9CF0-3FDACFFE4A63}"/>
              </a:ext>
            </a:extLst>
          </p:cNvPr>
          <p:cNvSpPr txBox="1"/>
          <p:nvPr/>
        </p:nvSpPr>
        <p:spPr>
          <a:xfrm>
            <a:off x="322121" y="811650"/>
            <a:ext cx="6885996" cy="449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defTabSz="609630">
              <a:buClr>
                <a:srgbClr val="000000"/>
              </a:buClr>
              <a:buSzPts val="1400"/>
            </a:pPr>
            <a:r>
              <a:rPr lang="en-US" sz="1200" kern="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 line with the conference theme, this conference invite research papers and case studies in the following areas but not limited to:</a:t>
            </a:r>
            <a:endParaRPr sz="1200" kern="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" name="Google Shape;116;p3">
            <a:extLst>
              <a:ext uri="{FF2B5EF4-FFF2-40B4-BE49-F238E27FC236}">
                <a16:creationId xmlns:a16="http://schemas.microsoft.com/office/drawing/2014/main" id="{F9F529A0-4934-4250-8999-0F61A001BDFD}"/>
              </a:ext>
            </a:extLst>
          </p:cNvPr>
          <p:cNvSpPr txBox="1"/>
          <p:nvPr/>
        </p:nvSpPr>
        <p:spPr>
          <a:xfrm>
            <a:off x="594245" y="2039128"/>
            <a:ext cx="3370723" cy="3510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228611" indent="-228611" defTabSz="60963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white"/>
                </a:solidFill>
                <a:latin typeface="Raleway" panose="020B0604020202020204" charset="0"/>
              </a:rPr>
              <a:t>Macro and Micro Economic</a:t>
            </a:r>
          </a:p>
          <a:p>
            <a:pPr marL="228611" indent="-228611" defTabSz="60963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white"/>
                </a:solidFill>
                <a:latin typeface="Raleway" panose="020B0604020202020204" charset="0"/>
              </a:rPr>
              <a:t>Accounting and Financial Management</a:t>
            </a:r>
          </a:p>
          <a:p>
            <a:pPr marL="228611" indent="-228611" defTabSz="60963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white"/>
                </a:solidFill>
                <a:latin typeface="Raleway" panose="020B0604020202020204" charset="0"/>
              </a:rPr>
              <a:t>Business Valuation</a:t>
            </a:r>
          </a:p>
          <a:p>
            <a:pPr marL="228611" indent="-228611" defTabSz="60963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white"/>
                </a:solidFill>
                <a:latin typeface="Raleway" panose="020B0604020202020204" charset="0"/>
              </a:rPr>
              <a:t>Management Accounting And Business Excellence</a:t>
            </a:r>
          </a:p>
          <a:p>
            <a:pPr marL="228611" indent="-228611" defTabSz="60963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white"/>
                </a:solidFill>
                <a:latin typeface="Raleway" panose="020B0604020202020204" charset="0"/>
              </a:rPr>
              <a:t>Green Accounting</a:t>
            </a:r>
          </a:p>
          <a:p>
            <a:pPr marL="228611" indent="-228611" defTabSz="60963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white"/>
                </a:solidFill>
                <a:latin typeface="Raleway" panose="020B0604020202020204" charset="0"/>
              </a:rPr>
              <a:t>Investment and Portfolio</a:t>
            </a:r>
          </a:p>
          <a:p>
            <a:pPr marL="228611" indent="-228611" defTabSz="60963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white"/>
                </a:solidFill>
                <a:latin typeface="Raleway" panose="020B0604020202020204" charset="0"/>
              </a:rPr>
              <a:t>Project Finance</a:t>
            </a:r>
          </a:p>
          <a:p>
            <a:pPr marL="228611" indent="-228611" defTabSz="60963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white"/>
                </a:solidFill>
                <a:latin typeface="Raleway" panose="020B0604020202020204" charset="0"/>
              </a:rPr>
              <a:t>International Finance</a:t>
            </a:r>
          </a:p>
          <a:p>
            <a:pPr marL="228611" indent="-228611" defTabSz="60963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white"/>
                </a:solidFill>
                <a:latin typeface="Raleway" panose="020B0604020202020204" charset="0"/>
              </a:rPr>
              <a:t>Banking Management</a:t>
            </a:r>
          </a:p>
          <a:p>
            <a:pPr marL="228611" indent="-228611" defTabSz="60963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white"/>
                </a:solidFill>
                <a:latin typeface="Raleway" panose="020B0604020202020204" charset="0"/>
              </a:rPr>
              <a:t>Business Finances in A Globalized World</a:t>
            </a:r>
          </a:p>
          <a:p>
            <a:pPr marL="228611" indent="-228611" defTabSz="60963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white"/>
                </a:solidFill>
                <a:latin typeface="Raleway" panose="020B0604020202020204" charset="0"/>
              </a:rPr>
              <a:t>Financial Risk Management</a:t>
            </a:r>
          </a:p>
          <a:p>
            <a:pPr marL="228611" indent="-228611" defTabSz="60963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white"/>
                </a:solidFill>
                <a:latin typeface="Raleway" panose="020B0604020202020204" charset="0"/>
              </a:rPr>
              <a:t>Corporate Governance</a:t>
            </a:r>
          </a:p>
          <a:p>
            <a:pPr marL="228611" indent="-228611" defTabSz="609630">
              <a:buFont typeface="Arial" panose="020B0604020202020204" pitchFamily="34" charset="0"/>
              <a:buChar char="•"/>
            </a:pPr>
            <a:r>
              <a:rPr lang="en-US" sz="1333" dirty="0">
                <a:solidFill>
                  <a:prstClr val="white"/>
                </a:solidFill>
                <a:latin typeface="Raleway" panose="020B0604020202020204" charset="0"/>
              </a:rPr>
              <a:t>Emerging Topics In Accounting and Financial Management</a:t>
            </a:r>
          </a:p>
        </p:txBody>
      </p:sp>
      <p:sp>
        <p:nvSpPr>
          <p:cNvPr id="101" name="Google Shape;118;p3">
            <a:extLst>
              <a:ext uri="{FF2B5EF4-FFF2-40B4-BE49-F238E27FC236}">
                <a16:creationId xmlns:a16="http://schemas.microsoft.com/office/drawing/2014/main" id="{63470CA4-0DD2-4A57-A438-325152FF5574}"/>
              </a:ext>
            </a:extLst>
          </p:cNvPr>
          <p:cNvSpPr/>
          <p:nvPr/>
        </p:nvSpPr>
        <p:spPr>
          <a:xfrm>
            <a:off x="4456968" y="1351876"/>
            <a:ext cx="3913119" cy="1120955"/>
          </a:xfrm>
          <a:prstGeom prst="rect">
            <a:avLst/>
          </a:prstGeom>
          <a:solidFill>
            <a:srgbClr val="3A3838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endParaRPr sz="12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19;p3">
            <a:extLst>
              <a:ext uri="{FF2B5EF4-FFF2-40B4-BE49-F238E27FC236}">
                <a16:creationId xmlns:a16="http://schemas.microsoft.com/office/drawing/2014/main" id="{52807B64-D213-4258-9688-6C590A38E399}"/>
              </a:ext>
            </a:extLst>
          </p:cNvPr>
          <p:cNvSpPr/>
          <p:nvPr/>
        </p:nvSpPr>
        <p:spPr>
          <a:xfrm>
            <a:off x="4456968" y="1945099"/>
            <a:ext cx="3922865" cy="400922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endParaRPr lang="en-ID" sz="12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20;p3">
            <a:extLst>
              <a:ext uri="{FF2B5EF4-FFF2-40B4-BE49-F238E27FC236}">
                <a16:creationId xmlns:a16="http://schemas.microsoft.com/office/drawing/2014/main" id="{EBF9E5CF-2535-4E5E-8814-800B3D5A2A83}"/>
              </a:ext>
            </a:extLst>
          </p:cNvPr>
          <p:cNvSpPr txBox="1"/>
          <p:nvPr/>
        </p:nvSpPr>
        <p:spPr>
          <a:xfrm>
            <a:off x="4572115" y="1952463"/>
            <a:ext cx="3797972" cy="24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228611" indent="-228611" defTabSz="609630">
              <a:lnSpc>
                <a:spcPct val="150000"/>
              </a:lnSpc>
              <a:buClr>
                <a:srgbClr val="EFEFEE"/>
              </a:buClr>
              <a:buSzPts val="980"/>
              <a:buFont typeface="Arial" panose="020B0604020202020204" pitchFamily="34" charset="0"/>
              <a:buChar char="•"/>
            </a:pPr>
            <a:r>
              <a:rPr lang="en-US" sz="1333" kern="0" dirty="0">
                <a:solidFill>
                  <a:srgbClr val="EFEFEE"/>
                </a:solidFill>
                <a:latin typeface="Raleway"/>
                <a:ea typeface="Raleway"/>
                <a:cs typeface="Raleway"/>
                <a:sym typeface="Raleway"/>
              </a:rPr>
              <a:t>Entrepreneurship</a:t>
            </a:r>
          </a:p>
          <a:p>
            <a:pPr marL="228611" indent="-228611" defTabSz="609630">
              <a:lnSpc>
                <a:spcPct val="150000"/>
              </a:lnSpc>
              <a:buClr>
                <a:srgbClr val="EFEFEE"/>
              </a:buClr>
              <a:buSzPts val="980"/>
              <a:buFont typeface="Arial" panose="020B0604020202020204" pitchFamily="34" charset="0"/>
              <a:buChar char="•"/>
            </a:pPr>
            <a:r>
              <a:rPr lang="en-US" sz="1333" kern="0" dirty="0">
                <a:solidFill>
                  <a:srgbClr val="EFEFEE"/>
                </a:solidFill>
                <a:latin typeface="Raleway"/>
                <a:ea typeface="Raleway"/>
                <a:cs typeface="Raleway"/>
                <a:sym typeface="Raleway"/>
              </a:rPr>
              <a:t>New Venture Creation</a:t>
            </a:r>
          </a:p>
          <a:p>
            <a:pPr marL="228611" indent="-228611" defTabSz="609630">
              <a:lnSpc>
                <a:spcPct val="150000"/>
              </a:lnSpc>
              <a:buClr>
                <a:srgbClr val="EFEFEE"/>
              </a:buClr>
              <a:buSzPts val="980"/>
              <a:buFont typeface="Arial" panose="020B0604020202020204" pitchFamily="34" charset="0"/>
              <a:buChar char="•"/>
            </a:pPr>
            <a:r>
              <a:rPr lang="en-US" sz="1333" kern="0" dirty="0">
                <a:solidFill>
                  <a:srgbClr val="EFEFEE"/>
                </a:solidFill>
                <a:latin typeface="Raleway"/>
                <a:ea typeface="Raleway"/>
                <a:cs typeface="Raleway"/>
                <a:sym typeface="Raleway"/>
              </a:rPr>
              <a:t>Innovation and New Product Development</a:t>
            </a:r>
          </a:p>
          <a:p>
            <a:pPr marL="228611" indent="-228611" defTabSz="609630">
              <a:lnSpc>
                <a:spcPct val="150000"/>
              </a:lnSpc>
              <a:buClr>
                <a:srgbClr val="EFEFEE"/>
              </a:buClr>
              <a:buSzPts val="980"/>
              <a:buFont typeface="Arial" panose="020B0604020202020204" pitchFamily="34" charset="0"/>
              <a:buChar char="•"/>
            </a:pPr>
            <a:r>
              <a:rPr lang="en-US" sz="1333" kern="0" dirty="0" err="1">
                <a:solidFill>
                  <a:srgbClr val="EFEFEE"/>
                </a:solidFill>
                <a:latin typeface="Raleway"/>
                <a:ea typeface="Raleway"/>
                <a:cs typeface="Raleway"/>
                <a:sym typeface="Raleway"/>
              </a:rPr>
              <a:t>Sociopreneurship</a:t>
            </a:r>
            <a:endParaRPr lang="en-US" sz="1333" kern="0" dirty="0">
              <a:solidFill>
                <a:srgbClr val="EFEFE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28611" indent="-228611" defTabSz="609630">
              <a:lnSpc>
                <a:spcPct val="150000"/>
              </a:lnSpc>
              <a:buClr>
                <a:srgbClr val="EFEFEE"/>
              </a:buClr>
              <a:buSzPts val="980"/>
              <a:buFont typeface="Arial" panose="020B0604020202020204" pitchFamily="34" charset="0"/>
              <a:buChar char="•"/>
            </a:pPr>
            <a:r>
              <a:rPr lang="en-US" sz="1333" kern="0" dirty="0">
                <a:solidFill>
                  <a:srgbClr val="EFEFEE"/>
                </a:solidFill>
                <a:latin typeface="Raleway"/>
                <a:ea typeface="Raleway"/>
                <a:cs typeface="Raleway"/>
                <a:sym typeface="Raleway"/>
              </a:rPr>
              <a:t>Business Consulting Project</a:t>
            </a:r>
          </a:p>
          <a:p>
            <a:pPr marL="228611" indent="-228611" defTabSz="609630">
              <a:lnSpc>
                <a:spcPct val="150000"/>
              </a:lnSpc>
              <a:buClr>
                <a:srgbClr val="EFEFEE"/>
              </a:buClr>
              <a:buSzPts val="980"/>
              <a:buFont typeface="Arial" panose="020B0604020202020204" pitchFamily="34" charset="0"/>
              <a:buChar char="•"/>
            </a:pPr>
            <a:r>
              <a:rPr lang="en-US" sz="1333" kern="0" dirty="0" err="1">
                <a:solidFill>
                  <a:srgbClr val="EFEFEE"/>
                </a:solidFill>
                <a:latin typeface="Raleway"/>
                <a:ea typeface="Raleway"/>
                <a:cs typeface="Raleway"/>
                <a:sym typeface="Raleway"/>
              </a:rPr>
              <a:t>Technopreneurship</a:t>
            </a:r>
            <a:endParaRPr lang="en-US" sz="1333" kern="0" dirty="0">
              <a:solidFill>
                <a:srgbClr val="EFEFE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28611" indent="-228611" defTabSz="609630">
              <a:lnSpc>
                <a:spcPct val="150000"/>
              </a:lnSpc>
              <a:buClr>
                <a:srgbClr val="EFEFEE"/>
              </a:buClr>
              <a:buSzPts val="980"/>
              <a:buFont typeface="Arial" panose="020B0604020202020204" pitchFamily="34" charset="0"/>
              <a:buChar char="•"/>
            </a:pPr>
            <a:r>
              <a:rPr lang="en-US" sz="1333" kern="0" dirty="0">
                <a:solidFill>
                  <a:srgbClr val="EFEFEE"/>
                </a:solidFill>
                <a:latin typeface="Raleway"/>
                <a:ea typeface="Raleway"/>
                <a:cs typeface="Raleway"/>
                <a:sym typeface="Raleway"/>
              </a:rPr>
              <a:t>Family Business in A Globalized World</a:t>
            </a:r>
          </a:p>
          <a:p>
            <a:pPr marL="228611" indent="-228611" defTabSz="609630">
              <a:lnSpc>
                <a:spcPct val="150000"/>
              </a:lnSpc>
              <a:buClr>
                <a:srgbClr val="EFEFEE"/>
              </a:buClr>
              <a:buSzPts val="980"/>
              <a:buFont typeface="Arial" panose="020B0604020202020204" pitchFamily="34" charset="0"/>
              <a:buChar char="•"/>
            </a:pPr>
            <a:r>
              <a:rPr lang="en-US" sz="1333" kern="0" dirty="0">
                <a:solidFill>
                  <a:srgbClr val="EFEFEE"/>
                </a:solidFill>
                <a:latin typeface="Raleway"/>
                <a:ea typeface="Raleway"/>
                <a:cs typeface="Raleway"/>
                <a:sym typeface="Raleway"/>
              </a:rPr>
              <a:t>Educational Sciences</a:t>
            </a:r>
          </a:p>
          <a:p>
            <a:pPr marL="228611" indent="-228611" defTabSz="609630">
              <a:lnSpc>
                <a:spcPct val="150000"/>
              </a:lnSpc>
              <a:buClr>
                <a:srgbClr val="EFEFEE"/>
              </a:buClr>
              <a:buSzPts val="980"/>
              <a:buFont typeface="Arial" panose="020B0604020202020204" pitchFamily="34" charset="0"/>
              <a:buChar char="•"/>
            </a:pPr>
            <a:r>
              <a:rPr lang="en-US" sz="1333" kern="0" dirty="0">
                <a:solidFill>
                  <a:srgbClr val="EFEFEE"/>
                </a:solidFill>
                <a:latin typeface="Raleway"/>
                <a:ea typeface="Raleway"/>
                <a:cs typeface="Raleway"/>
                <a:sym typeface="Raleway"/>
              </a:rPr>
              <a:t>Behavioral Sciences</a:t>
            </a:r>
          </a:p>
          <a:p>
            <a:pPr marL="228611" indent="-228611" defTabSz="609630">
              <a:lnSpc>
                <a:spcPct val="150000"/>
              </a:lnSpc>
              <a:buClr>
                <a:srgbClr val="EFEFEE"/>
              </a:buClr>
              <a:buSzPts val="980"/>
              <a:buFont typeface="Arial" panose="020B0604020202020204" pitchFamily="34" charset="0"/>
              <a:buChar char="•"/>
            </a:pPr>
            <a:r>
              <a:rPr lang="en-US" sz="1333" kern="0" dirty="0">
                <a:solidFill>
                  <a:srgbClr val="EFEFEE"/>
                </a:solidFill>
                <a:latin typeface="Raleway"/>
                <a:ea typeface="Raleway"/>
                <a:cs typeface="Raleway"/>
                <a:sym typeface="Raleway"/>
              </a:rPr>
              <a:t>Emerging Topics In Entrepreneurship, </a:t>
            </a:r>
            <a:r>
              <a:rPr lang="en-US" sz="1333" kern="0" dirty="0" err="1">
                <a:solidFill>
                  <a:srgbClr val="EFEFEE"/>
                </a:solidFill>
                <a:latin typeface="Raleway"/>
                <a:ea typeface="Raleway"/>
                <a:cs typeface="Raleway"/>
                <a:sym typeface="Raleway"/>
              </a:rPr>
              <a:t>Sociopreneurship</a:t>
            </a:r>
            <a:r>
              <a:rPr lang="en-US" sz="1333" kern="0" dirty="0">
                <a:solidFill>
                  <a:srgbClr val="EFEFEE"/>
                </a:solidFill>
                <a:latin typeface="Raleway"/>
                <a:ea typeface="Raleway"/>
                <a:cs typeface="Raleway"/>
                <a:sym typeface="Raleway"/>
              </a:rPr>
              <a:t> and Social Sciences</a:t>
            </a:r>
          </a:p>
        </p:txBody>
      </p:sp>
      <p:sp>
        <p:nvSpPr>
          <p:cNvPr id="104" name="Google Shape;121;p3">
            <a:extLst>
              <a:ext uri="{FF2B5EF4-FFF2-40B4-BE49-F238E27FC236}">
                <a16:creationId xmlns:a16="http://schemas.microsoft.com/office/drawing/2014/main" id="{44CB2025-02BF-494E-A1C2-E13B20E26D1D}"/>
              </a:ext>
            </a:extLst>
          </p:cNvPr>
          <p:cNvSpPr txBox="1"/>
          <p:nvPr/>
        </p:nvSpPr>
        <p:spPr>
          <a:xfrm>
            <a:off x="4456967" y="1412978"/>
            <a:ext cx="3938516" cy="52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rmAutofit/>
          </a:bodyPr>
          <a:lstStyle/>
          <a:p>
            <a:pPr algn="ctr" defTabSz="609630">
              <a:lnSpc>
                <a:spcPct val="90000"/>
              </a:lnSpc>
              <a:buClr>
                <a:srgbClr val="EFEFEE"/>
              </a:buClr>
              <a:buSzPts val="1400"/>
            </a:pPr>
            <a:r>
              <a:rPr lang="en-US" sz="1333" b="1" kern="0" dirty="0">
                <a:solidFill>
                  <a:srgbClr val="EFEFEE"/>
                </a:solidFill>
                <a:latin typeface="Raleway"/>
                <a:ea typeface="Raleway"/>
                <a:cs typeface="Raleway"/>
                <a:sym typeface="Raleway"/>
              </a:rPr>
              <a:t>Track 5: Entrepreneurship and Social Sciences</a:t>
            </a:r>
            <a:endParaRPr lang="fr-FR" sz="1333" b="1" kern="0" dirty="0">
              <a:solidFill>
                <a:srgbClr val="EFEFE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9" name="Google Shape;117;p3">
            <a:extLst>
              <a:ext uri="{FF2B5EF4-FFF2-40B4-BE49-F238E27FC236}">
                <a16:creationId xmlns:a16="http://schemas.microsoft.com/office/drawing/2014/main" id="{31B26B3B-5B3A-4389-90B2-511D9BDB5DAB}"/>
              </a:ext>
            </a:extLst>
          </p:cNvPr>
          <p:cNvSpPr txBox="1"/>
          <p:nvPr/>
        </p:nvSpPr>
        <p:spPr>
          <a:xfrm>
            <a:off x="418535" y="1583652"/>
            <a:ext cx="3675506" cy="179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lnSpc>
                <a:spcPct val="90000"/>
              </a:lnSpc>
              <a:buClr>
                <a:srgbClr val="EFEFEE"/>
              </a:buClr>
              <a:buSzPts val="1400"/>
            </a:pPr>
            <a:r>
              <a:rPr lang="en-US" sz="1333" b="1" dirty="0">
                <a:solidFill>
                  <a:srgbClr val="EFEFEE"/>
                </a:solidFill>
                <a:latin typeface="Raleway"/>
                <a:ea typeface="Raleway"/>
                <a:cs typeface="Raleway"/>
                <a:sym typeface="Raleway"/>
              </a:rPr>
              <a:t>Track 4: Accounting and Financial Management</a:t>
            </a:r>
          </a:p>
        </p:txBody>
      </p:sp>
      <p:sp>
        <p:nvSpPr>
          <p:cNvPr id="12" name="Google Shape;112;p3">
            <a:extLst>
              <a:ext uri="{FF2B5EF4-FFF2-40B4-BE49-F238E27FC236}">
                <a16:creationId xmlns:a16="http://schemas.microsoft.com/office/drawing/2014/main" id="{2CCC5F88-1C27-49C1-9B0B-95C7B75E2828}"/>
              </a:ext>
            </a:extLst>
          </p:cNvPr>
          <p:cNvSpPr/>
          <p:nvPr/>
        </p:nvSpPr>
        <p:spPr>
          <a:xfrm>
            <a:off x="8587851" y="1933135"/>
            <a:ext cx="3154519" cy="1012453"/>
          </a:xfrm>
          <a:prstGeom prst="rect">
            <a:avLst/>
          </a:prstGeom>
          <a:solidFill>
            <a:srgbClr val="3A3838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endParaRPr sz="12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19;p3">
            <a:extLst>
              <a:ext uri="{FF2B5EF4-FFF2-40B4-BE49-F238E27FC236}">
                <a16:creationId xmlns:a16="http://schemas.microsoft.com/office/drawing/2014/main" id="{B470A90D-7B8A-47A4-A027-0D6DA85BD774}"/>
              </a:ext>
            </a:extLst>
          </p:cNvPr>
          <p:cNvSpPr/>
          <p:nvPr/>
        </p:nvSpPr>
        <p:spPr>
          <a:xfrm>
            <a:off x="8591960" y="2512538"/>
            <a:ext cx="3150410" cy="344915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endParaRPr lang="en-ID" sz="12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21;p3">
            <a:extLst>
              <a:ext uri="{FF2B5EF4-FFF2-40B4-BE49-F238E27FC236}">
                <a16:creationId xmlns:a16="http://schemas.microsoft.com/office/drawing/2014/main" id="{5F04F07A-7101-47F6-B2A5-70E78DC2073D}"/>
              </a:ext>
            </a:extLst>
          </p:cNvPr>
          <p:cNvSpPr txBox="1"/>
          <p:nvPr/>
        </p:nvSpPr>
        <p:spPr>
          <a:xfrm>
            <a:off x="8592469" y="1992168"/>
            <a:ext cx="3102775" cy="52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ctr" anchorCtr="0">
            <a:normAutofit/>
          </a:bodyPr>
          <a:lstStyle/>
          <a:p>
            <a:pPr algn="ctr" defTabSz="609630">
              <a:lnSpc>
                <a:spcPct val="90000"/>
              </a:lnSpc>
              <a:buClr>
                <a:srgbClr val="EFEFEE"/>
              </a:buClr>
              <a:buSzPts val="1400"/>
            </a:pPr>
            <a:r>
              <a:rPr lang="en-US" sz="1333" kern="0" dirty="0">
                <a:solidFill>
                  <a:srgbClr val="EFEFEE"/>
                </a:solidFill>
                <a:latin typeface="Raleway"/>
                <a:ea typeface="Raleway"/>
                <a:cs typeface="Raleway"/>
                <a:sym typeface="Raleway"/>
              </a:rPr>
              <a:t>Special Track for Executives Corporate and Practitioners</a:t>
            </a:r>
            <a:endParaRPr lang="fr-FR" sz="1333" b="1" kern="0" dirty="0">
              <a:solidFill>
                <a:srgbClr val="EFEFE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" name="Google Shape;120;p3">
            <a:extLst>
              <a:ext uri="{FF2B5EF4-FFF2-40B4-BE49-F238E27FC236}">
                <a16:creationId xmlns:a16="http://schemas.microsoft.com/office/drawing/2014/main" id="{C7832ED4-5A12-44E2-ACEC-420831A738ED}"/>
              </a:ext>
            </a:extLst>
          </p:cNvPr>
          <p:cNvSpPr txBox="1"/>
          <p:nvPr/>
        </p:nvSpPr>
        <p:spPr>
          <a:xfrm>
            <a:off x="8662990" y="2667813"/>
            <a:ext cx="2934765" cy="24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228611" indent="-228611" defTabSz="609630">
              <a:lnSpc>
                <a:spcPct val="150000"/>
              </a:lnSpc>
              <a:buClr>
                <a:srgbClr val="EFEFEE"/>
              </a:buClr>
              <a:buSzPts val="980"/>
              <a:buFont typeface="Arial" panose="020B0604020202020204" pitchFamily="34" charset="0"/>
              <a:buChar char="•"/>
            </a:pPr>
            <a:r>
              <a:rPr lang="en-US" sz="1333" kern="0" dirty="0">
                <a:solidFill>
                  <a:srgbClr val="EFEFEE"/>
                </a:solidFill>
                <a:latin typeface="Raleway"/>
                <a:ea typeface="Raleway"/>
                <a:cs typeface="Raleway"/>
                <a:sym typeface="Raleway"/>
              </a:rPr>
              <a:t>Application of Innovation and Internet of Things (IoT) / </a:t>
            </a:r>
            <a:r>
              <a:rPr lang="en-US" sz="1333" kern="0" dirty="0" err="1">
                <a:solidFill>
                  <a:srgbClr val="EFEFEE"/>
                </a:solidFill>
                <a:latin typeface="Raleway"/>
                <a:ea typeface="Raleway"/>
                <a:cs typeface="Raleway"/>
                <a:sym typeface="Raleway"/>
              </a:rPr>
              <a:t>Revo</a:t>
            </a:r>
            <a:r>
              <a:rPr lang="en-US" sz="1333" kern="0" dirty="0">
                <a:solidFill>
                  <a:srgbClr val="EFEFEE"/>
                </a:solidFill>
                <a:latin typeface="Raleway"/>
                <a:ea typeface="Raleway"/>
                <a:cs typeface="Raleway"/>
                <a:sym typeface="Raleway"/>
              </a:rPr>
              <a:t> 4.0 for Corporate </a:t>
            </a:r>
          </a:p>
          <a:p>
            <a:pPr marL="228611" indent="-228611" defTabSz="609630">
              <a:lnSpc>
                <a:spcPct val="150000"/>
              </a:lnSpc>
              <a:buClr>
                <a:srgbClr val="EFEFEE"/>
              </a:buClr>
              <a:buSzPts val="980"/>
              <a:buFont typeface="Arial" panose="020B0604020202020204" pitchFamily="34" charset="0"/>
              <a:buChar char="•"/>
            </a:pPr>
            <a:r>
              <a:rPr lang="en-US" sz="1333" kern="0" dirty="0">
                <a:solidFill>
                  <a:srgbClr val="EFEFEE"/>
                </a:solidFill>
                <a:latin typeface="Raleway"/>
                <a:ea typeface="Raleway"/>
                <a:cs typeface="Raleway"/>
                <a:sym typeface="Raleway"/>
              </a:rPr>
              <a:t>Best Practices of Management in State-Owned Enterprise (BUMN)</a:t>
            </a:r>
          </a:p>
          <a:p>
            <a:pPr marL="228611" indent="-228611" defTabSz="609630">
              <a:lnSpc>
                <a:spcPct val="150000"/>
              </a:lnSpc>
              <a:buClr>
                <a:srgbClr val="EFEFEE"/>
              </a:buClr>
              <a:buSzPts val="980"/>
              <a:buFont typeface="Arial" panose="020B0604020202020204" pitchFamily="34" charset="0"/>
              <a:buChar char="•"/>
            </a:pPr>
            <a:r>
              <a:rPr lang="en-US" sz="1333" kern="0" dirty="0">
                <a:solidFill>
                  <a:srgbClr val="EFEFEE"/>
                </a:solidFill>
                <a:latin typeface="Raleway"/>
                <a:ea typeface="Raleway"/>
                <a:cs typeface="Raleway"/>
                <a:sym typeface="Raleway"/>
              </a:rPr>
              <a:t>Best Practices of Management in Private Company</a:t>
            </a:r>
          </a:p>
          <a:p>
            <a:pPr marL="228611" indent="-228611" defTabSz="609630">
              <a:lnSpc>
                <a:spcPct val="150000"/>
              </a:lnSpc>
              <a:buClr>
                <a:srgbClr val="EFEFEE"/>
              </a:buClr>
              <a:buSzPts val="980"/>
              <a:buFont typeface="Arial" panose="020B0604020202020204" pitchFamily="34" charset="0"/>
              <a:buChar char="•"/>
            </a:pPr>
            <a:r>
              <a:rPr lang="en-US" sz="1333" kern="0" dirty="0">
                <a:solidFill>
                  <a:srgbClr val="EFEFEE"/>
                </a:solidFill>
                <a:latin typeface="Raleway"/>
                <a:ea typeface="Raleway"/>
                <a:cs typeface="Raleway"/>
                <a:sym typeface="Raleway"/>
              </a:rPr>
              <a:t>Government Policies for Resilient Economics</a:t>
            </a:r>
          </a:p>
        </p:txBody>
      </p:sp>
    </p:spTree>
    <p:extLst>
      <p:ext uri="{BB962C8B-B14F-4D97-AF65-F5344CB8AC3E}">
        <p14:creationId xmlns:p14="http://schemas.microsoft.com/office/powerpoint/2010/main" val="1480147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20721" y="2011862"/>
            <a:ext cx="10337767" cy="108855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0721" y="3100416"/>
            <a:ext cx="10337767" cy="2913185"/>
          </a:xfrm>
          <a:prstGeom prst="rect">
            <a:avLst/>
          </a:prstGeom>
          <a:solidFill>
            <a:srgbClr val="4F6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004E1B-E921-8048-86F3-3C26CF4521EF}"/>
              </a:ext>
            </a:extLst>
          </p:cNvPr>
          <p:cNvSpPr txBox="1">
            <a:spLocks/>
          </p:cNvSpPr>
          <p:nvPr/>
        </p:nvSpPr>
        <p:spPr>
          <a:xfrm>
            <a:off x="420720" y="1230505"/>
            <a:ext cx="6655941" cy="566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 dirty="0" smtClean="0">
                <a:latin typeface="Raleway" panose="020B0503030101060003" pitchFamily="34" charset="0"/>
              </a:rPr>
              <a:t>Partnership scheme: </a:t>
            </a:r>
            <a:endParaRPr lang="en-US" sz="3200" b="1" dirty="0">
              <a:latin typeface="Raleway" panose="020B05030301010600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004E1B-E921-8048-86F3-3C26CF4521EF}"/>
              </a:ext>
            </a:extLst>
          </p:cNvPr>
          <p:cNvSpPr txBox="1">
            <a:spLocks/>
          </p:cNvSpPr>
          <p:nvPr/>
        </p:nvSpPr>
        <p:spPr>
          <a:xfrm>
            <a:off x="499425" y="2077896"/>
            <a:ext cx="5215575" cy="1022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3200" b="1" dirty="0" smtClean="0">
                <a:solidFill>
                  <a:srgbClr val="EFEFEE"/>
                </a:solidFill>
                <a:latin typeface="Raleway" panose="020B0503030101060003" pitchFamily="34" charset="0"/>
              </a:rPr>
              <a:t>International Conference   </a:t>
            </a:r>
          </a:p>
          <a:p>
            <a:pPr algn="ctr"/>
            <a:r>
              <a:rPr lang="en-US" sz="3200" b="1" dirty="0" smtClean="0">
                <a:solidFill>
                  <a:srgbClr val="EFEFEE"/>
                </a:solidFill>
                <a:latin typeface="Raleway" panose="020B0503030101060003" pitchFamily="34" charset="0"/>
              </a:rPr>
              <a:t>Co-Host</a:t>
            </a:r>
            <a:endParaRPr lang="en-US" sz="3200" b="1" dirty="0">
              <a:solidFill>
                <a:srgbClr val="EFEFEE"/>
              </a:solidFill>
              <a:latin typeface="Raleway" panose="020B05030301010600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87926" y="1542107"/>
            <a:ext cx="32933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EFEFEE"/>
                </a:solidFill>
                <a:latin typeface="Raleway" panose="020B0503030101060003" pitchFamily="34" charset="0"/>
              </a:rPr>
              <a:t>We are inviting companies to support this conference through this following options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2004E1B-E921-8048-86F3-3C26CF4521EF}"/>
              </a:ext>
            </a:extLst>
          </p:cNvPr>
          <p:cNvSpPr txBox="1">
            <a:spLocks/>
          </p:cNvSpPr>
          <p:nvPr/>
        </p:nvSpPr>
        <p:spPr>
          <a:xfrm>
            <a:off x="6287926" y="2011862"/>
            <a:ext cx="4263541" cy="1022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3200" b="1" dirty="0" smtClean="0">
                <a:solidFill>
                  <a:srgbClr val="EFEFEE"/>
                </a:solidFill>
                <a:latin typeface="Raleway" panose="020B0503030101060003" pitchFamily="34" charset="0"/>
              </a:rPr>
              <a:t>Supporting Institution partner</a:t>
            </a:r>
            <a:endParaRPr lang="en-US" sz="3200" b="1" dirty="0">
              <a:solidFill>
                <a:srgbClr val="EFEFEE"/>
              </a:solidFill>
              <a:latin typeface="Raleway" panose="020B05030301010600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9812" y="34290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10 paper submitted</a:t>
            </a:r>
          </a:p>
          <a:p>
            <a:pPr algn="ctr"/>
            <a:endParaRPr lang="id-ID" dirty="0">
              <a:solidFill>
                <a:schemeClr val="bg1"/>
              </a:solidFill>
            </a:endParaRPr>
          </a:p>
          <a:p>
            <a:pPr algn="ctr"/>
            <a:r>
              <a:rPr lang="id-ID" dirty="0" smtClean="0">
                <a:solidFill>
                  <a:schemeClr val="bg1"/>
                </a:solidFill>
              </a:rPr>
              <a:t>Fees applied: Early bird rate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7926" y="34290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chemeClr val="bg1"/>
                </a:solidFill>
              </a:rPr>
              <a:t>5</a:t>
            </a:r>
            <a:r>
              <a:rPr lang="id-ID" dirty="0" smtClean="0">
                <a:solidFill>
                  <a:schemeClr val="bg1"/>
                </a:solidFill>
              </a:rPr>
              <a:t> paper submitted</a:t>
            </a:r>
          </a:p>
          <a:p>
            <a:pPr algn="ctr"/>
            <a:endParaRPr lang="id-ID" dirty="0">
              <a:solidFill>
                <a:schemeClr val="bg1"/>
              </a:solidFill>
            </a:endParaRPr>
          </a:p>
          <a:p>
            <a:pPr algn="ctr"/>
            <a:r>
              <a:rPr lang="id-ID" dirty="0" smtClean="0">
                <a:solidFill>
                  <a:schemeClr val="bg1"/>
                </a:solidFill>
              </a:rPr>
              <a:t>Fees applied: Early bird rate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05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0D3A75-BE77-41F8-B79E-790D2C60A6EC}"/>
              </a:ext>
            </a:extLst>
          </p:cNvPr>
          <p:cNvSpPr/>
          <p:nvPr/>
        </p:nvSpPr>
        <p:spPr>
          <a:xfrm>
            <a:off x="778215" y="374733"/>
            <a:ext cx="6580528" cy="1153578"/>
          </a:xfrm>
          <a:prstGeom prst="rect">
            <a:avLst/>
          </a:prstGeom>
          <a:solidFill>
            <a:srgbClr val="4F6228"/>
          </a:solidFill>
          <a:ln>
            <a:solidFill>
              <a:srgbClr val="135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F723315-88CA-4578-9221-E18B28F6A45B}"/>
              </a:ext>
            </a:extLst>
          </p:cNvPr>
          <p:cNvSpPr txBox="1">
            <a:spLocks/>
          </p:cNvSpPr>
          <p:nvPr/>
        </p:nvSpPr>
        <p:spPr>
          <a:xfrm>
            <a:off x="778215" y="353334"/>
            <a:ext cx="5072054" cy="891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</a:rPr>
              <a:t>Partnership Benefits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84E69-7F8A-4E0A-BA0A-00508529E6F5}"/>
              </a:ext>
            </a:extLst>
          </p:cNvPr>
          <p:cNvSpPr/>
          <p:nvPr/>
        </p:nvSpPr>
        <p:spPr>
          <a:xfrm>
            <a:off x="778215" y="1005091"/>
            <a:ext cx="5492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</a:rPr>
              <a:t>We are inviting partner institutions to support the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</a:rPr>
              <a:t>IConBMT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Raleway" panose="020B0503030101060003" pitchFamily="34" charset="0"/>
              </a:rPr>
              <a:t> 2021 through this following options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12504"/>
              </p:ext>
            </p:extLst>
          </p:nvPr>
        </p:nvGraphicFramePr>
        <p:xfrm>
          <a:off x="778215" y="1530434"/>
          <a:ext cx="10389839" cy="44805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108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6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8667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EFEFEE"/>
                          </a:solidFill>
                          <a:latin typeface="Raleway" panose="020B0503030101060003" pitchFamily="34" charset="0"/>
                        </a:rPr>
                        <a:t>Benefits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EFEFEE"/>
                          </a:solidFill>
                          <a:latin typeface="Raleway" panose="020B0503030101060003" pitchFamily="34" charset="0"/>
                        </a:rPr>
                        <a:t>Co-Host &amp;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EFEFEE"/>
                          </a:solidFill>
                          <a:latin typeface="Raleway" panose="020B0503030101060003" pitchFamily="34" charset="0"/>
                        </a:rPr>
                        <a:t>Supporting Institutions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EFEFEE"/>
                        </a:solidFill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40">
                <a:tc vMerge="1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EFEFEE"/>
                          </a:solidFill>
                          <a:latin typeface="Raleway" panose="020B0503030101060003" pitchFamily="34" charset="0"/>
                        </a:rPr>
                        <a:t>Cost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EFEFEE"/>
                          </a:solidFill>
                          <a:latin typeface="Raleway" panose="020B0503030101060003" pitchFamily="34" charset="0"/>
                        </a:rPr>
                        <a:t>Supporting Institutions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rgbClr val="EFEFEE"/>
                          </a:solidFill>
                          <a:latin typeface="Raleway" panose="020B0503030101060003" pitchFamily="34" charset="0"/>
                        </a:rPr>
                        <a:t>(International</a:t>
                      </a:r>
                      <a:r>
                        <a:rPr lang="en-US" sz="1100" dirty="0">
                          <a:solidFill>
                            <a:srgbClr val="EFEFEE"/>
                          </a:solidFill>
                          <a:latin typeface="Raleway" panose="020B0503030101060003" pitchFamily="34" charset="0"/>
                        </a:rPr>
                        <a:t>)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EFEFEE"/>
                          </a:solidFill>
                          <a:latin typeface="Raleway" panose="020B0503030101060003" pitchFamily="34" charset="0"/>
                        </a:rPr>
                        <a:t>(National)</a:t>
                      </a: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rgbClr val="EFEFEE"/>
                        </a:solidFill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667">
                <a:tc>
                  <a:txBody>
                    <a:bodyPr/>
                    <a:lstStyle/>
                    <a:p>
                      <a:r>
                        <a:rPr lang="en-US" sz="1100" b="1" u="sng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Brand</a:t>
                      </a:r>
                      <a:r>
                        <a:rPr lang="en-US" sz="1100" b="1" u="sng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 Visibility*</a:t>
                      </a:r>
                      <a:endParaRPr lang="en-US" sz="1100" b="1" u="sng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rgbClr val="EFE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667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Mention</a:t>
                      </a:r>
                      <a:r>
                        <a:rPr lang="en-US" sz="11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 in </a:t>
                      </a:r>
                      <a:r>
                        <a:rPr lang="en-US" sz="11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The Opening Session</a:t>
                      </a:r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✓</a:t>
                      </a: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✓</a:t>
                      </a: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rgbClr val="EFE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667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Mention</a:t>
                      </a:r>
                      <a:r>
                        <a:rPr lang="en-US" sz="11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 in </a:t>
                      </a:r>
                      <a:r>
                        <a:rPr lang="en-US" sz="11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The Closing Session</a:t>
                      </a:r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✓</a:t>
                      </a: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✓</a:t>
                      </a: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rgbClr val="EFE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667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Logo on Conference Virtual Background</a:t>
                      </a: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✓</a:t>
                      </a: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-</a:t>
                      </a: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rgbClr val="EFE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667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Logo</a:t>
                      </a:r>
                      <a:r>
                        <a:rPr lang="en-US" sz="11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 on Official Website</a:t>
                      </a:r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✓</a:t>
                      </a: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✓</a:t>
                      </a: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rgbClr val="EFE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667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Logo in</a:t>
                      </a:r>
                      <a:r>
                        <a:rPr lang="en-US" sz="11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 E-Program Guide</a:t>
                      </a:r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✓</a:t>
                      </a: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✓</a:t>
                      </a: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rgbClr val="EFE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667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Logo in </a:t>
                      </a:r>
                      <a:r>
                        <a:rPr 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Abstract Book</a:t>
                      </a: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✓</a:t>
                      </a: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✓</a:t>
                      </a: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rgbClr val="EFE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667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Logo in Participants </a:t>
                      </a:r>
                      <a:r>
                        <a:rPr 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E-Certificate</a:t>
                      </a: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✓</a:t>
                      </a: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-</a:t>
                      </a: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rgbClr val="EFE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04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Advertisement in E-Promotion Media (E-Flyer, Social Media Message Blasting, and</a:t>
                      </a:r>
                      <a:r>
                        <a:rPr lang="en-US" sz="11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 E-advertising)</a:t>
                      </a:r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✓</a:t>
                      </a: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-</a:t>
                      </a: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rgbClr val="EFE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667">
                <a:tc>
                  <a:txBody>
                    <a:bodyPr/>
                    <a:lstStyle/>
                    <a:p>
                      <a:r>
                        <a:rPr lang="en-US" sz="1100" b="1" u="sng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Sponsored</a:t>
                      </a:r>
                      <a:r>
                        <a:rPr lang="en-US" sz="1100" b="1" u="sng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 Content</a:t>
                      </a:r>
                      <a:endParaRPr lang="en-US" sz="1100" b="1" u="sng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rgbClr val="EFE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8667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Sponsored</a:t>
                      </a:r>
                      <a:r>
                        <a:rPr lang="en-US" sz="11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 Video Profile </a:t>
                      </a:r>
                      <a:r>
                        <a:rPr lang="en-US" sz="11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( Max duration 1 Min</a:t>
                      </a:r>
                      <a:r>
                        <a:rPr lang="en-US" sz="11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) At Opening Session</a:t>
                      </a:r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✓</a:t>
                      </a: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-</a:t>
                      </a: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rgbClr val="EFE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8667">
                <a:tc>
                  <a:txBody>
                    <a:bodyPr/>
                    <a:lstStyle/>
                    <a:p>
                      <a:r>
                        <a:rPr lang="en-US" sz="1100" b="1" u="sng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Availability</a:t>
                      </a: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rgbClr val="EFE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8667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Number Of</a:t>
                      </a:r>
                      <a:r>
                        <a:rPr lang="en-US" sz="11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 Invitations Available</a:t>
                      </a:r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5</a:t>
                      </a:r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10</a:t>
                      </a:r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rgbClr val="EFE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rgbClr val="EFE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890">
                <a:tc gridSpan="4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1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*</a:t>
                      </a:r>
                      <a:r>
                        <a:rPr lang="en-US" sz="1100" i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online</a:t>
                      </a:r>
                      <a:r>
                        <a:rPr lang="en-US" sz="11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 (electronic) </a:t>
                      </a:r>
                      <a:r>
                        <a:rPr lang="en-US" sz="1100" i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aleway" panose="020B0503030101060003" pitchFamily="34" charset="0"/>
                        </a:rPr>
                        <a:t>publishing</a:t>
                      </a:r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rgbClr val="EFE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rgbClr val="EFE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rgbClr val="EFE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rgbClr val="EFE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887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2363</TotalTime>
  <Words>738</Words>
  <Application>Microsoft Office PowerPoint</Application>
  <PresentationFormat>Widescreen</PresentationFormat>
  <Paragraphs>153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Mangal</vt:lpstr>
      <vt:lpstr>Raleway</vt:lpstr>
      <vt:lpstr>Raleway Bold</vt:lpstr>
      <vt:lpstr>Trebuchet MS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LENOVO</cp:lastModifiedBy>
  <cp:revision>81</cp:revision>
  <dcterms:created xsi:type="dcterms:W3CDTF">2020-11-13T04:03:21Z</dcterms:created>
  <dcterms:modified xsi:type="dcterms:W3CDTF">2021-06-14T01:26:02Z</dcterms:modified>
</cp:coreProperties>
</file>