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1" r:id="rId4"/>
    <p:sldId id="277" r:id="rId5"/>
    <p:sldId id="262" r:id="rId6"/>
    <p:sldId id="278" r:id="rId7"/>
    <p:sldId id="263" r:id="rId8"/>
    <p:sldId id="264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7" r:id="rId18"/>
    <p:sldId id="265" r:id="rId19"/>
    <p:sldId id="266" r:id="rId20"/>
    <p:sldId id="280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6/14/2019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6/14/2019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590800"/>
            <a:ext cx="91440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i="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PENGENALAN</a:t>
            </a:r>
            <a:br>
              <a:rPr lang="en-US" sz="4000" b="1" i="0" spc="-5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sz="4000" b="1" i="0" spc="-10" smtClean="0">
                <a:solidFill>
                  <a:srgbClr val="FFC000"/>
                </a:solidFill>
                <a:latin typeface="Century Gothic"/>
                <a:cs typeface="Century Gothic"/>
              </a:rPr>
              <a:t>P</a:t>
            </a:r>
            <a:r>
              <a:rPr lang="en-US" sz="4000" b="1" i="0" spc="-10" dirty="0" smtClean="0">
                <a:solidFill>
                  <a:srgbClr val="FFC000"/>
                </a:solidFill>
                <a:latin typeface="Century Gothic"/>
                <a:cs typeface="Century Gothic"/>
              </a:rPr>
              <a:t>ROGRAM PASCASARJANA </a:t>
            </a:r>
            <a:br>
              <a:rPr lang="en-US" sz="4000" b="1" i="0" spc="-10" dirty="0" smtClean="0">
                <a:solidFill>
                  <a:srgbClr val="FFC000"/>
                </a:solidFill>
                <a:latin typeface="Century Gothic"/>
                <a:cs typeface="Century Gothic"/>
              </a:rPr>
            </a:br>
            <a:r>
              <a:rPr lang="en-US" sz="4000" b="1" i="0" spc="-10" dirty="0" smtClean="0">
                <a:solidFill>
                  <a:srgbClr val="FFC000"/>
                </a:solidFill>
                <a:latin typeface="Century Gothic"/>
                <a:cs typeface="Century Gothic"/>
              </a:rPr>
              <a:t>DEPARTEMEN KIMIA</a:t>
            </a:r>
            <a:endParaRPr sz="4000" b="1" i="0" spc="-5" dirty="0">
              <a:solidFill>
                <a:srgbClr val="FFC000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4572001"/>
            <a:ext cx="9144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INSTITUT TEKNOLOGI SEPULUH NOPEMBER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7" name="Picture 6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677800" cy="1677800"/>
          </a:xfrm>
          <a:prstGeom prst="rect">
            <a:avLst/>
          </a:prstGeom>
          <a:noFill/>
        </p:spPr>
      </p:pic>
      <p:pic>
        <p:nvPicPr>
          <p:cNvPr id="8" name="Picture 7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816898" cy="182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/>
            <a:r>
              <a:rPr lang="en-US" sz="2400" dirty="0" smtClean="0"/>
              <a:t>10.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Pasta </a:t>
            </a:r>
            <a:r>
              <a:rPr lang="en-US" sz="2400" dirty="0" err="1" smtClean="0"/>
              <a:t>Baterai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Kering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Katoda</a:t>
            </a:r>
            <a:r>
              <a:rPr lang="en-US" sz="2400" dirty="0" smtClean="0"/>
              <a:t> </a:t>
            </a:r>
            <a:r>
              <a:rPr lang="en-US" sz="2400" dirty="0" err="1" smtClean="0"/>
              <a:t>Baterai</a:t>
            </a:r>
            <a:r>
              <a:rPr lang="en-US" sz="2400" dirty="0" smtClean="0"/>
              <a:t> Ion Lithium </a:t>
            </a:r>
            <a:r>
              <a:rPr lang="nb-NO" sz="2400" dirty="0" smtClean="0"/>
              <a:t>(Penelitian Tesis Master, 1 tahun).</a:t>
            </a:r>
            <a:r>
              <a:rPr lang="en-US" sz="2400" dirty="0" smtClean="0"/>
              <a:t> </a:t>
            </a:r>
          </a:p>
          <a:p>
            <a:pPr marL="465138" indent="-465138"/>
            <a:r>
              <a:rPr lang="en-US" sz="2400" dirty="0" smtClean="0"/>
              <a:t>11.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Material </a:t>
            </a:r>
            <a:r>
              <a:rPr lang="en-US" sz="2400" dirty="0" err="1" smtClean="0"/>
              <a:t>Karbon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Mixed Matrix Membrane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Pengisi</a:t>
            </a:r>
            <a:r>
              <a:rPr lang="en-US" sz="2400" dirty="0" smtClean="0"/>
              <a:t> </a:t>
            </a:r>
            <a:r>
              <a:rPr lang="en-US" sz="2400" dirty="0" err="1" smtClean="0"/>
              <a:t>Komposit</a:t>
            </a:r>
            <a:r>
              <a:rPr lang="en-US" sz="2400" dirty="0" smtClean="0"/>
              <a:t> </a:t>
            </a:r>
            <a:r>
              <a:rPr lang="en-US" sz="2400" dirty="0" err="1" smtClean="0"/>
              <a:t>Zeolit-karbon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Pemisahan</a:t>
            </a:r>
            <a:r>
              <a:rPr lang="en-US" sz="2400" dirty="0" smtClean="0"/>
              <a:t> Gas </a:t>
            </a:r>
            <a:r>
              <a:rPr lang="nb-NO" sz="2400" dirty="0" smtClean="0"/>
              <a:t>(Penelitian Tesis Master, 1 tahun).</a:t>
            </a:r>
            <a:r>
              <a:rPr lang="en-US" sz="2400" dirty="0" smtClean="0"/>
              <a:t> </a:t>
            </a:r>
          </a:p>
          <a:p>
            <a:pPr marL="465138" indent="-465138"/>
            <a:r>
              <a:rPr lang="en-US" sz="2400" dirty="0" smtClean="0"/>
              <a:t>12. </a:t>
            </a:r>
            <a:r>
              <a:rPr lang="sv-SE" sz="2400" dirty="0" smtClean="0"/>
              <a:t>Pengembangan Material Karbon Termodifikasi Heteroatom dari Biomassa Kelapa Sawit dan Ampas Tebu untuk Kontrol Emisi CO</a:t>
            </a:r>
            <a:r>
              <a:rPr lang="sv-SE" sz="2400" baseline="-25000" dirty="0" smtClean="0"/>
              <a:t>2</a:t>
            </a:r>
            <a:r>
              <a:rPr lang="sv-SE" sz="2400" dirty="0" smtClean="0"/>
              <a:t> </a:t>
            </a:r>
            <a:r>
              <a:rPr lang="nb-NO" sz="2400" dirty="0" smtClean="0"/>
              <a:t>(Penelitian Tesis Master, 1 tahun).</a:t>
            </a:r>
            <a:r>
              <a:rPr lang="en-US" sz="2400" dirty="0" smtClean="0"/>
              <a:t> </a:t>
            </a:r>
          </a:p>
          <a:p>
            <a:pPr marL="465138" indent="-465138"/>
            <a:r>
              <a:rPr lang="en-US" sz="2400" dirty="0" smtClean="0"/>
              <a:t>13.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Zeolit</a:t>
            </a:r>
            <a:r>
              <a:rPr lang="en-US" sz="2400" dirty="0" smtClean="0"/>
              <a:t> Y </a:t>
            </a:r>
            <a:r>
              <a:rPr lang="en-US" sz="2400" dirty="0" err="1" smtClean="0"/>
              <a:t>dari</a:t>
            </a:r>
            <a:r>
              <a:rPr lang="en-US" sz="2400" dirty="0" smtClean="0"/>
              <a:t> Kaolin Bangka Belitung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Aktivasi</a:t>
            </a:r>
            <a:r>
              <a:rPr lang="en-US" sz="2400" dirty="0" smtClean="0"/>
              <a:t> </a:t>
            </a:r>
            <a:r>
              <a:rPr lang="en-US" sz="2400" dirty="0" err="1" smtClean="0"/>
              <a:t>Metakaolin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Konsentrasi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Sulfat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Katalis</a:t>
            </a:r>
            <a:r>
              <a:rPr lang="en-US" sz="2400" dirty="0" smtClean="0"/>
              <a:t> </a:t>
            </a:r>
            <a:r>
              <a:rPr lang="nb-NO" sz="2400" dirty="0" smtClean="0"/>
              <a:t>(Penelitian Tesis Master, 1 tahun).</a:t>
            </a:r>
            <a:r>
              <a:rPr lang="en-US" sz="2400" dirty="0" smtClean="0"/>
              <a:t> </a:t>
            </a:r>
          </a:p>
          <a:p>
            <a:pPr marL="465138" indent="-465138"/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5240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/>
            <a:r>
              <a:rPr lang="en-US" sz="2400" dirty="0" smtClean="0"/>
              <a:t>14.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Esterifikasi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Analog </a:t>
            </a:r>
            <a:r>
              <a:rPr lang="en-US" sz="2400" dirty="0" err="1" smtClean="0"/>
              <a:t>Pirazinamida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</a:t>
            </a:r>
            <a:r>
              <a:rPr lang="en-US" sz="2400" dirty="0" err="1" smtClean="0"/>
              <a:t>Tuberkulosis</a:t>
            </a:r>
            <a:r>
              <a:rPr lang="en-US" sz="2400" dirty="0" smtClean="0"/>
              <a:t> </a:t>
            </a:r>
            <a:r>
              <a:rPr lang="nb-NO" sz="2400" dirty="0" smtClean="0"/>
              <a:t>(Penelitian Tesis Master, 1 tahun). </a:t>
            </a:r>
          </a:p>
          <a:p>
            <a:pPr marL="465138" indent="-465138"/>
            <a:r>
              <a:rPr lang="nb-NO" sz="2400" dirty="0" smtClean="0"/>
              <a:t>15.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Senyawa-senyawa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Bioaktif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6,12-Tetrahidro-5H,11H-indolo[3,2-</a:t>
            </a:r>
            <a:r>
              <a:rPr lang="en-US" sz="2400" i="1" dirty="0" smtClean="0"/>
              <a:t>b</a:t>
            </a:r>
            <a:r>
              <a:rPr lang="en-US" sz="2400" dirty="0" smtClean="0"/>
              <a:t>]</a:t>
            </a:r>
            <a:r>
              <a:rPr lang="en-US" sz="2400" dirty="0" err="1" smtClean="0"/>
              <a:t>karbazola</a:t>
            </a:r>
            <a:r>
              <a:rPr lang="en-US" sz="2400" dirty="0" smtClean="0"/>
              <a:t> (PMDSU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16. </a:t>
            </a:r>
            <a:r>
              <a:rPr lang="sv-SE" sz="2400" dirty="0" smtClean="0"/>
              <a:t>Katalis Multi Logam/Zeolit untuk Hidrogenasi Karbon Dioksida menjadi Bahan Bakar Cair (PMDSU 2 tahun).</a:t>
            </a:r>
          </a:p>
          <a:p>
            <a:pPr marL="465138" indent="-465138"/>
            <a:r>
              <a:rPr lang="sv-SE" sz="2400" dirty="0" smtClean="0"/>
              <a:t>17. Produksi Biofuel dari Minyak Kemiri Sunan Melalui Reaksi Deoksigenasi Menggunakan Katalis Logam/Zsm-5 Hierarki (PMDSU 2 tahun)</a:t>
            </a:r>
            <a:endParaRPr lang="en-US" sz="2400" dirty="0" smtClean="0"/>
          </a:p>
          <a:p>
            <a:pPr marL="465138" indent="-465138"/>
            <a:r>
              <a:rPr lang="en-US" sz="2400" dirty="0" smtClean="0"/>
              <a:t>18. </a:t>
            </a:r>
            <a:r>
              <a:rPr lang="en-US" sz="2400" dirty="0" err="1" smtClean="0"/>
              <a:t>Discoveri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antidiabetik</a:t>
            </a:r>
            <a:r>
              <a:rPr lang="en-US" sz="2400" dirty="0" smtClean="0"/>
              <a:t> "</a:t>
            </a:r>
            <a:r>
              <a:rPr lang="en-US" sz="2400" dirty="0" err="1" smtClean="0"/>
              <a:t>santon</a:t>
            </a:r>
            <a:r>
              <a:rPr lang="en-US" sz="2400" dirty="0" smtClean="0"/>
              <a:t> </a:t>
            </a:r>
            <a:r>
              <a:rPr lang="en-US" sz="2400" dirty="0" err="1" smtClean="0"/>
              <a:t>glikosida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"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glikosida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isolat</a:t>
            </a:r>
            <a:r>
              <a:rPr lang="en-US" sz="2400" dirty="0" smtClean="0"/>
              <a:t> </a:t>
            </a:r>
            <a:r>
              <a:rPr lang="en-US" sz="2400" dirty="0" err="1" smtClean="0"/>
              <a:t>santon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Garcinia</a:t>
            </a:r>
            <a:r>
              <a:rPr lang="en-US" sz="2400" dirty="0" smtClean="0"/>
              <a:t> </a:t>
            </a:r>
            <a:r>
              <a:rPr lang="en-US" sz="2400" dirty="0" err="1" smtClean="0"/>
              <a:t>endemik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Kalimantan Barat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 smtClean="0"/>
              <a:t>Doktor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002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/>
            <a:r>
              <a:rPr lang="en-US" sz="2400" dirty="0" smtClean="0"/>
              <a:t>19. </a:t>
            </a:r>
            <a:r>
              <a:rPr lang="en-US" sz="2400" dirty="0" err="1" smtClean="0"/>
              <a:t>Bioaktivitas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Konstituen</a:t>
            </a:r>
            <a:r>
              <a:rPr lang="en-US" sz="2400" dirty="0" smtClean="0"/>
              <a:t> Kimia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Chromolaena</a:t>
            </a:r>
            <a:r>
              <a:rPr lang="en-US" sz="2400" dirty="0" smtClean="0"/>
              <a:t> </a:t>
            </a:r>
            <a:r>
              <a:rPr lang="en-US" sz="2400" dirty="0" err="1" smtClean="0"/>
              <a:t>odorata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3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20. Synthesis of </a:t>
            </a:r>
            <a:r>
              <a:rPr lang="en-US" sz="2400" dirty="0" err="1" smtClean="0"/>
              <a:t>Faujasite</a:t>
            </a:r>
            <a:r>
              <a:rPr lang="en-US" sz="2400" dirty="0" smtClean="0"/>
              <a:t> Material from Kaolin Bangka Belitung and Its Application for </a:t>
            </a:r>
            <a:r>
              <a:rPr lang="en-US" sz="2400" dirty="0" err="1" smtClean="0"/>
              <a:t>Esterification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21. </a:t>
            </a:r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Bioaktif</a:t>
            </a:r>
            <a:r>
              <a:rPr lang="en-US" sz="2400" dirty="0" smtClean="0"/>
              <a:t> </a:t>
            </a:r>
            <a:r>
              <a:rPr lang="en-US" sz="2400" dirty="0" err="1" smtClean="0"/>
              <a:t>Antimalaria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Santon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Taksa</a:t>
            </a:r>
            <a:r>
              <a:rPr lang="en-US" sz="2400" dirty="0" smtClean="0"/>
              <a:t> </a:t>
            </a:r>
            <a:r>
              <a:rPr lang="en-US" sz="2400" dirty="0" err="1" smtClean="0"/>
              <a:t>Garcinia</a:t>
            </a:r>
            <a:r>
              <a:rPr lang="en-US" sz="2400" dirty="0" smtClean="0"/>
              <a:t> </a:t>
            </a:r>
            <a:r>
              <a:rPr lang="en-US" sz="2400" dirty="0" err="1" smtClean="0"/>
              <a:t>Hutan</a:t>
            </a:r>
            <a:r>
              <a:rPr lang="en-US" sz="2400" dirty="0" smtClean="0"/>
              <a:t> </a:t>
            </a:r>
            <a:r>
              <a:rPr lang="en-US" sz="2400" dirty="0" err="1" smtClean="0"/>
              <a:t>Tropis</a:t>
            </a:r>
            <a:r>
              <a:rPr lang="en-US" sz="2400" dirty="0" smtClean="0"/>
              <a:t> </a:t>
            </a:r>
            <a:r>
              <a:rPr lang="en-US" sz="2400" dirty="0" err="1" smtClean="0"/>
              <a:t>Kering</a:t>
            </a:r>
            <a:r>
              <a:rPr lang="en-US" sz="2400" dirty="0" smtClean="0"/>
              <a:t>, </a:t>
            </a:r>
            <a:r>
              <a:rPr lang="en-US" sz="2400" dirty="0" err="1" smtClean="0"/>
              <a:t>Kepulauan</a:t>
            </a:r>
            <a:r>
              <a:rPr lang="en-US" sz="2400" dirty="0" smtClean="0"/>
              <a:t> Maluku Indonesia </a:t>
            </a:r>
            <a:r>
              <a:rPr lang="en-US" sz="2400" dirty="0" err="1" smtClean="0"/>
              <a:t>Timur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</a:t>
            </a:r>
          </a:p>
          <a:p>
            <a:pPr marL="465138" indent="-465138"/>
            <a:r>
              <a:rPr lang="en-US" sz="2400" dirty="0" smtClean="0"/>
              <a:t>22.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Komposit</a:t>
            </a:r>
            <a:r>
              <a:rPr lang="en-US" sz="2400" dirty="0" smtClean="0"/>
              <a:t> </a:t>
            </a:r>
            <a:r>
              <a:rPr lang="en-US" sz="2400" dirty="0" err="1" smtClean="0"/>
              <a:t>Mesopori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MetalOrganic</a:t>
            </a:r>
            <a:r>
              <a:rPr lang="en-US" sz="2400" i="1" dirty="0" smtClean="0"/>
              <a:t> Frameworks </a:t>
            </a:r>
            <a:r>
              <a:rPr lang="en-US" sz="2400" i="1" dirty="0" err="1" smtClean="0"/>
              <a:t>s</a:t>
            </a:r>
            <a:r>
              <a:rPr lang="en-US" sz="2400" dirty="0" err="1" smtClean="0"/>
              <a:t>erta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Aplikasinya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Katalis</a:t>
            </a:r>
            <a:r>
              <a:rPr lang="en-US" sz="2400" dirty="0" smtClean="0"/>
              <a:t> </a:t>
            </a:r>
            <a:r>
              <a:rPr lang="en-US" sz="2400" dirty="0" err="1" smtClean="0"/>
              <a:t>Heterogen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Adsorben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23. </a:t>
            </a:r>
            <a:r>
              <a:rPr lang="en-US" sz="2400" dirty="0" err="1" smtClean="0"/>
              <a:t>Biodegradasi</a:t>
            </a:r>
            <a:r>
              <a:rPr lang="en-US" sz="2400" dirty="0" smtClean="0"/>
              <a:t> </a:t>
            </a:r>
            <a:r>
              <a:rPr lang="en-US" sz="2400" dirty="0" err="1" smtClean="0"/>
              <a:t>Pewarna</a:t>
            </a:r>
            <a:r>
              <a:rPr lang="en-US" sz="2400" dirty="0" smtClean="0"/>
              <a:t> </a:t>
            </a:r>
            <a:r>
              <a:rPr lang="en-US" sz="2400" dirty="0" err="1" smtClean="0"/>
              <a:t>Metil</a:t>
            </a:r>
            <a:r>
              <a:rPr lang="en-US" sz="2400" dirty="0" smtClean="0"/>
              <a:t> Orange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Jamur</a:t>
            </a:r>
            <a:r>
              <a:rPr lang="en-US" sz="2400" dirty="0" smtClean="0"/>
              <a:t> </a:t>
            </a:r>
            <a:r>
              <a:rPr lang="en-US" sz="2400" dirty="0" err="1" smtClean="0"/>
              <a:t>Pelapuk</a:t>
            </a:r>
            <a:r>
              <a:rPr lang="en-US" sz="2400" dirty="0" smtClean="0"/>
              <a:t> </a:t>
            </a:r>
            <a:r>
              <a:rPr lang="en-US" sz="2400" dirty="0" err="1" smtClean="0"/>
              <a:t>Coklat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24. </a:t>
            </a:r>
            <a:r>
              <a:rPr lang="en-US" sz="2400" dirty="0" err="1" smtClean="0"/>
              <a:t>Biodegradasi</a:t>
            </a:r>
            <a:r>
              <a:rPr lang="en-US" sz="2400" dirty="0" smtClean="0"/>
              <a:t> </a:t>
            </a:r>
            <a:r>
              <a:rPr lang="en-US" sz="2400" dirty="0" err="1" smtClean="0"/>
              <a:t>Pewarna</a:t>
            </a:r>
            <a:r>
              <a:rPr lang="en-US" sz="2400" dirty="0" smtClean="0"/>
              <a:t> </a:t>
            </a:r>
            <a:r>
              <a:rPr lang="en-US" sz="2400" dirty="0" err="1" smtClean="0"/>
              <a:t>Metilen</a:t>
            </a:r>
            <a:r>
              <a:rPr lang="en-US" sz="2400" dirty="0" smtClean="0"/>
              <a:t> </a:t>
            </a:r>
            <a:r>
              <a:rPr lang="en-US" sz="2400" dirty="0" err="1" smtClean="0"/>
              <a:t>Biru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Jamur</a:t>
            </a:r>
            <a:r>
              <a:rPr lang="en-US" sz="2400" dirty="0" smtClean="0"/>
              <a:t> </a:t>
            </a:r>
            <a:r>
              <a:rPr lang="en-US" sz="2400" dirty="0" err="1" smtClean="0"/>
              <a:t>Pelapuk</a:t>
            </a:r>
            <a:r>
              <a:rPr lang="en-US" sz="2400" dirty="0" smtClean="0"/>
              <a:t> </a:t>
            </a:r>
            <a:r>
              <a:rPr lang="en-US" sz="2400" dirty="0" err="1" smtClean="0"/>
              <a:t>Coklat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3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595021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/>
            <a:r>
              <a:rPr lang="en-US" sz="2400" dirty="0" smtClean="0"/>
              <a:t>25.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Katalis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Fluorida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Laktat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Selulosa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Baku </a:t>
            </a:r>
            <a:r>
              <a:rPr lang="en-US" sz="2400" dirty="0" err="1" smtClean="0"/>
              <a:t>Larutan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Dialisis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26. Synthesis of </a:t>
            </a:r>
            <a:r>
              <a:rPr lang="en-US" sz="2400" dirty="0" err="1" smtClean="0"/>
              <a:t>Mesoporous</a:t>
            </a:r>
            <a:r>
              <a:rPr lang="en-US" sz="2400" dirty="0" smtClean="0"/>
              <a:t> </a:t>
            </a:r>
            <a:r>
              <a:rPr lang="en-US" sz="2400" dirty="0" err="1" smtClean="0"/>
              <a:t>Aluminosilicate</a:t>
            </a:r>
            <a:r>
              <a:rPr lang="en-US" sz="2400" dirty="0" smtClean="0"/>
              <a:t> from Bauxite Waste and Its Application As Acid Catalyst in </a:t>
            </a:r>
            <a:r>
              <a:rPr lang="en-US" sz="2400" dirty="0" err="1" smtClean="0"/>
              <a:t>Esterification</a:t>
            </a:r>
            <a:r>
              <a:rPr lang="en-US" sz="2400" dirty="0" smtClean="0"/>
              <a:t> of </a:t>
            </a:r>
            <a:r>
              <a:rPr lang="en-US" sz="2400" dirty="0" err="1" smtClean="0"/>
              <a:t>Kemiri</a:t>
            </a:r>
            <a:r>
              <a:rPr lang="en-US" sz="2400" dirty="0" smtClean="0"/>
              <a:t> </a:t>
            </a:r>
            <a:r>
              <a:rPr lang="en-US" sz="2400" dirty="0" err="1" smtClean="0"/>
              <a:t>Sunan</a:t>
            </a:r>
            <a:r>
              <a:rPr lang="en-US" sz="2400" dirty="0" smtClean="0"/>
              <a:t> Oil  (PDUPT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04813" indent="-404813"/>
            <a:r>
              <a:rPr lang="en-US" sz="2400" dirty="0" smtClean="0"/>
              <a:t>27. </a:t>
            </a:r>
            <a:r>
              <a:rPr lang="en-US" sz="2400" dirty="0" err="1" smtClean="0"/>
              <a:t>Pengajian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Kimia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Abu </a:t>
            </a:r>
            <a:r>
              <a:rPr lang="en-US" sz="2400" dirty="0" err="1" smtClean="0"/>
              <a:t>Layang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Penentu</a:t>
            </a:r>
            <a:r>
              <a:rPr lang="en-US" sz="2400" dirty="0" smtClean="0"/>
              <a:t> </a:t>
            </a:r>
            <a:r>
              <a:rPr lang="en-US" sz="2400" dirty="0" err="1" smtClean="0"/>
              <a:t>Kekuatan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Mekanik</a:t>
            </a:r>
            <a:r>
              <a:rPr lang="en-US" sz="2400" dirty="0" smtClean="0"/>
              <a:t> </a:t>
            </a:r>
            <a:r>
              <a:rPr lang="en-US" sz="2400" dirty="0" err="1" smtClean="0"/>
              <a:t>Perekat</a:t>
            </a:r>
            <a:r>
              <a:rPr lang="en-US" sz="2400" dirty="0" smtClean="0"/>
              <a:t> </a:t>
            </a:r>
            <a:r>
              <a:rPr lang="en-US" sz="2400" dirty="0" err="1" smtClean="0"/>
              <a:t>Gepolimer</a:t>
            </a:r>
            <a:r>
              <a:rPr lang="en-US" sz="2400" dirty="0" smtClean="0"/>
              <a:t> Abu </a:t>
            </a:r>
            <a:r>
              <a:rPr lang="en-US" sz="2400" dirty="0" err="1" smtClean="0"/>
              <a:t>Layang</a:t>
            </a:r>
            <a:r>
              <a:rPr lang="en-US" sz="2400" dirty="0" smtClean="0"/>
              <a:t> PLTU </a:t>
            </a:r>
            <a:r>
              <a:rPr lang="en-US" sz="2400" dirty="0" err="1" smtClean="0"/>
              <a:t>Berbahan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Bakar</a:t>
            </a:r>
            <a:r>
              <a:rPr lang="en-US" sz="2400" dirty="0" smtClean="0"/>
              <a:t> Batubara (PDUPT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04813" indent="-404813"/>
            <a:r>
              <a:rPr lang="en-US" sz="2400" dirty="0" smtClean="0"/>
              <a:t>28. </a:t>
            </a:r>
            <a:r>
              <a:rPr lang="en-US" sz="2400" dirty="0" err="1" smtClean="0"/>
              <a:t>Asilasi</a:t>
            </a:r>
            <a:r>
              <a:rPr lang="en-US" sz="2400" dirty="0" smtClean="0"/>
              <a:t> </a:t>
            </a:r>
            <a:r>
              <a:rPr lang="en-US" sz="2400" dirty="0" err="1" smtClean="0"/>
              <a:t>Selektif</a:t>
            </a:r>
            <a:r>
              <a:rPr lang="en-US" sz="2400" dirty="0" smtClean="0"/>
              <a:t> </a:t>
            </a:r>
            <a:r>
              <a:rPr lang="en-US" sz="2400" dirty="0" err="1" smtClean="0"/>
              <a:t>Fenol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Hidroksiasetofenon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Intermediet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Parasetamol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Katalis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Padat</a:t>
            </a:r>
            <a:r>
              <a:rPr lang="en-US" sz="2400" dirty="0" smtClean="0"/>
              <a:t> (PDUPT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04813" indent="-404813"/>
            <a:r>
              <a:rPr lang="en-US" sz="2400" dirty="0" smtClean="0"/>
              <a:t>29. </a:t>
            </a:r>
            <a:r>
              <a:rPr lang="en-US" sz="2400" dirty="0" err="1" smtClean="0"/>
              <a:t>Pemanfaatan</a:t>
            </a:r>
            <a:r>
              <a:rPr lang="en-US" sz="2400" dirty="0" smtClean="0"/>
              <a:t> </a:t>
            </a:r>
            <a:r>
              <a:rPr lang="en-US" sz="2400" dirty="0" err="1" smtClean="0"/>
              <a:t>Polimer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Kitosan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Material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DSSC (PDUPT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595021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/>
            <a:r>
              <a:rPr lang="en-US" sz="2400" dirty="0" smtClean="0"/>
              <a:t>30.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(Non Chemical)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Golongan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Abo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Rhesus (3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04813" indent="-404813"/>
            <a:r>
              <a:rPr lang="en-US" sz="2400" dirty="0" smtClean="0"/>
              <a:t>31.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Inhibitor </a:t>
            </a:r>
            <a:r>
              <a:rPr lang="en-US" sz="2400" dirty="0" err="1" smtClean="0"/>
              <a:t>alfa-Glukosidase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Diabetes (PDUPT 3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3550" indent="-463550"/>
            <a:r>
              <a:rPr lang="en-US" sz="2400" dirty="0" smtClean="0"/>
              <a:t>32. </a:t>
            </a:r>
            <a:r>
              <a:rPr lang="en-US" sz="2400" dirty="0" err="1" smtClean="0"/>
              <a:t>Fabrikasi</a:t>
            </a:r>
            <a:r>
              <a:rPr lang="en-US" sz="2400" dirty="0" smtClean="0"/>
              <a:t> “Hard Capsule” </a:t>
            </a:r>
            <a:r>
              <a:rPr lang="en-US" sz="2400" dirty="0" err="1" smtClean="0"/>
              <a:t>Halal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Lokal</a:t>
            </a:r>
            <a:r>
              <a:rPr lang="en-US" sz="2400" dirty="0" smtClean="0"/>
              <a:t> Indonesia (PTUPT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 </a:t>
            </a:r>
          </a:p>
          <a:p>
            <a:pPr marL="463550" indent="-463550"/>
            <a:r>
              <a:rPr lang="en-US" sz="2400" dirty="0" smtClean="0"/>
              <a:t>33.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Deteksi</a:t>
            </a:r>
            <a:r>
              <a:rPr lang="en-US" sz="2400" dirty="0" smtClean="0"/>
              <a:t> </a:t>
            </a:r>
            <a:r>
              <a:rPr lang="en-US" sz="2400" dirty="0" err="1" smtClean="0"/>
              <a:t>Halal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endParaRPr lang="en-US" sz="2400" dirty="0" smtClean="0"/>
          </a:p>
          <a:p>
            <a:pPr marL="463550" indent="-58738"/>
            <a:r>
              <a:rPr lang="en-US" sz="2400" dirty="0" err="1" smtClean="0"/>
              <a:t>Hewan</a:t>
            </a:r>
            <a:r>
              <a:rPr lang="en-US" sz="2400" dirty="0" smtClean="0"/>
              <a:t> </a:t>
            </a:r>
            <a:r>
              <a:rPr lang="en-US" sz="2400" dirty="0" err="1" smtClean="0"/>
              <a:t>Daging</a:t>
            </a:r>
            <a:r>
              <a:rPr lang="en-US" sz="2400" dirty="0" smtClean="0"/>
              <a:t> </a:t>
            </a:r>
            <a:r>
              <a:rPr lang="en-US" sz="2400" dirty="0" err="1" smtClean="0"/>
              <a:t>Konsumsi</a:t>
            </a:r>
            <a:r>
              <a:rPr lang="en-US" sz="2400" dirty="0" smtClean="0"/>
              <a:t> (PPKI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3550" indent="-463550"/>
            <a:r>
              <a:rPr lang="en-US" sz="2400" dirty="0" smtClean="0"/>
              <a:t>34.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Kapsul</a:t>
            </a:r>
            <a:r>
              <a:rPr lang="en-US" sz="2400" dirty="0" smtClean="0"/>
              <a:t> </a:t>
            </a:r>
            <a:r>
              <a:rPr lang="en-US" sz="2400" dirty="0" err="1" smtClean="0"/>
              <a:t>Berbahan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Kitosan</a:t>
            </a:r>
            <a:r>
              <a:rPr lang="en-US" sz="2400" dirty="0" smtClean="0"/>
              <a:t> </a:t>
            </a:r>
            <a:r>
              <a:rPr lang="en-US" sz="2400" dirty="0" err="1" smtClean="0"/>
              <a:t>Larut</a:t>
            </a:r>
            <a:r>
              <a:rPr lang="en-US" sz="2400" dirty="0" smtClean="0"/>
              <a:t> Air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Kitosan</a:t>
            </a:r>
            <a:r>
              <a:rPr lang="en-US" sz="2400" dirty="0" smtClean="0"/>
              <a:t> </a:t>
            </a:r>
            <a:r>
              <a:rPr lang="en-US" sz="2400" dirty="0" err="1" smtClean="0"/>
              <a:t>Komersial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Unggulan</a:t>
            </a:r>
            <a:r>
              <a:rPr lang="en-US" sz="2400" dirty="0" smtClean="0"/>
              <a:t> ITS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3550" indent="-463550"/>
            <a:r>
              <a:rPr lang="en-US" sz="2400" dirty="0" smtClean="0"/>
              <a:t>35. </a:t>
            </a:r>
            <a:r>
              <a:rPr lang="en-US" sz="2400" dirty="0" err="1" smtClean="0"/>
              <a:t>Deteksi</a:t>
            </a:r>
            <a:r>
              <a:rPr lang="en-US" sz="2400" dirty="0" smtClean="0"/>
              <a:t> Gelatin </a:t>
            </a:r>
            <a:r>
              <a:rPr lang="en-US" sz="2400" dirty="0" err="1" smtClean="0"/>
              <a:t>Babi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 smtClean="0"/>
              <a:t>Olahan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Sensor Quartz Crystal Microbalance </a:t>
            </a:r>
            <a:r>
              <a:rPr lang="en-US" sz="2400" dirty="0" err="1" smtClean="0"/>
              <a:t>Termodifikasi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NiO</a:t>
            </a:r>
            <a:endParaRPr lang="en-US" sz="2400" dirty="0" smtClean="0"/>
          </a:p>
          <a:p>
            <a:pPr marL="463550" indent="1588"/>
            <a:r>
              <a:rPr lang="en-US" sz="2400" dirty="0" err="1" smtClean="0"/>
              <a:t>Nanopartikel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Halal</a:t>
            </a:r>
            <a:r>
              <a:rPr lang="en-US" sz="2400" dirty="0" smtClean="0"/>
              <a:t> (</a:t>
            </a:r>
            <a:r>
              <a:rPr lang="en-US" sz="2400" dirty="0" err="1" smtClean="0"/>
              <a:t>Tahap</a:t>
            </a:r>
            <a:r>
              <a:rPr lang="en-US" sz="2400" dirty="0" smtClean="0"/>
              <a:t> III)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Unggulan</a:t>
            </a:r>
            <a:r>
              <a:rPr lang="en-US" sz="2400" dirty="0" smtClean="0"/>
              <a:t> ITS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36. </a:t>
            </a:r>
            <a:r>
              <a:rPr lang="en-US" sz="2400" dirty="0" err="1" smtClean="0"/>
              <a:t>Modifikasi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Membran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Komposit</a:t>
            </a:r>
            <a:r>
              <a:rPr lang="en-US" sz="2400" dirty="0" smtClean="0"/>
              <a:t> ZSM- 5/PES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 marL="342900" indent="122238"/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Kinerjanya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Separator </a:t>
            </a:r>
            <a:r>
              <a:rPr lang="en-US" sz="2400" dirty="0" err="1" smtClean="0"/>
              <a:t>Baterai</a:t>
            </a:r>
            <a:r>
              <a:rPr lang="en-US" sz="2400" dirty="0" smtClean="0"/>
              <a:t> Ion </a:t>
            </a:r>
            <a:r>
              <a:rPr lang="en-US" sz="2400" dirty="0" err="1" smtClean="0"/>
              <a:t>Litium</a:t>
            </a:r>
            <a:endParaRPr lang="en-US" sz="2400" dirty="0" smtClean="0"/>
          </a:p>
          <a:p>
            <a:pPr marL="342900" indent="122238"/>
            <a:r>
              <a:rPr lang="en-US" sz="2400" dirty="0" err="1" smtClean="0"/>
              <a:t>Berkinerja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Unggulan</a:t>
            </a:r>
            <a:r>
              <a:rPr lang="en-US" sz="2400" dirty="0" smtClean="0"/>
              <a:t> ITS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 </a:t>
            </a:r>
          </a:p>
          <a:p>
            <a:pPr marL="342900" indent="-342900"/>
            <a:r>
              <a:rPr lang="en-US" sz="2400" dirty="0" smtClean="0"/>
              <a:t>37.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ZSM-5-TiO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-C-OTMS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endParaRPr lang="en-US" sz="2400" dirty="0" smtClean="0"/>
          </a:p>
          <a:p>
            <a:pPr marL="342900" indent="122238"/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adsorpsi</a:t>
            </a:r>
            <a:endParaRPr lang="en-US" sz="2400" dirty="0" smtClean="0"/>
          </a:p>
          <a:p>
            <a:pPr marL="342900" indent="122238"/>
            <a:r>
              <a:rPr lang="en-US" sz="2400" dirty="0" err="1" smtClean="0"/>
              <a:t>Fotokatalisis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Pascasarjana</a:t>
            </a:r>
            <a:r>
              <a:rPr lang="en-US" sz="2400" dirty="0" smtClean="0"/>
              <a:t> ITS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38.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Organik</a:t>
            </a:r>
            <a:r>
              <a:rPr lang="en-US" sz="2400" dirty="0" smtClean="0"/>
              <a:t> </a:t>
            </a:r>
            <a:r>
              <a:rPr lang="en-US" sz="2400" dirty="0" err="1" smtClean="0"/>
              <a:t>Fosil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Eksplorasi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</a:t>
            </a:r>
            <a:r>
              <a:rPr lang="en-US" sz="2400" dirty="0" err="1" smtClean="0"/>
              <a:t>Mentah</a:t>
            </a:r>
            <a:r>
              <a:rPr lang="en-US" sz="2400" dirty="0" smtClean="0"/>
              <a:t> </a:t>
            </a:r>
            <a:r>
              <a:rPr lang="en-US" sz="2400" dirty="0" err="1" smtClean="0"/>
              <a:t>Lapangan</a:t>
            </a:r>
            <a:r>
              <a:rPr lang="en-US" sz="2400" dirty="0" smtClean="0"/>
              <a:t> </a:t>
            </a:r>
            <a:r>
              <a:rPr lang="en-US" sz="2400" dirty="0" err="1" smtClean="0"/>
              <a:t>Sanga</a:t>
            </a:r>
            <a:r>
              <a:rPr lang="en-US" sz="2400" dirty="0" smtClean="0"/>
              <a:t>- </a:t>
            </a:r>
            <a:r>
              <a:rPr lang="en-US" sz="2400" dirty="0" err="1" smtClean="0"/>
              <a:t>Sanga-Kutai</a:t>
            </a:r>
            <a:r>
              <a:rPr lang="en-US" sz="2400" dirty="0" smtClean="0"/>
              <a:t> </a:t>
            </a:r>
            <a:r>
              <a:rPr lang="en-US" sz="2400" dirty="0" err="1" smtClean="0"/>
              <a:t>Kartanegara</a:t>
            </a:r>
            <a:r>
              <a:rPr lang="en-US" sz="2400" dirty="0" smtClean="0"/>
              <a:t> Kalimantan </a:t>
            </a:r>
            <a:r>
              <a:rPr lang="en-US" sz="2400" dirty="0" err="1" smtClean="0"/>
              <a:t>Timur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39.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Ligan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Thiosemicarbazone</a:t>
            </a:r>
            <a:r>
              <a:rPr lang="en-US" sz="2400" dirty="0" smtClean="0"/>
              <a:t> </a:t>
            </a:r>
            <a:r>
              <a:rPr lang="en-US" sz="2400" dirty="0" err="1" smtClean="0"/>
              <a:t>Isatin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Anti </a:t>
            </a:r>
            <a:r>
              <a:rPr lang="en-US" sz="2400" dirty="0" err="1" smtClean="0"/>
              <a:t>Kanker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342900" indent="122238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40.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Fraksi</a:t>
            </a:r>
            <a:r>
              <a:rPr lang="en-US" sz="2400" dirty="0" smtClean="0"/>
              <a:t> </a:t>
            </a:r>
            <a:r>
              <a:rPr lang="en-US" sz="2400" dirty="0" err="1" smtClean="0"/>
              <a:t>Metil</a:t>
            </a:r>
            <a:r>
              <a:rPr lang="en-US" sz="2400" dirty="0" smtClean="0"/>
              <a:t> Ester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Konversi</a:t>
            </a:r>
            <a:r>
              <a:rPr lang="en-US" sz="2400" dirty="0" smtClean="0"/>
              <a:t> </a:t>
            </a:r>
            <a:r>
              <a:rPr lang="en-US" sz="2400" dirty="0" err="1" smtClean="0"/>
              <a:t>Termal</a:t>
            </a:r>
            <a:endParaRPr lang="en-US" sz="2400" dirty="0" smtClean="0"/>
          </a:p>
          <a:p>
            <a:pPr marL="342900" indent="122238"/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Katalitik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Botol</a:t>
            </a:r>
            <a:r>
              <a:rPr lang="en-US" sz="2400" dirty="0" smtClean="0"/>
              <a:t> </a:t>
            </a:r>
            <a:r>
              <a:rPr lang="en-US" sz="2400" dirty="0" err="1" smtClean="0"/>
              <a:t>Plastik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endParaRPr lang="en-US" sz="2400" dirty="0" smtClean="0"/>
          </a:p>
          <a:p>
            <a:pPr marL="465138"/>
            <a:r>
              <a:rPr lang="en-US" sz="2400" dirty="0" err="1" smtClean="0"/>
              <a:t>Goreng</a:t>
            </a:r>
            <a:r>
              <a:rPr lang="en-US" sz="2400" dirty="0" smtClean="0"/>
              <a:t> Serta </a:t>
            </a:r>
            <a:r>
              <a:rPr lang="en-US" sz="2400" dirty="0" err="1" smtClean="0"/>
              <a:t>Aplikasinya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 smtClean="0"/>
              <a:t>Genset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41.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Pencairan</a:t>
            </a:r>
            <a:r>
              <a:rPr lang="en-US" sz="2400" dirty="0" smtClean="0"/>
              <a:t> Batubara </a:t>
            </a:r>
            <a:r>
              <a:rPr lang="en-US" sz="2400" dirty="0" err="1" smtClean="0"/>
              <a:t>Padat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Batubara </a:t>
            </a:r>
            <a:r>
              <a:rPr lang="en-US" sz="2400" dirty="0" err="1" smtClean="0"/>
              <a:t>Cair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Alternatif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Bakar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42.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Nanopartikel</a:t>
            </a:r>
            <a:r>
              <a:rPr lang="en-US" sz="2400" dirty="0" smtClean="0"/>
              <a:t> </a:t>
            </a:r>
            <a:r>
              <a:rPr lang="en-US" sz="2400" dirty="0" err="1" smtClean="0"/>
              <a:t>Zeolit</a:t>
            </a:r>
            <a:r>
              <a:rPr lang="en-US" sz="2400" dirty="0" smtClean="0"/>
              <a:t> </a:t>
            </a:r>
            <a:r>
              <a:rPr lang="en-US" sz="2400" dirty="0" err="1" smtClean="0"/>
              <a:t>NaA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Kaolin: </a:t>
            </a:r>
            <a:r>
              <a:rPr lang="en-US" sz="2400" dirty="0" err="1" smtClean="0"/>
              <a:t>Optimalisasi</a:t>
            </a:r>
            <a:endParaRPr lang="en-US" sz="2400" dirty="0" smtClean="0"/>
          </a:p>
          <a:p>
            <a:pPr marL="465138"/>
            <a:r>
              <a:rPr lang="en-US" sz="2400" dirty="0" err="1" smtClean="0"/>
              <a:t>Penggunaan</a:t>
            </a:r>
            <a:r>
              <a:rPr lang="en-US" sz="2400" dirty="0" smtClean="0"/>
              <a:t> Mother Liquor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Media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yang</a:t>
            </a:r>
          </a:p>
          <a:p>
            <a:pPr marL="465138"/>
            <a:r>
              <a:rPr lang="en-US" sz="2400" dirty="0" err="1" smtClean="0"/>
              <a:t>Berkelanjutan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EPI UNET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</a:p>
          <a:p>
            <a:pPr marL="465138" indent="-465138"/>
            <a:r>
              <a:rPr lang="en-US" sz="2400" dirty="0" smtClean="0"/>
              <a:t>43. </a:t>
            </a:r>
            <a:r>
              <a:rPr lang="en-US" sz="2400" dirty="0" err="1" smtClean="0"/>
              <a:t>Diskoveri</a:t>
            </a:r>
            <a:r>
              <a:rPr lang="en-US" sz="2400" dirty="0" smtClean="0"/>
              <a:t> Aroma </a:t>
            </a:r>
            <a:r>
              <a:rPr lang="en-US" sz="2400" dirty="0" err="1" smtClean="0"/>
              <a:t>Getah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Styrax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benzoin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EPI UNET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STUDENT EXCHANGE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(TRANSFER </a:t>
            </a:r>
            <a:r>
              <a:rPr lang="en-US" b="1" dirty="0" err="1" smtClean="0">
                <a:solidFill>
                  <a:srgbClr val="FFC000"/>
                </a:solidFill>
              </a:rPr>
              <a:t>sks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1524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rgbClr val="FFC000"/>
                </a:solidFill>
              </a:rPr>
              <a:t>BEASISWA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id-ID" sz="3200" dirty="0" smtClean="0"/>
              <a:t>LPDP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id-ID" sz="3200" dirty="0" smtClean="0"/>
              <a:t>BUDI-DN LPDP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B</a:t>
            </a:r>
            <a:r>
              <a:rPr lang="id-ID" sz="3200" dirty="0" smtClean="0"/>
              <a:t>PPDN, Kemenag (5000 Doktor)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id-ID" sz="3200" dirty="0" smtClean="0"/>
              <a:t>PMDSU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id-ID" sz="3200" dirty="0" smtClean="0"/>
              <a:t>PTN Baru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id-ID" sz="3200" dirty="0" smtClean="0"/>
              <a:t>Tendik Berprestasi</a:t>
            </a: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</a:t>
            </a:r>
            <a:r>
              <a:rPr lang="id-ID" sz="3200" dirty="0" smtClean="0"/>
              <a:t>Fresh Graduate ITS</a:t>
            </a:r>
            <a:endParaRPr lang="en-US" sz="3200" dirty="0" smtClean="0"/>
          </a:p>
          <a:p>
            <a:pPr marL="284163" indent="-284163">
              <a:buFont typeface="Wingdings" pitchFamily="2" charset="2"/>
              <a:buChar char="§"/>
            </a:pPr>
            <a:r>
              <a:rPr lang="en-US" sz="3200" dirty="0" err="1" smtClean="0"/>
              <a:t>Beasiswa</a:t>
            </a:r>
            <a:r>
              <a:rPr lang="en-US" sz="3200" dirty="0" smtClean="0"/>
              <a:t> </a:t>
            </a:r>
            <a:r>
              <a:rPr lang="id-ID" sz="3200" dirty="0" smtClean="0"/>
              <a:t>U</a:t>
            </a:r>
            <a:r>
              <a:rPr lang="en-US" sz="3200" dirty="0" err="1" smtClean="0"/>
              <a:t>nggulan</a:t>
            </a:r>
            <a:r>
              <a:rPr lang="id-ID" sz="3200" dirty="0" smtClean="0"/>
              <a:t> </a:t>
            </a:r>
            <a:r>
              <a:rPr lang="en-US" sz="3200" dirty="0" smtClean="0"/>
              <a:t>(</a:t>
            </a:r>
            <a:r>
              <a:rPr lang="id-ID" sz="3200" dirty="0" smtClean="0"/>
              <a:t>Masyarakat Berprestasi, BU 3T, BU Pegawai Kemendikbud</a:t>
            </a:r>
            <a:r>
              <a:rPr lang="en-US" sz="3200" dirty="0" smtClean="0"/>
              <a:t>)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INFORMASI</a:t>
            </a:r>
            <a:r>
              <a:rPr lang="id-ID" b="1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L</a:t>
            </a:r>
            <a:r>
              <a:rPr lang="id-ID" b="1" dirty="0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EBIH LANJUT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8584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d-ID" sz="2400" dirty="0" smtClean="0"/>
              <a:t>https://www.its.ac.id/kimia/id/program-studi/program-studi-s2/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id-ID" sz="2400" dirty="0" smtClean="0"/>
              <a:t>https://www.its.ac.id/kimia/id/program-studi</a:t>
            </a:r>
            <a:r>
              <a:rPr lang="en-US" sz="2400" dirty="0" smtClean="0"/>
              <a:t>-</a:t>
            </a:r>
            <a:r>
              <a:rPr lang="id-ID" sz="2400" dirty="0" smtClean="0"/>
              <a:t>s</a:t>
            </a:r>
            <a:r>
              <a:rPr lang="en-US" sz="2400" dirty="0" smtClean="0"/>
              <a:t>3</a:t>
            </a:r>
            <a:r>
              <a:rPr lang="id-ID" sz="2400" dirty="0" smtClean="0"/>
              <a:t>/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id-ID" sz="2400" dirty="0" smtClean="0"/>
              <a:t>T</a:t>
            </a:r>
            <a:r>
              <a:rPr lang="id-ID" sz="2400" dirty="0" smtClean="0">
                <a:cs typeface="Calibri" pitchFamily="34" charset="0"/>
              </a:rPr>
              <a:t>elp. </a:t>
            </a:r>
            <a:r>
              <a:rPr lang="en-US" sz="2400" dirty="0" smtClean="0">
                <a:cs typeface="Calibri" pitchFamily="34" charset="0"/>
              </a:rPr>
              <a:t>(031) </a:t>
            </a:r>
            <a:r>
              <a:rPr lang="id-ID" sz="2400" dirty="0" smtClean="0">
                <a:cs typeface="Calibri" pitchFamily="34" charset="0"/>
              </a:rPr>
              <a:t>594 7213</a:t>
            </a:r>
            <a:endParaRPr lang="en-US" sz="2400" dirty="0" smtClean="0"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cs typeface="Calibri" pitchFamily="34" charset="0"/>
              </a:rPr>
              <a:t>WA </a:t>
            </a:r>
            <a:r>
              <a:rPr lang="id-ID" sz="2400" dirty="0" smtClean="0">
                <a:cs typeface="Calibri" pitchFamily="34" charset="0"/>
              </a:rPr>
              <a:t>08</a:t>
            </a:r>
            <a:r>
              <a:rPr lang="en-US" sz="2400" dirty="0" smtClean="0">
                <a:cs typeface="Calibri" pitchFamily="34" charset="0"/>
              </a:rPr>
              <a:t>5730239738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cs typeface="Calibri" pitchFamily="34" charset="0"/>
              </a:rPr>
              <a:t>Email: s2kimia@chem.its.ac.id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PROGRAM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4800" y="15240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b="1" dirty="0" smtClean="0"/>
              <a:t> </a:t>
            </a:r>
            <a:r>
              <a:rPr lang="id-ID" sz="3200" b="1" dirty="0" smtClean="0"/>
              <a:t>Magister (S2)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1336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just">
              <a:buFont typeface="Wingdings" pitchFamily="2" charset="2"/>
              <a:buChar char="v"/>
            </a:pPr>
            <a:r>
              <a:rPr lang="id-ID" sz="3200" b="1" dirty="0" smtClean="0">
                <a:solidFill>
                  <a:schemeClr val="accent5">
                    <a:lumMod val="50000"/>
                  </a:schemeClr>
                </a:solidFill>
              </a:rPr>
              <a:t>Magister Double Degree</a:t>
            </a:r>
            <a:r>
              <a:rPr lang="id-ID" sz="3200" dirty="0" smtClean="0">
                <a:solidFill>
                  <a:schemeClr val="accent5">
                    <a:lumMod val="50000"/>
                  </a:schemeClr>
                </a:solidFill>
              </a:rPr>
              <a:t> kerjasama dengan Asosiasi PT Perancis “n+i” (mis. Université de Picardie Jules Verne, Université Paris-sud), National Taiwan University of Science and Technology, Asian Institute of Technology (Thailand)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5181600"/>
            <a:ext cx="2571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accent4">
                    <a:lumMod val="50000"/>
                  </a:schemeClr>
                </a:solidFill>
              </a:rPr>
              <a:t>Doktor (S3</a:t>
            </a:r>
            <a:r>
              <a:rPr lang="id-ID" sz="32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578078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just">
              <a:buFont typeface="Wingdings" pitchFamily="2" charset="2"/>
              <a:buChar char="v"/>
            </a:pPr>
            <a:r>
              <a:rPr lang="id-ID" sz="3200" b="1" dirty="0" smtClean="0">
                <a:solidFill>
                  <a:schemeClr val="accent6">
                    <a:lumMod val="50000"/>
                  </a:schemeClr>
                </a:solidFill>
              </a:rPr>
              <a:t>PMDSU (Pendidikan Magister Menuju Doktor untuk Sarjana Unggul)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590800"/>
            <a:ext cx="91440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i="0" spc="-5" dirty="0" smtClean="0">
                <a:solidFill>
                  <a:srgbClr val="92D050"/>
                </a:solidFill>
                <a:latin typeface="Century Gothic"/>
                <a:cs typeface="Century Gothic"/>
              </a:rPr>
              <a:t>TERIMA KASIH</a:t>
            </a:r>
            <a:r>
              <a:rPr lang="en-US" sz="4000" b="1" i="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/>
            </a:r>
            <a:br>
              <a:rPr lang="en-US" sz="4000" b="1" i="0" spc="-5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4000" i="0" spc="-5" dirty="0" err="1" smtClean="0">
                <a:solidFill>
                  <a:schemeClr val="bg1"/>
                </a:solidFill>
                <a:latin typeface="+mn-lt"/>
                <a:cs typeface="Century Gothic"/>
              </a:rPr>
              <a:t>Bersama</a:t>
            </a:r>
            <a:r>
              <a:rPr lang="en-US" sz="4000" i="0" spc="-5" dirty="0" smtClean="0">
                <a:solidFill>
                  <a:schemeClr val="bg1"/>
                </a:solidFill>
                <a:latin typeface="+mn-lt"/>
                <a:cs typeface="Century Gothic"/>
              </a:rPr>
              <a:t> </a:t>
            </a:r>
            <a:r>
              <a:rPr lang="en-US" sz="4000" i="0" spc="-5" dirty="0" err="1" smtClean="0">
                <a:solidFill>
                  <a:schemeClr val="bg1"/>
                </a:solidFill>
                <a:latin typeface="+mn-lt"/>
                <a:cs typeface="Century Gothic"/>
              </a:rPr>
              <a:t>kita</a:t>
            </a:r>
            <a:r>
              <a:rPr lang="en-US" sz="4000" i="0" spc="-5" dirty="0" smtClean="0">
                <a:solidFill>
                  <a:schemeClr val="bg1"/>
                </a:solidFill>
                <a:latin typeface="+mn-lt"/>
                <a:cs typeface="Century Gothic"/>
              </a:rPr>
              <a:t> </a:t>
            </a:r>
            <a:r>
              <a:rPr lang="en-US" sz="4000" i="0" spc="-5" dirty="0" err="1" smtClean="0">
                <a:solidFill>
                  <a:schemeClr val="bg1"/>
                </a:solidFill>
                <a:latin typeface="+mn-lt"/>
                <a:cs typeface="Century Gothic"/>
              </a:rPr>
              <a:t>mengembangkan</a:t>
            </a:r>
            <a:r>
              <a:rPr lang="en-US" sz="4000" i="0" spc="-5" dirty="0" smtClean="0">
                <a:solidFill>
                  <a:schemeClr val="bg1"/>
                </a:solidFill>
                <a:latin typeface="+mn-lt"/>
                <a:cs typeface="Century Gothic"/>
              </a:rPr>
              <a:t> Kimia </a:t>
            </a:r>
            <a:br>
              <a:rPr lang="en-US" sz="4000" i="0" spc="-5" dirty="0" smtClean="0">
                <a:solidFill>
                  <a:schemeClr val="bg1"/>
                </a:solidFill>
                <a:latin typeface="+mn-lt"/>
                <a:cs typeface="Century Gothic"/>
              </a:rPr>
            </a:br>
            <a:r>
              <a:rPr lang="en-US" sz="4000" i="0" spc="-5" dirty="0" err="1" smtClean="0">
                <a:solidFill>
                  <a:schemeClr val="bg1"/>
                </a:solidFill>
                <a:latin typeface="+mn-lt"/>
                <a:cs typeface="Century Gothic"/>
              </a:rPr>
              <a:t>di</a:t>
            </a:r>
            <a:r>
              <a:rPr lang="en-US" sz="4000" i="0" spc="-5" dirty="0" smtClean="0">
                <a:solidFill>
                  <a:schemeClr val="bg1"/>
                </a:solidFill>
                <a:latin typeface="+mn-lt"/>
                <a:cs typeface="Century Gothic"/>
              </a:rPr>
              <a:t> </a:t>
            </a:r>
            <a:r>
              <a:rPr lang="en-US" sz="4000" i="0" spc="-10" dirty="0" smtClean="0">
                <a:solidFill>
                  <a:schemeClr val="bg1"/>
                </a:solidFill>
                <a:latin typeface="+mn-lt"/>
                <a:cs typeface="Century Gothic"/>
              </a:rPr>
              <a:t>Program </a:t>
            </a:r>
            <a:r>
              <a:rPr lang="en-US" sz="4000" i="0" spc="-10" dirty="0" err="1" smtClean="0">
                <a:solidFill>
                  <a:schemeClr val="bg1"/>
                </a:solidFill>
                <a:latin typeface="+mn-lt"/>
                <a:cs typeface="Century Gothic"/>
              </a:rPr>
              <a:t>Pascasarjana</a:t>
            </a:r>
            <a:r>
              <a:rPr lang="en-US" sz="4000" i="0" spc="-10" dirty="0" smtClean="0">
                <a:solidFill>
                  <a:schemeClr val="bg1"/>
                </a:solidFill>
                <a:latin typeface="+mn-lt"/>
                <a:cs typeface="Century Gothic"/>
              </a:rPr>
              <a:t> </a:t>
            </a:r>
            <a:br>
              <a:rPr lang="en-US" sz="4000" i="0" spc="-10" dirty="0" smtClean="0">
                <a:solidFill>
                  <a:schemeClr val="bg1"/>
                </a:solidFill>
                <a:latin typeface="+mn-lt"/>
                <a:cs typeface="Century Gothic"/>
              </a:rPr>
            </a:br>
            <a:r>
              <a:rPr lang="en-US" sz="4000" i="0" spc="-10" dirty="0" err="1" smtClean="0">
                <a:solidFill>
                  <a:schemeClr val="bg1"/>
                </a:solidFill>
                <a:latin typeface="+mn-lt"/>
                <a:cs typeface="Century Gothic"/>
              </a:rPr>
              <a:t>Departemen</a:t>
            </a:r>
            <a:r>
              <a:rPr lang="en-US" sz="4000" i="0" spc="-10" dirty="0" smtClean="0">
                <a:solidFill>
                  <a:schemeClr val="bg1"/>
                </a:solidFill>
                <a:latin typeface="+mn-lt"/>
                <a:cs typeface="Century Gothic"/>
              </a:rPr>
              <a:t> Kimia</a:t>
            </a:r>
            <a:endParaRPr sz="4000" i="0" spc="-5" dirty="0">
              <a:solidFill>
                <a:schemeClr val="bg1"/>
              </a:solidFill>
              <a:latin typeface="+mn-lt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5181600"/>
            <a:ext cx="9144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INSTITUT TEKNOLOGI SEPULUH NOPEMBER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7" name="Picture 6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677800" cy="1677800"/>
          </a:xfrm>
          <a:prstGeom prst="rect">
            <a:avLst/>
          </a:prstGeom>
          <a:noFill/>
        </p:spPr>
      </p:pic>
      <p:pic>
        <p:nvPicPr>
          <p:cNvPr id="8" name="Picture 7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816898" cy="1829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RDI\Desktop\WhatsApp-Image-2019-05-04-at-09.01.22-1024x57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AKREDITASI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AKREDITASI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Akreditasi-S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d-ID" sz="3600" b="1" i="1" dirty="0" smtClean="0">
                <a:solidFill>
                  <a:srgbClr val="FFC000"/>
                </a:solidFill>
              </a:rPr>
              <a:t>Joint</a:t>
            </a:r>
            <a:r>
              <a:rPr lang="id-ID" sz="3600" b="1" dirty="0" smtClean="0">
                <a:solidFill>
                  <a:srgbClr val="FFC000"/>
                </a:solidFill>
              </a:rPr>
              <a:t> </a:t>
            </a:r>
            <a:r>
              <a:rPr lang="id-ID" sz="3600" b="1" i="1" dirty="0" smtClean="0">
                <a:solidFill>
                  <a:srgbClr val="FFC000"/>
                </a:solidFill>
              </a:rPr>
              <a:t>Research</a:t>
            </a:r>
            <a:r>
              <a:rPr lang="id-ID" sz="3600" b="1" dirty="0" smtClean="0">
                <a:solidFill>
                  <a:srgbClr val="FFC000"/>
                </a:solidFill>
              </a:rPr>
              <a:t> dan Publikasi </a:t>
            </a: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id-ID" sz="3600" b="1" dirty="0" smtClean="0">
                <a:solidFill>
                  <a:srgbClr val="FFC000"/>
                </a:solidFill>
              </a:rPr>
              <a:t>dengan PT Luar Negeri</a:t>
            </a:r>
            <a:r>
              <a:rPr lang="id-ID" b="1" u="sng" dirty="0" smtClean="0"/>
              <a:t/>
            </a:r>
            <a:br>
              <a:rPr lang="id-ID" b="1" u="sng" dirty="0" smtClean="0"/>
            </a:br>
            <a:endParaRPr lang="en-US" dirty="0"/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9050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id-ID" sz="3200" dirty="0" smtClean="0"/>
              <a:t>Universiti Teknologi Malaysia</a:t>
            </a:r>
            <a:endParaRPr lang="en-US" sz="32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id-ID" sz="3200" dirty="0" smtClean="0"/>
              <a:t>Chulalongkorn University (Thailand) </a:t>
            </a:r>
            <a:endParaRPr lang="en-US" sz="32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id-ID" sz="3200" dirty="0" smtClean="0"/>
              <a:t>Kyushu University (Jepang)</a:t>
            </a:r>
            <a:endParaRPr lang="en-US" sz="32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id-ID" sz="3200" dirty="0" smtClean="0"/>
              <a:t>Saitama University (Jepang)</a:t>
            </a:r>
            <a:endParaRPr lang="en-US" sz="32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id-ID" sz="3200" dirty="0" smtClean="0"/>
              <a:t>Saga University (Jepang)</a:t>
            </a:r>
            <a:endParaRPr lang="en-US" sz="32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id-ID" sz="3200" dirty="0" smtClean="0"/>
              <a:t>National Cheng Kung University</a:t>
            </a:r>
            <a:r>
              <a:rPr lang="en-US" sz="3200" dirty="0" smtClean="0"/>
              <a:t> (Taiwan)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id-ID" sz="3200" dirty="0" smtClean="0"/>
              <a:t>Nanyang Technological University (Singapura)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685800"/>
            <a:ext cx="6477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FFC000"/>
                </a:solidFill>
              </a:rPr>
              <a:t>STAF PENGAJAR</a:t>
            </a:r>
            <a:r>
              <a:rPr lang="id-ID" u="sng" dirty="0" smtClean="0"/>
              <a:t/>
            </a:r>
            <a:br>
              <a:rPr lang="id-ID" u="sng" dirty="0" smtClean="0"/>
            </a:br>
            <a:r>
              <a:rPr lang="id-ID" b="1" u="sng" dirty="0" smtClean="0"/>
              <a:t/>
            </a:r>
            <a:br>
              <a:rPr lang="id-ID" b="1" u="sng" dirty="0" smtClean="0"/>
            </a:br>
            <a:endParaRPr lang="en-US" dirty="0"/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22860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buFont typeface="Wingdings" pitchFamily="2" charset="2"/>
              <a:buChar char="Ø"/>
            </a:pPr>
            <a:r>
              <a:rPr lang="id-ID" sz="3200" dirty="0" smtClean="0"/>
              <a:t>24 dosen Kimia ITS lulusan S3 dari berbagai perguruan tinggi luar dan dalam negeri</a:t>
            </a:r>
            <a:endParaRPr lang="en-US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3581400"/>
            <a:ext cx="8297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id-ID" sz="3200" dirty="0" smtClean="0"/>
              <a:t>8 diantaranya telah meraih jabatan guru besar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FFC000"/>
                </a:solidFill>
              </a:rPr>
              <a:t>BIDANG MINAT 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id-ID" b="1" dirty="0" smtClean="0">
                <a:solidFill>
                  <a:srgbClr val="FFC000"/>
                </a:solidFill>
              </a:rPr>
              <a:t>PROGRAM MAGISTER (S2)</a:t>
            </a:r>
            <a:r>
              <a:rPr lang="id-ID" u="sng" dirty="0" smtClean="0"/>
              <a:t/>
            </a:r>
            <a:br>
              <a:rPr lang="id-ID" u="sng" dirty="0" smtClean="0"/>
            </a:br>
            <a:endParaRPr lang="en-US" dirty="0"/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21336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id-ID" sz="3600" dirty="0" smtClean="0"/>
              <a:t>Kimia Anorganik</a:t>
            </a:r>
          </a:p>
          <a:p>
            <a:pPr lvl="0">
              <a:buFont typeface="Wingdings" pitchFamily="2" charset="2"/>
              <a:buChar char="ü"/>
            </a:pPr>
            <a:r>
              <a:rPr lang="en-US" sz="3600" dirty="0" smtClean="0"/>
              <a:t> </a:t>
            </a:r>
            <a:r>
              <a:rPr lang="id-ID" sz="3600" dirty="0" smtClean="0"/>
              <a:t>Kimia Organik</a:t>
            </a:r>
          </a:p>
          <a:p>
            <a:pPr lvl="0">
              <a:buFont typeface="Wingdings" pitchFamily="2" charset="2"/>
              <a:buChar char="ü"/>
            </a:pPr>
            <a:r>
              <a:rPr lang="en-US" sz="3600" dirty="0" smtClean="0"/>
              <a:t> </a:t>
            </a:r>
            <a:r>
              <a:rPr lang="id-ID" sz="3600" dirty="0" smtClean="0"/>
              <a:t>Kimia Analitik</a:t>
            </a:r>
          </a:p>
          <a:p>
            <a:pPr lvl="0">
              <a:buFont typeface="Wingdings" pitchFamily="2" charset="2"/>
              <a:buChar char="ü"/>
            </a:pPr>
            <a:r>
              <a:rPr lang="en-US" sz="3600" dirty="0" smtClean="0"/>
              <a:t> </a:t>
            </a:r>
            <a:r>
              <a:rPr lang="id-ID" sz="3600" dirty="0" smtClean="0"/>
              <a:t>Kimia Fisik</a:t>
            </a:r>
          </a:p>
          <a:p>
            <a:pPr marL="404813" lvl="0" indent="-404813">
              <a:buFont typeface="Wingdings" pitchFamily="2" charset="2"/>
              <a:buChar char="ü"/>
            </a:pPr>
            <a:r>
              <a:rPr lang="id-ID" sz="3600" dirty="0" smtClean="0"/>
              <a:t>Pengajaran Kimia (hanya </a:t>
            </a:r>
            <a:r>
              <a:rPr lang="en-US" sz="3600" dirty="0" smtClean="0"/>
              <a:t>u</a:t>
            </a:r>
            <a:r>
              <a:rPr lang="id-ID" sz="3600" dirty="0" smtClean="0"/>
              <a:t>ntuk para guru Kimia) 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Diskoveri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Santon</a:t>
            </a:r>
            <a:r>
              <a:rPr lang="en-US" sz="2400" dirty="0" smtClean="0"/>
              <a:t> </a:t>
            </a:r>
            <a:r>
              <a:rPr lang="en-US" sz="2400" dirty="0" err="1" smtClean="0"/>
              <a:t>Terprenilasi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Garcinia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Endemik</a:t>
            </a:r>
            <a:r>
              <a:rPr lang="en-US" sz="2400" dirty="0" smtClean="0"/>
              <a:t> Maluku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Antioksidan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Antimalaria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Disertasi</a:t>
            </a:r>
            <a:r>
              <a:rPr lang="en-US" sz="2400" dirty="0" smtClean="0"/>
              <a:t> </a:t>
            </a:r>
            <a:r>
              <a:rPr lang="en-US" sz="2400" dirty="0" err="1" smtClean="0"/>
              <a:t>Doktor</a:t>
            </a:r>
            <a:r>
              <a:rPr lang="en-US" sz="2400" dirty="0" smtClean="0"/>
              <a:t>, 1 </a:t>
            </a:r>
            <a:r>
              <a:rPr lang="en-US" sz="2400" dirty="0" err="1" smtClean="0"/>
              <a:t>tahun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Material </a:t>
            </a:r>
            <a:r>
              <a:rPr lang="en-US" sz="2400" dirty="0" err="1" smtClean="0"/>
              <a:t>Karbon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Lokal</a:t>
            </a:r>
            <a:r>
              <a:rPr lang="en-US" sz="2400" dirty="0" smtClean="0"/>
              <a:t> Indonesia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Biosensor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Disertasi</a:t>
            </a:r>
            <a:r>
              <a:rPr lang="en-US" sz="2400" dirty="0" smtClean="0"/>
              <a:t> </a:t>
            </a:r>
            <a:r>
              <a:rPr lang="en-US" sz="2400" dirty="0" err="1" smtClean="0"/>
              <a:t>Doktor</a:t>
            </a:r>
            <a:r>
              <a:rPr lang="en-US" sz="2400" dirty="0" smtClean="0"/>
              <a:t>,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Utilisasi</a:t>
            </a:r>
            <a:r>
              <a:rPr lang="en-US" sz="2400" dirty="0" smtClean="0"/>
              <a:t> </a:t>
            </a:r>
            <a:r>
              <a:rPr lang="en-US" sz="2400" dirty="0" err="1" smtClean="0"/>
              <a:t>Ekstrak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Obat</a:t>
            </a:r>
            <a:r>
              <a:rPr lang="en-US" sz="2400" dirty="0" smtClean="0"/>
              <a:t> </a:t>
            </a:r>
            <a:r>
              <a:rPr lang="en-US" sz="2400" dirty="0" err="1" smtClean="0"/>
              <a:t>Andrographis</a:t>
            </a:r>
            <a:r>
              <a:rPr lang="en-US" sz="2400" dirty="0" smtClean="0"/>
              <a:t> </a:t>
            </a:r>
            <a:r>
              <a:rPr lang="en-US" sz="2400" dirty="0" err="1" smtClean="0"/>
              <a:t>paniculata</a:t>
            </a:r>
            <a:r>
              <a:rPr lang="en-US" sz="2400" dirty="0" smtClean="0"/>
              <a:t> L. Ness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Anti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Ultraviolet (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Disertasi</a:t>
            </a:r>
            <a:r>
              <a:rPr lang="en-US" sz="2400" dirty="0" smtClean="0"/>
              <a:t> </a:t>
            </a:r>
            <a:r>
              <a:rPr lang="en-US" sz="2400" dirty="0" err="1" smtClean="0"/>
              <a:t>Doktor</a:t>
            </a:r>
            <a:r>
              <a:rPr lang="en-US" sz="2400" dirty="0" smtClean="0"/>
              <a:t>,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nb-NO" sz="2400" dirty="0" smtClean="0"/>
              <a:t>Isolasi dan Karakterisasi Senyawa Bioaktif Ekstrak Etil Asetat </a:t>
            </a:r>
            <a:r>
              <a:rPr lang="nb-NO" sz="2400" i="1" dirty="0" smtClean="0"/>
              <a:t>Garcinia latissima </a:t>
            </a:r>
            <a:r>
              <a:rPr lang="nb-NO" sz="2400" dirty="0" smtClean="0"/>
              <a:t>Miq. (Penelitian Tesis Master, 1 tahun).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Isolasi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Karakterisasi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Fenolat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Batang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Garcinia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latissima</a:t>
            </a:r>
            <a:r>
              <a:rPr lang="en-US" sz="2400" i="1" dirty="0" smtClean="0"/>
              <a:t> </a:t>
            </a:r>
            <a:r>
              <a:rPr lang="en-US" sz="2400" dirty="0" err="1" smtClean="0"/>
              <a:t>Miq</a:t>
            </a:r>
            <a:r>
              <a:rPr lang="en-US" sz="2400" dirty="0" smtClean="0"/>
              <a:t>. </a:t>
            </a:r>
            <a:r>
              <a:rPr lang="nb-NO" sz="2400" dirty="0" smtClean="0"/>
              <a:t>(Penelitian Tesis Master, 1 tahun).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DANA </a:t>
            </a:r>
            <a:r>
              <a:rPr lang="id-ID" b="1" dirty="0" smtClean="0">
                <a:solidFill>
                  <a:srgbClr val="FFC000"/>
                </a:solidFill>
              </a:rPr>
              <a:t>PENELITIAN </a:t>
            </a:r>
            <a:r>
              <a:rPr lang="en-US" b="1" dirty="0" smtClean="0">
                <a:solidFill>
                  <a:srgbClr val="FFC000"/>
                </a:solidFill>
              </a:rPr>
              <a:t>2018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0" name="Picture 9" descr="F:\Logo Kimia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990600"/>
          </a:xfrm>
          <a:prstGeom prst="rect">
            <a:avLst/>
          </a:prstGeom>
          <a:noFill/>
        </p:spPr>
      </p:pic>
      <p:pic>
        <p:nvPicPr>
          <p:cNvPr id="11" name="Picture 10" descr="C:\Users\ITS\Desktop\lambang-its-color-st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983951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6.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Membran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Elektrolit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Bakar</a:t>
            </a:r>
            <a:r>
              <a:rPr lang="en-US" sz="2400" dirty="0" smtClean="0"/>
              <a:t> :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gugus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komposit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jalur</a:t>
            </a:r>
            <a:r>
              <a:rPr lang="en-US" sz="2400" dirty="0" smtClean="0"/>
              <a:t> </a:t>
            </a:r>
            <a:r>
              <a:rPr lang="en-US" sz="2400" dirty="0" err="1" smtClean="0"/>
              <a:t>lintasan</a:t>
            </a:r>
            <a:r>
              <a:rPr lang="en-US" sz="2400" dirty="0" smtClean="0"/>
              <a:t> proton – </a:t>
            </a:r>
            <a:r>
              <a:rPr lang="en-US" sz="2400" dirty="0" err="1" smtClean="0"/>
              <a:t>Topik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(</a:t>
            </a:r>
            <a:r>
              <a:rPr lang="en-US" sz="2400" dirty="0" err="1" smtClean="0"/>
              <a:t>Variasi</a:t>
            </a:r>
            <a:r>
              <a:rPr lang="en-US" sz="2400" dirty="0" smtClean="0"/>
              <a:t> loading </a:t>
            </a:r>
            <a:r>
              <a:rPr lang="en-US" sz="2400" dirty="0" err="1" smtClean="0"/>
              <a:t>matriks</a:t>
            </a:r>
            <a:r>
              <a:rPr lang="en-US" sz="2400" dirty="0" smtClean="0"/>
              <a:t> </a:t>
            </a:r>
            <a:r>
              <a:rPr lang="en-US" sz="2400" dirty="0" err="1" smtClean="0"/>
              <a:t>kitosan</a:t>
            </a:r>
            <a:r>
              <a:rPr lang="en-US" sz="2400" dirty="0" smtClean="0"/>
              <a:t>/</a:t>
            </a:r>
            <a:r>
              <a:rPr lang="en-US" sz="2400" dirty="0" err="1" smtClean="0"/>
              <a:t>anhidratftalat-terbaik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filler carbon </a:t>
            </a:r>
            <a:r>
              <a:rPr lang="en-US" sz="2400" dirty="0" err="1" smtClean="0"/>
              <a:t>nanotube</a:t>
            </a:r>
            <a:r>
              <a:rPr lang="en-US" sz="2400" dirty="0" smtClean="0"/>
              <a:t> optimum) </a:t>
            </a:r>
            <a:r>
              <a:rPr lang="nb-NO" sz="2400" dirty="0" smtClean="0"/>
              <a:t>(Penelitian Tesis Master, 1 tahun).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7. </a:t>
            </a:r>
            <a:r>
              <a:rPr lang="en-US" sz="2400" dirty="0" err="1" smtClean="0"/>
              <a:t>Preparasi</a:t>
            </a:r>
            <a:r>
              <a:rPr lang="en-US" sz="2400" dirty="0" smtClean="0"/>
              <a:t>, </a:t>
            </a:r>
            <a:r>
              <a:rPr lang="en-US" sz="2400" dirty="0" err="1" smtClean="0"/>
              <a:t>Karakterisasi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Modifikasi</a:t>
            </a:r>
            <a:r>
              <a:rPr lang="en-US" sz="2400" dirty="0" smtClean="0"/>
              <a:t> Pori </a:t>
            </a:r>
            <a:r>
              <a:rPr lang="en-US" sz="2400" dirty="0" err="1" smtClean="0"/>
              <a:t>Membran</a:t>
            </a:r>
            <a:r>
              <a:rPr lang="en-US" sz="2400" dirty="0" smtClean="0"/>
              <a:t> </a:t>
            </a:r>
            <a:r>
              <a:rPr lang="en-US" sz="2400" dirty="0" err="1" smtClean="0"/>
              <a:t>Katalis</a:t>
            </a:r>
            <a:r>
              <a:rPr lang="en-US" sz="2400" dirty="0" smtClean="0"/>
              <a:t> </a:t>
            </a:r>
            <a:r>
              <a:rPr lang="en-US" sz="2400" dirty="0" err="1" smtClean="0"/>
              <a:t>Serat</a:t>
            </a:r>
            <a:r>
              <a:rPr lang="en-US" sz="2400" dirty="0" smtClean="0"/>
              <a:t> </a:t>
            </a:r>
            <a:r>
              <a:rPr lang="en-US" sz="2400" dirty="0" err="1" smtClean="0"/>
              <a:t>Berongga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Inversi</a:t>
            </a:r>
            <a:r>
              <a:rPr lang="en-US" sz="2400" dirty="0" smtClean="0"/>
              <a:t> </a:t>
            </a:r>
            <a:r>
              <a:rPr lang="en-US" sz="2400" dirty="0" err="1" smtClean="0"/>
              <a:t>Fasa</a:t>
            </a:r>
            <a:r>
              <a:rPr lang="en-US" sz="2400" dirty="0" smtClean="0"/>
              <a:t> </a:t>
            </a:r>
            <a:r>
              <a:rPr lang="nb-NO" sz="2400" dirty="0" smtClean="0"/>
              <a:t>(Penelitian Tesis Master, 1 tahun).</a:t>
            </a:r>
          </a:p>
          <a:p>
            <a:pPr marL="342900" indent="-342900"/>
            <a:r>
              <a:rPr lang="nb-NO" sz="2400" dirty="0" smtClean="0"/>
              <a:t>8. </a:t>
            </a:r>
            <a:r>
              <a:rPr lang="en-US" sz="2400" dirty="0" err="1" smtClean="0"/>
              <a:t>Ekstraksi</a:t>
            </a:r>
            <a:r>
              <a:rPr lang="en-US" sz="2400" dirty="0" smtClean="0"/>
              <a:t> </a:t>
            </a:r>
            <a:r>
              <a:rPr lang="en-US" sz="2400" dirty="0" err="1" smtClean="0"/>
              <a:t>Mn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Batuan</a:t>
            </a:r>
            <a:r>
              <a:rPr lang="en-US" sz="2400" dirty="0" smtClean="0"/>
              <a:t> </a:t>
            </a:r>
            <a:r>
              <a:rPr lang="en-US" sz="2400" dirty="0" err="1" smtClean="0"/>
              <a:t>Mangan</a:t>
            </a:r>
            <a:r>
              <a:rPr lang="en-US" sz="2400" dirty="0" smtClean="0"/>
              <a:t> NTT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Material </a:t>
            </a:r>
            <a:r>
              <a:rPr lang="en-US" sz="2400" dirty="0" err="1" smtClean="0"/>
              <a:t>Katoda</a:t>
            </a:r>
            <a:r>
              <a:rPr lang="en-US" sz="2400" dirty="0" smtClean="0"/>
              <a:t> </a:t>
            </a:r>
            <a:r>
              <a:rPr lang="en-US" sz="2400" dirty="0" err="1" smtClean="0"/>
              <a:t>Litium</a:t>
            </a:r>
            <a:r>
              <a:rPr lang="en-US" sz="2400" dirty="0" smtClean="0"/>
              <a:t> Ion </a:t>
            </a:r>
            <a:r>
              <a:rPr lang="en-US" sz="2400" dirty="0" err="1" smtClean="0"/>
              <a:t>Baterei</a:t>
            </a:r>
            <a:r>
              <a:rPr lang="en-US" sz="2400" dirty="0" smtClean="0"/>
              <a:t> </a:t>
            </a:r>
            <a:r>
              <a:rPr lang="nb-NO" sz="2400" dirty="0" smtClean="0"/>
              <a:t>(Penelitian Tesis Master, 1 tahun).</a:t>
            </a:r>
          </a:p>
          <a:p>
            <a:pPr marL="342900" indent="-342900"/>
            <a:r>
              <a:rPr lang="nb-NO" sz="2400" dirty="0" smtClean="0"/>
              <a:t>9. </a:t>
            </a:r>
            <a:r>
              <a:rPr lang="en-US" sz="2400" dirty="0" err="1" smtClean="0"/>
              <a:t>Preparasi</a:t>
            </a:r>
            <a:r>
              <a:rPr lang="en-US" sz="2400" dirty="0" smtClean="0"/>
              <a:t> </a:t>
            </a:r>
            <a:r>
              <a:rPr lang="en-US" sz="2400" dirty="0" err="1" smtClean="0"/>
              <a:t>Kobalt-Karbon</a:t>
            </a:r>
            <a:r>
              <a:rPr lang="en-US" sz="2400" dirty="0" smtClean="0"/>
              <a:t> </a:t>
            </a:r>
            <a:r>
              <a:rPr lang="en-US" sz="2400" dirty="0" err="1" smtClean="0"/>
              <a:t>Nanopori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Template </a:t>
            </a:r>
            <a:r>
              <a:rPr lang="en-US" sz="2400" dirty="0" err="1" smtClean="0"/>
              <a:t>Komposit</a:t>
            </a:r>
            <a:r>
              <a:rPr lang="en-US" sz="2400" dirty="0" smtClean="0"/>
              <a:t> ZIF-67/</a:t>
            </a:r>
            <a:r>
              <a:rPr lang="en-US" sz="2400" dirty="0" err="1" smtClean="0"/>
              <a:t>Kitosan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Aplikasinya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Adsorben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Batik </a:t>
            </a:r>
            <a:r>
              <a:rPr lang="en-US" sz="2400" dirty="0" err="1" smtClean="0"/>
              <a:t>dalam</a:t>
            </a:r>
            <a:r>
              <a:rPr lang="en-US" sz="2400" dirty="0" smtClean="0"/>
              <a:t> Air </a:t>
            </a:r>
            <a:r>
              <a:rPr lang="nb-NO" sz="2400" dirty="0" smtClean="0"/>
              <a:t>(Penelitian Tesis Master, 1 tahun).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1196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PENGENALAN PROGRAM PASCASARJANA  DEPARTEMEN KIMIA</vt:lpstr>
      <vt:lpstr>PROGRAM</vt:lpstr>
      <vt:lpstr>AKREDITASI</vt:lpstr>
      <vt:lpstr>AKREDITASI</vt:lpstr>
      <vt:lpstr>Joint Research dan Publikasi  dengan PT Luar Negeri </vt:lpstr>
      <vt:lpstr>STAF PENGAJAR  </vt:lpstr>
      <vt:lpstr>BIDANG MINAT  PROGRAM MAGISTER (S2) </vt:lpstr>
      <vt:lpstr>DANA PENELITIAN 2018</vt:lpstr>
      <vt:lpstr>DANA PENELITIAN 2018</vt:lpstr>
      <vt:lpstr>DANA PENELITIAN 2018</vt:lpstr>
      <vt:lpstr>DANA PENELITIAN 2018</vt:lpstr>
      <vt:lpstr>DANA PENELITIAN 2018</vt:lpstr>
      <vt:lpstr>DANA PENELITIAN 2018</vt:lpstr>
      <vt:lpstr>DANA PENELITIAN 2018</vt:lpstr>
      <vt:lpstr>DANA PENELITIAN 2018</vt:lpstr>
      <vt:lpstr>DANA PENELITIAN 2018</vt:lpstr>
      <vt:lpstr>STUDENT EXCHANGE (TRANSFER sks)</vt:lpstr>
      <vt:lpstr>BEASISWA</vt:lpstr>
      <vt:lpstr>INFORMASI LEBIH LANJUT</vt:lpstr>
      <vt:lpstr>TERIMA KASIH Bersama kita mengembangkan Kimia  di Program Pascasarjana  Departemen Kimia</vt:lpstr>
      <vt:lpstr>Slide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PROGRAM PASCASARJANA  DEPARTEMEN KIMIA</dc:title>
  <dc:creator>MARDI</dc:creator>
  <cp:lastModifiedBy>MARDI</cp:lastModifiedBy>
  <cp:revision>18</cp:revision>
  <dcterms:created xsi:type="dcterms:W3CDTF">2019-06-12T23:30:32Z</dcterms:created>
  <dcterms:modified xsi:type="dcterms:W3CDTF">2019-06-14T13:46:32Z</dcterms:modified>
</cp:coreProperties>
</file>