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8288000" cy="10287000"/>
  <p:notesSz cx="6858000" cy="9144000"/>
  <p:embeddedFontLst>
    <p:embeddedFont>
      <p:font typeface="Pretendard ExtraBold" panose="020B0600000101010101" charset="-127"/>
      <p:bold r:id="rId18"/>
    </p:embeddedFont>
    <p:embeddedFont>
      <p:font typeface="Pretendard Bold" panose="020B0600000101010101" charset="-127"/>
      <p:bold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Pretendard Regular" panose="020B0600000101010101" charset="-127"/>
      <p:regular r:id="rId24"/>
    </p:embeddedFont>
    <p:embeddedFont>
      <p:font typeface="Pretendard Black" panose="020B0600000101010101" charset="-127"/>
      <p:bold r:id="rId25"/>
    </p:embeddedFont>
    <p:embeddedFont>
      <p:font typeface="Courgette Regular" panose="020B0600000101010101" charset="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3" d="100"/>
          <a:sy n="73" d="100"/>
        </p:scale>
        <p:origin x="221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8.png"/><Relationship Id="rId7" Type="http://schemas.openxmlformats.org/officeDocument/2006/relationships/image" Target="../media/image3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12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9.png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8.png"/><Relationship Id="rId7" Type="http://schemas.openxmlformats.org/officeDocument/2006/relationships/image" Target="../media/image3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6.png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39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9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8.png"/><Relationship Id="rId7" Type="http://schemas.openxmlformats.org/officeDocument/2006/relationships/image" Target="../media/image2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12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9.pn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47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506200" y="9423400"/>
            <a:ext cx="6477000" cy="2667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r">
              <a:lnSpc>
                <a:spcPct val="99600"/>
              </a:lnSpc>
            </a:pPr>
            <a:r>
              <a:rPr lang="en-US" sz="1500" b="0" i="0" u="none" strike="noStrike">
                <a:solidFill>
                  <a:srgbClr val="FFFFFF"/>
                </a:solidFill>
                <a:latin typeface="Pretendard ExtraBold"/>
              </a:rPr>
              <a:t>Graduate School of Next-Generation Secondary Battery Convergence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7835900" y="9410700"/>
            <a:ext cx="2628900" cy="2667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sz="1500" b="0" i="0" u="none" strike="noStrike">
                <a:solidFill>
                  <a:srgbClr val="FFFFFF"/>
                </a:solidFill>
                <a:latin typeface="Pretendard ExtraBold"/>
              </a:rPr>
              <a:t>UNIVERSITY OF ULSAN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65100" y="9423400"/>
            <a:ext cx="5816600" cy="2667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sz="1500" b="0" i="0" u="none" strike="noStrike">
                <a:solidFill>
                  <a:srgbClr val="FFFFFF"/>
                </a:solidFill>
                <a:latin typeface="Pretendard ExtraBold"/>
              </a:rPr>
              <a:t>Graduate School of Carbon-Neutral Technology Convergence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127500" y="3225800"/>
            <a:ext cx="10045700" cy="37211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04580"/>
              </a:lnSpc>
            </a:pPr>
            <a:r>
              <a:rPr lang="en-US" sz="11000" b="0" i="1" u="none" strike="noStrike">
                <a:solidFill>
                  <a:srgbClr val="FFFFFF"/>
                </a:solidFill>
                <a:latin typeface="Pretendard ExtraBold"/>
              </a:rPr>
              <a:t>2025 WSU</a:t>
            </a:r>
          </a:p>
          <a:p>
            <a:pPr lvl="0" algn="ctr">
              <a:lnSpc>
                <a:spcPct val="104580"/>
              </a:lnSpc>
            </a:pPr>
            <a:r>
              <a:rPr lang="en-US" sz="11000" b="0" i="1" u="none" strike="noStrike">
                <a:solidFill>
                  <a:srgbClr val="FFFFFF"/>
                </a:solidFill>
                <a:latin typeface="Pretendard ExtraBold"/>
              </a:rPr>
              <a:t>Recruitment</a:t>
            </a:r>
          </a:p>
        </p:txBody>
      </p:sp>
      <p:sp>
        <p:nvSpPr>
          <p:cNvPr id="6" name="TextBox 6"/>
          <p:cNvSpPr txBox="1"/>
          <p:nvPr/>
        </p:nvSpPr>
        <p:spPr>
          <a:xfrm rot="-1380000">
            <a:off x="1358900" y="2755900"/>
            <a:ext cx="7988300" cy="863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7940"/>
              </a:lnSpc>
            </a:pPr>
            <a:r>
              <a:rPr lang="en-US" sz="4800" b="1" i="0" u="none" strike="noStrike" spc="-200">
                <a:solidFill>
                  <a:srgbClr val="E9E5D6"/>
                </a:solidFill>
                <a:latin typeface="Courgette Regular"/>
              </a:rPr>
              <a:t>Build your career with UOU!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47483647" y="56311800"/>
            <a:ext cx="2147483647" cy="2147483647"/>
            <a:chOff x="0" y="0"/>
            <a:chExt cx="0" cy="0"/>
          </a:xfrm>
        </p:grpSpPr>
      </p:grp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0" y="1206500"/>
            <a:ext cx="16802100" cy="381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3300000">
            <a:off x="17106900" y="622300"/>
            <a:ext cx="1511300" cy="381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5227300" y="3429000"/>
            <a:ext cx="4457700" cy="381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8700" y="1460500"/>
            <a:ext cx="5499100" cy="3683000"/>
          </a:xfrm>
          <a:prstGeom prst="rect">
            <a:avLst/>
          </a:prstGeom>
          <a:effectLst>
            <a:outerShdw blurRad="135139" dist="340029" dir="2700000">
              <a:srgbClr val="000000">
                <a:alpha val="50000"/>
              </a:srgbClr>
            </a:outerShdw>
          </a:effectLst>
        </p:spPr>
      </p:pic>
      <p:sp>
        <p:nvSpPr>
          <p:cNvPr id="7" name="TextBox 7"/>
          <p:cNvSpPr txBox="1"/>
          <p:nvPr/>
        </p:nvSpPr>
        <p:spPr>
          <a:xfrm>
            <a:off x="1028700" y="431800"/>
            <a:ext cx="15151100" cy="8001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en-US" sz="4500" b="0" i="0" u="none" strike="noStrike" dirty="0">
                <a:solidFill>
                  <a:srgbClr val="164732"/>
                </a:solidFill>
                <a:latin typeface="Pretendard Bold"/>
              </a:rPr>
              <a:t>Carbon-Neutral Technology Convergence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sp>
        <p:nvSpPr>
          <p:cNvPr id="11" name="TextBox 11"/>
          <p:cNvSpPr txBox="1"/>
          <p:nvPr/>
        </p:nvSpPr>
        <p:spPr>
          <a:xfrm>
            <a:off x="266700" y="12700"/>
            <a:ext cx="6254750" cy="520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en-US" sz="3000" b="1" i="0" u="none" strike="noStrike" dirty="0" smtClean="0">
                <a:solidFill>
                  <a:srgbClr val="164732"/>
                </a:solidFill>
                <a:latin typeface="Pretendard Regular"/>
              </a:rPr>
              <a:t>Specialized Graduate </a:t>
            </a:r>
            <a:r>
              <a:rPr lang="en-US" sz="3000" b="1" i="0" u="none" strike="noStrike" dirty="0">
                <a:solidFill>
                  <a:srgbClr val="164732"/>
                </a:solidFill>
                <a:latin typeface="Pretendard Regular"/>
              </a:rPr>
              <a:t>School of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366000" y="1638300"/>
            <a:ext cx="6896100" cy="40640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342900" lvl="0" indent="-342900" algn="l">
              <a:lnSpc>
                <a:spcPct val="99600"/>
              </a:lnSpc>
              <a:buClr>
                <a:srgbClr val="1AAA52"/>
              </a:buClr>
              <a:buFont typeface="Arial"/>
              <a:buChar char="●"/>
            </a:pPr>
            <a:r>
              <a:rPr lang="en-US" sz="3300" b="1" i="0" u="none" strike="noStrike">
                <a:solidFill>
                  <a:srgbClr val="1AAA52"/>
                </a:solidFill>
                <a:latin typeface="Pretendard Regular"/>
              </a:rPr>
              <a:t>Master's Degree</a:t>
            </a:r>
          </a:p>
          <a:p>
            <a:pPr lvl="0" algn="l">
              <a:lnSpc>
                <a:spcPct val="99600"/>
              </a:lnSpc>
            </a:pPr>
            <a:endParaRPr lang="en-US" sz="3300" b="1" i="0" u="none" strike="noStrike">
              <a:solidFill>
                <a:srgbClr val="1AAA52"/>
              </a:solidFill>
              <a:latin typeface="Pretendard Regular"/>
            </a:endParaRPr>
          </a:p>
          <a:p>
            <a:pPr marL="342900" lvl="0" indent="-342900" algn="l">
              <a:lnSpc>
                <a:spcPct val="99600"/>
              </a:lnSpc>
              <a:buClr>
                <a:srgbClr val="1AAA52"/>
              </a:buClr>
              <a:buFont typeface="Arial"/>
              <a:buChar char="●"/>
            </a:pPr>
            <a:r>
              <a:rPr lang="en-US" sz="3300" b="1" i="0" u="none" strike="noStrike">
                <a:solidFill>
                  <a:srgbClr val="1AAA52"/>
                </a:solidFill>
                <a:latin typeface="Pretendard Regular"/>
              </a:rPr>
              <a:t>Curriculum</a:t>
            </a:r>
          </a:p>
          <a:p>
            <a:pPr lvl="0" algn="l">
              <a:lnSpc>
                <a:spcPct val="99600"/>
              </a:lnSpc>
            </a:pPr>
            <a:r>
              <a:rPr lang="en-US" sz="2800" b="0" i="0" u="none" strike="noStrike">
                <a:solidFill>
                  <a:srgbClr val="000000"/>
                </a:solidFill>
                <a:latin typeface="Pretendard Regular"/>
              </a:rPr>
              <a:t>    -Next-Generation Battery Materials</a:t>
            </a:r>
          </a:p>
          <a:p>
            <a:pPr lvl="0" algn="l">
              <a:lnSpc>
                <a:spcPct val="99600"/>
              </a:lnSpc>
            </a:pPr>
            <a:r>
              <a:rPr lang="en-US" sz="2800" b="0" i="0" u="none" strike="noStrike">
                <a:solidFill>
                  <a:srgbClr val="000000"/>
                </a:solidFill>
                <a:latin typeface="Pretendard Regular"/>
              </a:rPr>
              <a:t>    -Next-Generation Battery Manufacturing </a:t>
            </a:r>
          </a:p>
          <a:p>
            <a:pPr lvl="0" algn="l">
              <a:lnSpc>
                <a:spcPct val="99600"/>
              </a:lnSpc>
            </a:pPr>
            <a:r>
              <a:rPr lang="en-US" sz="2800" b="0" i="0" u="none" strike="noStrike">
                <a:solidFill>
                  <a:srgbClr val="000000"/>
                </a:solidFill>
                <a:latin typeface="Pretendard Regular"/>
              </a:rPr>
              <a:t>    - Performance Evaluation</a:t>
            </a:r>
          </a:p>
          <a:p>
            <a:pPr lvl="0" algn="l">
              <a:lnSpc>
                <a:spcPct val="99600"/>
              </a:lnSpc>
            </a:pPr>
            <a:r>
              <a:rPr lang="en-US" sz="2800" b="0" i="0" u="none" strike="noStrike">
                <a:solidFill>
                  <a:srgbClr val="000000"/>
                </a:solidFill>
                <a:latin typeface="Pretendard Regular"/>
              </a:rPr>
              <a:t>    - Non-Lithium Secondary Batteries</a:t>
            </a:r>
          </a:p>
          <a:p>
            <a:pPr lvl="0" algn="l">
              <a:lnSpc>
                <a:spcPct val="99600"/>
              </a:lnSpc>
            </a:pPr>
            <a:r>
              <a:rPr lang="en-US" sz="2800" b="0" i="0" u="none" strike="noStrike">
                <a:solidFill>
                  <a:srgbClr val="000000"/>
                </a:solidFill>
                <a:latin typeface="Pretendard Regular"/>
              </a:rPr>
              <a:t>    - Battery Recycling and Reuse</a:t>
            </a:r>
          </a:p>
          <a:p>
            <a:pPr lvl="1" algn="l">
              <a:lnSpc>
                <a:spcPct val="99600"/>
              </a:lnSpc>
            </a:pPr>
            <a:endParaRPr lang="en-US" sz="2800" b="0" i="0" u="none" strike="noStrike">
              <a:solidFill>
                <a:srgbClr val="000000"/>
              </a:solidFill>
              <a:latin typeface="Pretendard Regular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914400" y="5524500"/>
            <a:ext cx="2438400" cy="5842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342900" lvl="0" indent="-342900" algn="l">
              <a:lnSpc>
                <a:spcPct val="99600"/>
              </a:lnSpc>
              <a:buClr>
                <a:srgbClr val="1AAA52"/>
              </a:buClr>
              <a:buFont typeface="Arial"/>
              <a:buChar char="●"/>
            </a:pPr>
            <a:r>
              <a:rPr lang="en-US" sz="3300" b="1" i="0" u="none" strike="noStrike">
                <a:solidFill>
                  <a:srgbClr val="1AAA52"/>
                </a:solidFill>
                <a:latin typeface="Pretendard Regular"/>
              </a:rPr>
              <a:t>Faculty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5" name="Group 15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6" name="Group 16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-914400" y="8102600"/>
            <a:ext cx="3848100" cy="254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8700" y="9994900"/>
            <a:ext cx="4762500" cy="25400"/>
          </a:xfrm>
          <a:prstGeom prst="rect">
            <a:avLst/>
          </a:prstGeom>
        </p:spPr>
      </p:pic>
      <p:grpSp>
        <p:nvGrpSpPr>
          <p:cNvPr id="19" name="Group 19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8">
            <a:alphaModFix amt="64000"/>
          </a:blip>
          <a:stretch>
            <a:fillRect/>
          </a:stretch>
        </p:blipFill>
        <p:spPr>
          <a:xfrm>
            <a:off x="1041400" y="6845300"/>
            <a:ext cx="4775200" cy="3149600"/>
          </a:xfrm>
          <a:prstGeom prst="rect">
            <a:avLst/>
          </a:prstGeom>
        </p:spPr>
      </p:pic>
      <p:sp>
        <p:nvSpPr>
          <p:cNvPr id="21" name="TextBox 21"/>
          <p:cNvSpPr txBox="1"/>
          <p:nvPr/>
        </p:nvSpPr>
        <p:spPr>
          <a:xfrm>
            <a:off x="1041400" y="6400800"/>
            <a:ext cx="4546600" cy="5334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en-US" sz="3000" b="0" i="0" u="none" strike="noStrike">
                <a:solidFill>
                  <a:srgbClr val="164732"/>
                </a:solidFill>
                <a:latin typeface="Pretendard Bold"/>
              </a:rPr>
              <a:t>Choi, Won Mook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181100" y="6934200"/>
            <a:ext cx="4292600" cy="31242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en-US" sz="2000" b="1" i="0" u="none" strike="noStrike">
                <a:solidFill>
                  <a:srgbClr val="000000"/>
                </a:solidFill>
                <a:latin typeface="Pretendard Regular"/>
              </a:rPr>
              <a:t>Proffesor</a:t>
            </a:r>
          </a:p>
          <a:p>
            <a:pPr lvl="0" algn="l">
              <a:lnSpc>
                <a:spcPct val="99600"/>
              </a:lnSpc>
            </a:pPr>
            <a:r>
              <a:rPr lang="en-US" sz="500" b="0" i="0" u="none" strike="noStrike">
                <a:solidFill>
                  <a:srgbClr val="000000"/>
                </a:solidFill>
                <a:latin typeface="Pretendard Regular"/>
              </a:rPr>
              <a:t>   </a:t>
            </a:r>
          </a:p>
          <a:p>
            <a:pPr lvl="0" algn="l">
              <a:lnSpc>
                <a:spcPct val="99600"/>
              </a:lnSpc>
            </a:pPr>
            <a:r>
              <a:rPr lang="en-US" sz="2000" b="1" i="0" u="none" strike="noStrike">
                <a:solidFill>
                  <a:srgbClr val="000000"/>
                </a:solidFill>
                <a:latin typeface="Pretendard Regular"/>
              </a:rPr>
              <a:t>Major</a:t>
            </a:r>
          </a:p>
          <a:p>
            <a:pPr lvl="0" algn="l">
              <a:lnSpc>
                <a:spcPct val="99600"/>
              </a:lnSpc>
            </a:pPr>
            <a:r>
              <a:rPr lang="en-US" sz="2000" b="0" i="0" u="none" strike="noStrike">
                <a:solidFill>
                  <a:srgbClr val="000000"/>
                </a:solidFill>
                <a:latin typeface="Pretendard Regular"/>
              </a:rPr>
              <a:t>  - Nanomaterials</a:t>
            </a:r>
          </a:p>
          <a:p>
            <a:pPr lvl="0" algn="l">
              <a:lnSpc>
                <a:spcPct val="99600"/>
              </a:lnSpc>
            </a:pPr>
            <a:r>
              <a:rPr lang="en-US" sz="2000" b="0" i="0" u="none" strike="noStrike">
                <a:solidFill>
                  <a:srgbClr val="000000"/>
                </a:solidFill>
                <a:latin typeface="Pretendard Regular"/>
              </a:rPr>
              <a:t>  - Carbon Materials </a:t>
            </a:r>
          </a:p>
          <a:p>
            <a:pPr lvl="0" algn="l">
              <a:lnSpc>
                <a:spcPct val="99600"/>
              </a:lnSpc>
            </a:pPr>
            <a:r>
              <a:rPr lang="en-US" sz="2000" b="0" i="0" u="none" strike="noStrike">
                <a:solidFill>
                  <a:srgbClr val="000000"/>
                </a:solidFill>
                <a:latin typeface="Pretendard Regular"/>
              </a:rPr>
              <a:t>  - Energy Storage Materials</a:t>
            </a:r>
          </a:p>
          <a:p>
            <a:pPr lvl="0" algn="l">
              <a:lnSpc>
                <a:spcPct val="99600"/>
              </a:lnSpc>
            </a:pPr>
            <a:r>
              <a:rPr lang="en-US" sz="800" b="0" i="0" u="none" strike="noStrike">
                <a:solidFill>
                  <a:srgbClr val="000000"/>
                </a:solidFill>
                <a:latin typeface="Pretendard Regular"/>
              </a:rPr>
              <a:t>    </a:t>
            </a:r>
          </a:p>
          <a:p>
            <a:pPr lvl="0" algn="l">
              <a:lnSpc>
                <a:spcPct val="99600"/>
              </a:lnSpc>
            </a:pPr>
            <a:r>
              <a:rPr lang="en-US" sz="2000" b="1" i="0" u="none" strike="noStrike">
                <a:solidFill>
                  <a:srgbClr val="000000"/>
                </a:solidFill>
                <a:latin typeface="Pretendard Regular"/>
              </a:rPr>
              <a:t>Contact</a:t>
            </a:r>
          </a:p>
          <a:p>
            <a:pPr lvl="0" algn="l">
              <a:lnSpc>
                <a:spcPct val="99600"/>
              </a:lnSpc>
            </a:pPr>
            <a:r>
              <a:rPr lang="en-US" sz="2000" b="0" i="0" u="none" strike="noStrike">
                <a:solidFill>
                  <a:srgbClr val="000000"/>
                </a:solidFill>
                <a:latin typeface="Pretendard Regular"/>
              </a:rPr>
              <a:t>  (+82)052-259-1065</a:t>
            </a:r>
          </a:p>
          <a:p>
            <a:pPr lvl="0" algn="l">
              <a:lnSpc>
                <a:spcPct val="99600"/>
              </a:lnSpc>
            </a:pPr>
            <a:r>
              <a:rPr lang="en-US" sz="800" b="0" i="0" u="none" strike="noStrike">
                <a:solidFill>
                  <a:srgbClr val="000000"/>
                </a:solidFill>
                <a:latin typeface="Pretendard Regular"/>
              </a:rPr>
              <a:t>   </a:t>
            </a:r>
          </a:p>
          <a:p>
            <a:pPr lvl="0" algn="l">
              <a:lnSpc>
                <a:spcPct val="99600"/>
              </a:lnSpc>
            </a:pPr>
            <a:r>
              <a:rPr lang="en-US" sz="2000" b="1" i="0" u="none" strike="noStrike">
                <a:solidFill>
                  <a:srgbClr val="000000"/>
                </a:solidFill>
                <a:latin typeface="Pretendard Regular"/>
              </a:rPr>
              <a:t>Email</a:t>
            </a:r>
          </a:p>
          <a:p>
            <a:pPr lvl="0" algn="l">
              <a:lnSpc>
                <a:spcPct val="99600"/>
              </a:lnSpc>
            </a:pPr>
            <a:r>
              <a:rPr lang="en-US" sz="2000" b="0" i="0" u="none" strike="noStrike">
                <a:solidFill>
                  <a:srgbClr val="000000"/>
                </a:solidFill>
                <a:latin typeface="Pretendard Regular"/>
              </a:rPr>
              <a:t>  wmchoi98@ulsan.ac.kr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4610100" y="8102600"/>
            <a:ext cx="3848100" cy="25400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40500" y="9994900"/>
            <a:ext cx="4927600" cy="25400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0">
            <a:alphaModFix amt="64000"/>
          </a:blip>
          <a:stretch>
            <a:fillRect/>
          </a:stretch>
        </p:blipFill>
        <p:spPr>
          <a:xfrm>
            <a:off x="6553200" y="6845300"/>
            <a:ext cx="4914900" cy="3149600"/>
          </a:xfrm>
          <a:prstGeom prst="rect">
            <a:avLst/>
          </a:prstGeom>
        </p:spPr>
      </p:pic>
      <p:sp>
        <p:nvSpPr>
          <p:cNvPr id="27" name="TextBox 27"/>
          <p:cNvSpPr txBox="1"/>
          <p:nvPr/>
        </p:nvSpPr>
        <p:spPr>
          <a:xfrm>
            <a:off x="6553200" y="6400800"/>
            <a:ext cx="4546600" cy="520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en-US" sz="3000" b="0" i="0" u="none" strike="noStrike">
                <a:solidFill>
                  <a:srgbClr val="164732"/>
                </a:solidFill>
                <a:latin typeface="Pretendard Bold"/>
              </a:rPr>
              <a:t>Ga, Seongbin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6705600" y="6934200"/>
            <a:ext cx="4673600" cy="29718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en-US" sz="2000" b="1" i="0" u="none" strike="noStrike">
                <a:solidFill>
                  <a:srgbClr val="000000"/>
                </a:solidFill>
                <a:latin typeface="Pretendard Regular"/>
              </a:rPr>
              <a:t>Assistant Proffesor</a:t>
            </a:r>
          </a:p>
          <a:p>
            <a:pPr lvl="0" algn="l">
              <a:lnSpc>
                <a:spcPct val="99600"/>
              </a:lnSpc>
            </a:pPr>
            <a:r>
              <a:rPr lang="en-US" sz="500" b="0" i="0" u="none" strike="noStrike">
                <a:solidFill>
                  <a:srgbClr val="000000"/>
                </a:solidFill>
                <a:latin typeface="Pretendard Regular"/>
              </a:rPr>
              <a:t>   </a:t>
            </a:r>
          </a:p>
          <a:p>
            <a:pPr lvl="0" algn="l">
              <a:lnSpc>
                <a:spcPct val="99600"/>
              </a:lnSpc>
            </a:pPr>
            <a:r>
              <a:rPr lang="en-US" sz="2000" b="1" i="0" u="none" strike="noStrike">
                <a:solidFill>
                  <a:srgbClr val="000000"/>
                </a:solidFill>
                <a:latin typeface="Pretendard Regular"/>
              </a:rPr>
              <a:t>Major</a:t>
            </a:r>
          </a:p>
          <a:p>
            <a:pPr lvl="0" algn="l">
              <a:lnSpc>
                <a:spcPct val="99600"/>
              </a:lnSpc>
            </a:pPr>
            <a:r>
              <a:rPr lang="en-US" sz="1700" b="0" i="0" u="none" strike="noStrike">
                <a:solidFill>
                  <a:srgbClr val="000000"/>
                </a:solidFill>
                <a:latin typeface="Pretendard Regular"/>
              </a:rPr>
              <a:t>  - Hydrogen Energy         - CCUS</a:t>
            </a:r>
          </a:p>
          <a:p>
            <a:pPr lvl="0" algn="l">
              <a:lnSpc>
                <a:spcPct val="99600"/>
              </a:lnSpc>
            </a:pPr>
            <a:r>
              <a:rPr lang="en-US" sz="1700" b="0" i="0" u="none" strike="noStrike">
                <a:solidFill>
                  <a:srgbClr val="000000"/>
                </a:solidFill>
                <a:latin typeface="Pretendard Regular"/>
              </a:rPr>
              <a:t>  - Membrain Separation  - Artificial Intelligence</a:t>
            </a:r>
          </a:p>
          <a:p>
            <a:pPr lvl="0" algn="l">
              <a:lnSpc>
                <a:spcPct val="99600"/>
              </a:lnSpc>
            </a:pPr>
            <a:r>
              <a:rPr lang="en-US" sz="1700" b="0" i="0" u="none" strike="noStrike">
                <a:solidFill>
                  <a:srgbClr val="000000"/>
                </a:solidFill>
                <a:latin typeface="Pretendard Regular"/>
              </a:rPr>
              <a:t>  - Particle and Process Simulation</a:t>
            </a:r>
          </a:p>
          <a:p>
            <a:pPr lvl="0" algn="l">
              <a:lnSpc>
                <a:spcPct val="99600"/>
              </a:lnSpc>
            </a:pPr>
            <a:r>
              <a:rPr lang="en-US" sz="800" b="0" i="0" u="none" strike="noStrike">
                <a:solidFill>
                  <a:srgbClr val="000000"/>
                </a:solidFill>
                <a:latin typeface="Pretendard Regular"/>
              </a:rPr>
              <a:t> </a:t>
            </a:r>
            <a:r>
              <a:rPr lang="en-US" sz="400" b="0" i="0" u="none" strike="noStrike">
                <a:solidFill>
                  <a:srgbClr val="000000"/>
                </a:solidFill>
                <a:latin typeface="Pretendard Regular"/>
              </a:rPr>
              <a:t>   </a:t>
            </a:r>
          </a:p>
          <a:p>
            <a:pPr lvl="0" algn="l">
              <a:lnSpc>
                <a:spcPct val="99600"/>
              </a:lnSpc>
            </a:pPr>
            <a:r>
              <a:rPr lang="en-US" sz="2000" b="1" i="0" u="none" strike="noStrike">
                <a:solidFill>
                  <a:srgbClr val="000000"/>
                </a:solidFill>
                <a:latin typeface="Pretendard Regular"/>
              </a:rPr>
              <a:t>Contact</a:t>
            </a:r>
          </a:p>
          <a:p>
            <a:pPr lvl="0" algn="l">
              <a:lnSpc>
                <a:spcPct val="99600"/>
              </a:lnSpc>
            </a:pPr>
            <a:r>
              <a:rPr lang="en-US" sz="2000" b="0" i="0" u="none" strike="noStrike">
                <a:solidFill>
                  <a:srgbClr val="000000"/>
                </a:solidFill>
                <a:latin typeface="Pretendard Regular"/>
              </a:rPr>
              <a:t>  (+82)052-259-2248</a:t>
            </a:r>
          </a:p>
          <a:p>
            <a:pPr lvl="0" algn="l">
              <a:lnSpc>
                <a:spcPct val="99600"/>
              </a:lnSpc>
            </a:pPr>
            <a:r>
              <a:rPr lang="en-US" sz="800" b="0" i="0" u="none" strike="noStrike">
                <a:solidFill>
                  <a:srgbClr val="000000"/>
                </a:solidFill>
                <a:latin typeface="Pretendard Regular"/>
              </a:rPr>
              <a:t>   </a:t>
            </a:r>
          </a:p>
          <a:p>
            <a:pPr lvl="0" algn="l">
              <a:lnSpc>
                <a:spcPct val="99600"/>
              </a:lnSpc>
            </a:pPr>
            <a:r>
              <a:rPr lang="en-US" sz="2000" b="1" i="0" u="none" strike="noStrike">
                <a:solidFill>
                  <a:srgbClr val="000000"/>
                </a:solidFill>
                <a:latin typeface="Pretendard Regular"/>
              </a:rPr>
              <a:t>Email</a:t>
            </a:r>
          </a:p>
          <a:p>
            <a:pPr lvl="0" algn="l">
              <a:lnSpc>
                <a:spcPct val="99600"/>
              </a:lnSpc>
            </a:pPr>
            <a:r>
              <a:rPr lang="en-US" sz="2000" b="0" i="0" u="none" strike="noStrike">
                <a:solidFill>
                  <a:srgbClr val="000000"/>
                </a:solidFill>
                <a:latin typeface="Pretendard Regular"/>
              </a:rPr>
              <a:t>  sgasga@ulsan.ac.kr</a:t>
            </a:r>
          </a:p>
        </p:txBody>
      </p:sp>
      <p:grpSp>
        <p:nvGrpSpPr>
          <p:cNvPr id="29" name="Group 29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0" name="Group 30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1" name="Group 31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32" name="Pictur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10350500" y="8102600"/>
            <a:ext cx="3848100" cy="25400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93600" y="9994900"/>
            <a:ext cx="4762500" cy="25400"/>
          </a:xfrm>
          <a:prstGeom prst="rect">
            <a:avLst/>
          </a:prstGeom>
        </p:spPr>
      </p:pic>
      <p:grpSp>
        <p:nvGrpSpPr>
          <p:cNvPr id="34" name="Group 34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35" name="Picture 35"/>
          <p:cNvPicPr>
            <a:picLocks noChangeAspect="1"/>
          </p:cNvPicPr>
          <p:nvPr/>
        </p:nvPicPr>
        <p:blipFill>
          <a:blip r:embed="rId8">
            <a:alphaModFix amt="64000"/>
          </a:blip>
          <a:stretch>
            <a:fillRect/>
          </a:stretch>
        </p:blipFill>
        <p:spPr>
          <a:xfrm>
            <a:off x="12306300" y="6845300"/>
            <a:ext cx="4775200" cy="3149600"/>
          </a:xfrm>
          <a:prstGeom prst="rect">
            <a:avLst/>
          </a:prstGeom>
        </p:spPr>
      </p:pic>
      <p:sp>
        <p:nvSpPr>
          <p:cNvPr id="36" name="TextBox 36"/>
          <p:cNvSpPr txBox="1"/>
          <p:nvPr/>
        </p:nvSpPr>
        <p:spPr>
          <a:xfrm>
            <a:off x="12306300" y="6400800"/>
            <a:ext cx="4546600" cy="520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en-US" sz="3000" b="0" i="0" u="none" strike="noStrike">
                <a:solidFill>
                  <a:srgbClr val="164732"/>
                </a:solidFill>
                <a:latin typeface="Pretendard Bold"/>
              </a:rPr>
              <a:t>Lee, Chan Hyun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2446000" y="6934200"/>
            <a:ext cx="4292600" cy="31242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en-US" sz="2000" b="1" i="0" u="none" strike="noStrike">
                <a:solidFill>
                  <a:srgbClr val="000000"/>
                </a:solidFill>
                <a:latin typeface="Pretendard Regular"/>
              </a:rPr>
              <a:t>Assistant Proffesor</a:t>
            </a:r>
          </a:p>
          <a:p>
            <a:pPr lvl="0" algn="l">
              <a:lnSpc>
                <a:spcPct val="99600"/>
              </a:lnSpc>
            </a:pPr>
            <a:r>
              <a:rPr lang="en-US" sz="500" b="0" i="0" u="none" strike="noStrike">
                <a:solidFill>
                  <a:srgbClr val="000000"/>
                </a:solidFill>
                <a:latin typeface="Pretendard Regular"/>
              </a:rPr>
              <a:t>   </a:t>
            </a:r>
          </a:p>
          <a:p>
            <a:pPr lvl="0" algn="l">
              <a:lnSpc>
                <a:spcPct val="99600"/>
              </a:lnSpc>
            </a:pPr>
            <a:r>
              <a:rPr lang="en-US" sz="2000" b="1" i="0" u="none" strike="noStrike">
                <a:solidFill>
                  <a:srgbClr val="000000"/>
                </a:solidFill>
                <a:latin typeface="Pretendard Regular"/>
              </a:rPr>
              <a:t>Major</a:t>
            </a:r>
          </a:p>
          <a:p>
            <a:pPr lvl="0" algn="l">
              <a:lnSpc>
                <a:spcPct val="99600"/>
              </a:lnSpc>
            </a:pPr>
            <a:r>
              <a:rPr lang="en-US" sz="2000" b="0" i="0" u="none" strike="noStrike">
                <a:solidFill>
                  <a:srgbClr val="000000"/>
                </a:solidFill>
                <a:latin typeface="Pretendard Regular"/>
              </a:rPr>
              <a:t>  - Adsorbents</a:t>
            </a:r>
          </a:p>
          <a:p>
            <a:pPr lvl="0" algn="l">
              <a:lnSpc>
                <a:spcPct val="99600"/>
              </a:lnSpc>
            </a:pPr>
            <a:r>
              <a:rPr lang="en-US" sz="2000" b="0" i="0" u="none" strike="noStrike">
                <a:solidFill>
                  <a:srgbClr val="000000"/>
                </a:solidFill>
                <a:latin typeface="Pretendard Regular"/>
              </a:rPr>
              <a:t>  - Separation Processes </a:t>
            </a:r>
          </a:p>
          <a:p>
            <a:pPr lvl="0" algn="l">
              <a:lnSpc>
                <a:spcPct val="99600"/>
              </a:lnSpc>
            </a:pPr>
            <a:r>
              <a:rPr lang="en-US" sz="2000" b="0" i="0" u="none" strike="noStrike">
                <a:solidFill>
                  <a:srgbClr val="000000"/>
                </a:solidFill>
                <a:latin typeface="Pretendard Regular"/>
              </a:rPr>
              <a:t>  - Hydrogen Production</a:t>
            </a:r>
          </a:p>
          <a:p>
            <a:pPr lvl="0" algn="l">
              <a:lnSpc>
                <a:spcPct val="99600"/>
              </a:lnSpc>
            </a:pPr>
            <a:r>
              <a:rPr lang="en-US" sz="800" b="0" i="0" u="none" strike="noStrike">
                <a:solidFill>
                  <a:srgbClr val="000000"/>
                </a:solidFill>
                <a:latin typeface="Pretendard Regular"/>
              </a:rPr>
              <a:t>    </a:t>
            </a:r>
          </a:p>
          <a:p>
            <a:pPr lvl="0" algn="l">
              <a:lnSpc>
                <a:spcPct val="99600"/>
              </a:lnSpc>
            </a:pPr>
            <a:r>
              <a:rPr lang="en-US" sz="2000" b="1" i="0" u="none" strike="noStrike">
                <a:solidFill>
                  <a:srgbClr val="000000"/>
                </a:solidFill>
                <a:latin typeface="Pretendard Regular"/>
              </a:rPr>
              <a:t>Contact</a:t>
            </a:r>
          </a:p>
          <a:p>
            <a:pPr lvl="0" algn="l">
              <a:lnSpc>
                <a:spcPct val="99600"/>
              </a:lnSpc>
            </a:pPr>
            <a:r>
              <a:rPr lang="en-US" sz="2000" b="0" i="0" u="none" strike="noStrike">
                <a:solidFill>
                  <a:srgbClr val="000000"/>
                </a:solidFill>
                <a:latin typeface="Pretendard Regular"/>
              </a:rPr>
              <a:t>  (+82)052-259-2250</a:t>
            </a:r>
          </a:p>
          <a:p>
            <a:pPr lvl="0" algn="l">
              <a:lnSpc>
                <a:spcPct val="99600"/>
              </a:lnSpc>
            </a:pPr>
            <a:r>
              <a:rPr lang="en-US" sz="800" b="0" i="0" u="none" strike="noStrike">
                <a:solidFill>
                  <a:srgbClr val="000000"/>
                </a:solidFill>
                <a:latin typeface="Pretendard Regular"/>
              </a:rPr>
              <a:t>   </a:t>
            </a:r>
          </a:p>
          <a:p>
            <a:pPr lvl="0" algn="l">
              <a:lnSpc>
                <a:spcPct val="99600"/>
              </a:lnSpc>
            </a:pPr>
            <a:r>
              <a:rPr lang="en-US" sz="2000" b="1" i="0" u="none" strike="noStrike">
                <a:solidFill>
                  <a:srgbClr val="000000"/>
                </a:solidFill>
                <a:latin typeface="Pretendard Regular"/>
              </a:rPr>
              <a:t>Email</a:t>
            </a:r>
          </a:p>
          <a:p>
            <a:pPr lvl="0" algn="l">
              <a:lnSpc>
                <a:spcPct val="99600"/>
              </a:lnSpc>
            </a:pPr>
            <a:r>
              <a:rPr lang="en-US" sz="2000" b="0" i="0" u="none" strike="noStrike">
                <a:solidFill>
                  <a:srgbClr val="000000"/>
                </a:solidFill>
                <a:latin typeface="Pretendard Regular"/>
              </a:rPr>
              <a:t>  chhylee@ulsan.ac.kr</a:t>
            </a:r>
          </a:p>
        </p:txBody>
      </p:sp>
      <p:grpSp>
        <p:nvGrpSpPr>
          <p:cNvPr id="38" name="그룹 37"/>
          <p:cNvGrpSpPr/>
          <p:nvPr/>
        </p:nvGrpSpPr>
        <p:grpSpPr>
          <a:xfrm>
            <a:off x="15621000" y="419100"/>
            <a:ext cx="1905000" cy="736600"/>
            <a:chOff x="15621000" y="419100"/>
            <a:chExt cx="1905000" cy="736600"/>
          </a:xfrm>
        </p:grpSpPr>
        <p:pic>
          <p:nvPicPr>
            <p:cNvPr id="39" name="Picture 9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5951200" y="419100"/>
              <a:ext cx="1181100" cy="495300"/>
            </a:xfrm>
            <a:prstGeom prst="rect">
              <a:avLst/>
            </a:prstGeom>
          </p:spPr>
        </p:pic>
        <p:sp>
          <p:nvSpPr>
            <p:cNvPr id="40" name="TextBox 10"/>
            <p:cNvSpPr txBox="1"/>
            <p:nvPr/>
          </p:nvSpPr>
          <p:spPr>
            <a:xfrm>
              <a:off x="15621000" y="914400"/>
              <a:ext cx="1905000" cy="24130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lvl="0" algn="l">
                <a:lnSpc>
                  <a:spcPct val="99600"/>
                </a:lnSpc>
              </a:pPr>
              <a:r>
                <a:rPr lang="en-US" sz="1300" b="1" i="0" u="none" strike="noStrike" dirty="0">
                  <a:solidFill>
                    <a:srgbClr val="164732"/>
                  </a:solidFill>
                  <a:latin typeface="Pretendard Regular"/>
                </a:rPr>
                <a:t>UNIVERSITY OF ULSAN</a:t>
              </a: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47483647" y="-2147483648"/>
            <a:ext cx="2147483647" cy="2147483647"/>
            <a:chOff x="0" y="0"/>
            <a:chExt cx="0" cy="0"/>
          </a:xfrm>
        </p:grpSpPr>
      </p:grpSp>
      <p:grpSp>
        <p:nvGrpSpPr>
          <p:cNvPr id="44" name="그룹 43"/>
          <p:cNvGrpSpPr/>
          <p:nvPr/>
        </p:nvGrpSpPr>
        <p:grpSpPr>
          <a:xfrm>
            <a:off x="685800" y="-127000"/>
            <a:ext cx="17221200" cy="5803900"/>
            <a:chOff x="317500" y="-304800"/>
            <a:chExt cx="17221200" cy="58039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7500" y="1016000"/>
              <a:ext cx="16802100" cy="381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-3300000">
              <a:off x="16764000" y="431800"/>
              <a:ext cx="1511300" cy="381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14884400" y="3251200"/>
              <a:ext cx="4457700" cy="38100"/>
            </a:xfrm>
            <a:prstGeom prst="rect">
              <a:avLst/>
            </a:prstGeom>
          </p:spPr>
        </p:pic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500" y="1473200"/>
            <a:ext cx="5219700" cy="3848100"/>
          </a:xfrm>
          <a:prstGeom prst="rect">
            <a:avLst/>
          </a:prstGeom>
          <a:effectLst>
            <a:outerShdw blurRad="147550" dist="355299" dir="2700000">
              <a:srgbClr val="000000">
                <a:alpha val="50000"/>
              </a:srgbClr>
            </a:outerShdw>
          </a:effectLst>
        </p:spPr>
      </p:pic>
      <p:sp>
        <p:nvSpPr>
          <p:cNvPr id="7" name="TextBox 7"/>
          <p:cNvSpPr txBox="1"/>
          <p:nvPr/>
        </p:nvSpPr>
        <p:spPr>
          <a:xfrm>
            <a:off x="952500" y="368300"/>
            <a:ext cx="15151100" cy="8001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en-US" sz="4500" b="0" i="0" u="none" strike="noStrike">
                <a:solidFill>
                  <a:srgbClr val="164732"/>
                </a:solidFill>
                <a:latin typeface="Pretendard Bold"/>
              </a:rPr>
              <a:t>Next-Generation Secondary Battery Convergence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sp>
        <p:nvSpPr>
          <p:cNvPr id="11" name="TextBox 11"/>
          <p:cNvSpPr txBox="1"/>
          <p:nvPr/>
        </p:nvSpPr>
        <p:spPr>
          <a:xfrm>
            <a:off x="266700" y="12700"/>
            <a:ext cx="6743700" cy="520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en-US" sz="3000" b="1" i="0" u="none" strike="noStrike" dirty="0" smtClean="0">
                <a:solidFill>
                  <a:srgbClr val="164732"/>
                </a:solidFill>
                <a:latin typeface="Pretendard Regular"/>
              </a:rPr>
              <a:t>Specialized Graduate </a:t>
            </a:r>
            <a:r>
              <a:rPr lang="en-US" sz="3000" b="1" i="0" u="none" strike="noStrike" dirty="0">
                <a:solidFill>
                  <a:srgbClr val="164732"/>
                </a:solidFill>
                <a:latin typeface="Pretendard Regular"/>
              </a:rPr>
              <a:t>School of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251700" y="1473200"/>
            <a:ext cx="8267700" cy="3810000"/>
          </a:xfrm>
          <a:prstGeom prst="rect">
            <a:avLst/>
          </a:prstGeom>
        </p:spPr>
        <p:txBody>
          <a:bodyPr lIns="0" tIns="0" rIns="0" bIns="0" rtlCol="0" anchor="b"/>
          <a:lstStyle/>
          <a:p>
            <a:pPr marL="342900" lvl="0" indent="-342900" algn="l">
              <a:lnSpc>
                <a:spcPct val="99600"/>
              </a:lnSpc>
              <a:buClr>
                <a:srgbClr val="1AAA52"/>
              </a:buClr>
              <a:buFont typeface="Arial"/>
              <a:buChar char="●"/>
            </a:pPr>
            <a:r>
              <a:rPr lang="en-US" sz="3500" b="1" i="0" u="none" strike="noStrike">
                <a:solidFill>
                  <a:srgbClr val="1AAA52"/>
                </a:solidFill>
                <a:latin typeface="Pretendard Regular"/>
              </a:rPr>
              <a:t>Master's Degree   </a:t>
            </a:r>
          </a:p>
          <a:p>
            <a:pPr lvl="0" algn="l">
              <a:lnSpc>
                <a:spcPct val="99600"/>
              </a:lnSpc>
            </a:pPr>
            <a:r>
              <a:rPr lang="en-US" sz="3500" b="1" i="0" u="none" strike="noStrike">
                <a:solidFill>
                  <a:srgbClr val="1AAA52"/>
                </a:solidFill>
                <a:latin typeface="Pretendard Regular"/>
              </a:rPr>
              <a:t>    </a:t>
            </a:r>
          </a:p>
          <a:p>
            <a:pPr marL="342900" lvl="0" indent="-342900" algn="l">
              <a:lnSpc>
                <a:spcPct val="99600"/>
              </a:lnSpc>
              <a:buClr>
                <a:srgbClr val="1AAA52"/>
              </a:buClr>
              <a:buFont typeface="Arial"/>
              <a:buChar char="●"/>
            </a:pPr>
            <a:r>
              <a:rPr lang="en-US" sz="3500" b="1" i="0" u="none" strike="noStrike">
                <a:solidFill>
                  <a:srgbClr val="1AAA52"/>
                </a:solidFill>
                <a:latin typeface="Pretendard Regular"/>
              </a:rPr>
              <a:t>Curriculum</a:t>
            </a:r>
          </a:p>
          <a:p>
            <a:pPr lvl="0" algn="l">
              <a:lnSpc>
                <a:spcPct val="99600"/>
              </a:lnSpc>
            </a:pPr>
            <a:r>
              <a:rPr lang="en-US" sz="2800" b="1" i="0" u="none" strike="noStrike">
                <a:solidFill>
                  <a:srgbClr val="1AAA52"/>
                </a:solidFill>
                <a:latin typeface="Pretendard Regular"/>
              </a:rPr>
              <a:t> </a:t>
            </a:r>
            <a:r>
              <a:rPr lang="en-US" sz="2800" b="1" i="0" u="none" strike="noStrike">
                <a:solidFill>
                  <a:srgbClr val="000000"/>
                </a:solidFill>
                <a:latin typeface="Pretendard Regular"/>
              </a:rPr>
              <a:t> </a:t>
            </a:r>
            <a:r>
              <a:rPr lang="en-US" sz="2800" b="0" i="0" u="none" strike="noStrike">
                <a:solidFill>
                  <a:srgbClr val="000000"/>
                </a:solidFill>
                <a:latin typeface="Pretendard Regular"/>
              </a:rPr>
              <a:t>   -Next-Generation Battery Materials</a:t>
            </a:r>
          </a:p>
          <a:p>
            <a:pPr lvl="0" algn="l">
              <a:lnSpc>
                <a:spcPct val="99600"/>
              </a:lnSpc>
            </a:pPr>
            <a:r>
              <a:rPr lang="en-US" sz="2800" b="0" i="0" u="none" strike="noStrike">
                <a:solidFill>
                  <a:srgbClr val="000000"/>
                </a:solidFill>
                <a:latin typeface="Pretendard Regular"/>
              </a:rPr>
              <a:t>     -Next-Generation Battery Manufacturing</a:t>
            </a:r>
          </a:p>
          <a:p>
            <a:pPr lvl="0" algn="l">
              <a:lnSpc>
                <a:spcPct val="99600"/>
              </a:lnSpc>
            </a:pPr>
            <a:r>
              <a:rPr lang="en-US" sz="2800" b="0" i="0" u="none" strike="noStrike">
                <a:solidFill>
                  <a:srgbClr val="000000"/>
                </a:solidFill>
                <a:latin typeface="Pretendard Regular"/>
              </a:rPr>
              <a:t>     - Performance Evaluation</a:t>
            </a:r>
          </a:p>
          <a:p>
            <a:pPr lvl="0" algn="l">
              <a:lnSpc>
                <a:spcPct val="99600"/>
              </a:lnSpc>
            </a:pPr>
            <a:r>
              <a:rPr lang="en-US" sz="2800" b="0" i="0" u="none" strike="noStrike">
                <a:solidFill>
                  <a:srgbClr val="000000"/>
                </a:solidFill>
                <a:latin typeface="Pretendard Regular"/>
              </a:rPr>
              <a:t>     - Non-Lithium Secondary Batteries</a:t>
            </a:r>
          </a:p>
          <a:p>
            <a:pPr lvl="0" algn="l">
              <a:lnSpc>
                <a:spcPct val="99600"/>
              </a:lnSpc>
            </a:pPr>
            <a:r>
              <a:rPr lang="en-US" sz="2800" b="0" i="0" u="none" strike="noStrike">
                <a:solidFill>
                  <a:srgbClr val="000000"/>
                </a:solidFill>
                <a:latin typeface="Pretendard Regular"/>
              </a:rPr>
              <a:t>     - Battery Recycling and Reuse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90600" y="5549900"/>
            <a:ext cx="2438400" cy="5842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342900" lvl="0" indent="-342900" algn="l">
              <a:lnSpc>
                <a:spcPct val="99600"/>
              </a:lnSpc>
              <a:buClr>
                <a:srgbClr val="1AAA52"/>
              </a:buClr>
              <a:buFont typeface="Arial"/>
              <a:buChar char="●"/>
            </a:pPr>
            <a:r>
              <a:rPr lang="en-US" sz="3300" b="1" i="0" u="none" strike="noStrike" dirty="0">
                <a:solidFill>
                  <a:srgbClr val="1AAA52"/>
                </a:solidFill>
                <a:latin typeface="Pretendard Regular"/>
              </a:rPr>
              <a:t>Faculty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5" name="Group 15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6" name="Group 16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-914400" y="8102600"/>
            <a:ext cx="3848100" cy="254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8700" y="9994900"/>
            <a:ext cx="4762500" cy="25400"/>
          </a:xfrm>
          <a:prstGeom prst="rect">
            <a:avLst/>
          </a:prstGeom>
        </p:spPr>
      </p:pic>
      <p:grpSp>
        <p:nvGrpSpPr>
          <p:cNvPr id="19" name="Group 19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8">
            <a:alphaModFix amt="64000"/>
          </a:blip>
          <a:stretch>
            <a:fillRect/>
          </a:stretch>
        </p:blipFill>
        <p:spPr>
          <a:xfrm>
            <a:off x="1041400" y="6845300"/>
            <a:ext cx="4775200" cy="3149600"/>
          </a:xfrm>
          <a:prstGeom prst="rect">
            <a:avLst/>
          </a:prstGeom>
        </p:spPr>
      </p:pic>
      <p:sp>
        <p:nvSpPr>
          <p:cNvPr id="21" name="TextBox 21"/>
          <p:cNvSpPr txBox="1"/>
          <p:nvPr/>
        </p:nvSpPr>
        <p:spPr>
          <a:xfrm>
            <a:off x="1041400" y="6400800"/>
            <a:ext cx="4546600" cy="520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en-US" sz="3000" b="0" i="0" u="none" strike="noStrike">
                <a:solidFill>
                  <a:srgbClr val="164732"/>
                </a:solidFill>
                <a:latin typeface="Pretendard Bold"/>
              </a:rPr>
              <a:t>OH, Eun-Suok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181100" y="6934200"/>
            <a:ext cx="4292600" cy="3022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en-US" sz="2000" b="1" i="0" u="none" strike="noStrike">
                <a:solidFill>
                  <a:srgbClr val="000000"/>
                </a:solidFill>
                <a:latin typeface="Pretendard Regular"/>
              </a:rPr>
              <a:t>Proffesor</a:t>
            </a:r>
          </a:p>
          <a:p>
            <a:pPr lvl="0" algn="l">
              <a:lnSpc>
                <a:spcPct val="99600"/>
              </a:lnSpc>
            </a:pPr>
            <a:r>
              <a:rPr lang="en-US" sz="500" b="0" i="0" u="none" strike="noStrike">
                <a:solidFill>
                  <a:srgbClr val="000000"/>
                </a:solidFill>
                <a:latin typeface="Pretendard Regular"/>
              </a:rPr>
              <a:t>   </a:t>
            </a:r>
          </a:p>
          <a:p>
            <a:pPr lvl="0" algn="l">
              <a:lnSpc>
                <a:spcPct val="99600"/>
              </a:lnSpc>
            </a:pPr>
            <a:r>
              <a:rPr lang="en-US" sz="2000" b="1" i="0" u="none" strike="noStrike">
                <a:solidFill>
                  <a:srgbClr val="000000"/>
                </a:solidFill>
                <a:latin typeface="Pretendard Regular"/>
              </a:rPr>
              <a:t>Major</a:t>
            </a:r>
          </a:p>
          <a:p>
            <a:pPr lvl="0" algn="l">
              <a:lnSpc>
                <a:spcPct val="99600"/>
              </a:lnSpc>
            </a:pPr>
            <a:r>
              <a:rPr lang="en-US" sz="500" b="1" i="0" u="none" strike="noStrike">
                <a:solidFill>
                  <a:srgbClr val="000000"/>
                </a:solidFill>
                <a:latin typeface="Pretendard Regular"/>
              </a:rPr>
              <a:t>  </a:t>
            </a:r>
          </a:p>
          <a:p>
            <a:pPr lvl="0" algn="l">
              <a:lnSpc>
                <a:spcPct val="99600"/>
              </a:lnSpc>
            </a:pPr>
            <a:r>
              <a:rPr lang="en-US" sz="2000" b="0" i="0" u="none" strike="noStrike">
                <a:solidFill>
                  <a:srgbClr val="000000"/>
                </a:solidFill>
                <a:latin typeface="Pretendard Regular"/>
              </a:rPr>
              <a:t>  - Lithium Ion Battery</a:t>
            </a:r>
          </a:p>
          <a:p>
            <a:pPr lvl="0" algn="l">
              <a:lnSpc>
                <a:spcPct val="99600"/>
              </a:lnSpc>
            </a:pPr>
            <a:r>
              <a:rPr lang="en-US" sz="2000" b="0" i="0" u="none" strike="noStrike">
                <a:solidFill>
                  <a:srgbClr val="000000"/>
                </a:solidFill>
                <a:latin typeface="Pretendard Regular"/>
              </a:rPr>
              <a:t>  - Applied Mechanics</a:t>
            </a:r>
          </a:p>
          <a:p>
            <a:pPr lvl="0" algn="l">
              <a:lnSpc>
                <a:spcPct val="99600"/>
              </a:lnSpc>
            </a:pPr>
            <a:r>
              <a:rPr lang="en-US" sz="900" b="0" i="0" u="none" strike="noStrike">
                <a:solidFill>
                  <a:srgbClr val="000000"/>
                </a:solidFill>
                <a:latin typeface="Pretendard Regular"/>
              </a:rPr>
              <a:t>  </a:t>
            </a:r>
          </a:p>
          <a:p>
            <a:pPr lvl="0" algn="l">
              <a:lnSpc>
                <a:spcPct val="99600"/>
              </a:lnSpc>
            </a:pPr>
            <a:r>
              <a:rPr lang="en-US" sz="800" b="0" i="0" u="none" strike="noStrike">
                <a:solidFill>
                  <a:srgbClr val="000000"/>
                </a:solidFill>
                <a:latin typeface="Pretendard Regular"/>
              </a:rPr>
              <a:t>    </a:t>
            </a:r>
          </a:p>
          <a:p>
            <a:pPr lvl="0" algn="l">
              <a:lnSpc>
                <a:spcPct val="99600"/>
              </a:lnSpc>
            </a:pPr>
            <a:r>
              <a:rPr lang="en-US" sz="2000" b="1" i="0" u="none" strike="noStrike">
                <a:solidFill>
                  <a:srgbClr val="000000"/>
                </a:solidFill>
                <a:latin typeface="Pretendard Regular"/>
              </a:rPr>
              <a:t>Contact</a:t>
            </a:r>
          </a:p>
          <a:p>
            <a:pPr lvl="0" algn="l">
              <a:lnSpc>
                <a:spcPct val="99600"/>
              </a:lnSpc>
            </a:pPr>
            <a:r>
              <a:rPr lang="en-US" sz="2000" b="0" i="0" u="none" strike="noStrike">
                <a:solidFill>
                  <a:srgbClr val="000000"/>
                </a:solidFill>
                <a:latin typeface="Pretendard Regular"/>
              </a:rPr>
              <a:t>  (+82)052-259-2783</a:t>
            </a:r>
          </a:p>
          <a:p>
            <a:pPr lvl="0" algn="l">
              <a:lnSpc>
                <a:spcPct val="99600"/>
              </a:lnSpc>
            </a:pPr>
            <a:r>
              <a:rPr lang="en-US" sz="800" b="0" i="0" u="none" strike="noStrike">
                <a:solidFill>
                  <a:srgbClr val="000000"/>
                </a:solidFill>
                <a:latin typeface="Pretendard Regular"/>
              </a:rPr>
              <a:t>   </a:t>
            </a:r>
          </a:p>
          <a:p>
            <a:pPr lvl="0" algn="l">
              <a:lnSpc>
                <a:spcPct val="99600"/>
              </a:lnSpc>
            </a:pPr>
            <a:r>
              <a:rPr lang="en-US" sz="2000" b="1" i="0" u="none" strike="noStrike">
                <a:solidFill>
                  <a:srgbClr val="000000"/>
                </a:solidFill>
                <a:latin typeface="Pretendard Regular"/>
              </a:rPr>
              <a:t>Email</a:t>
            </a:r>
          </a:p>
          <a:p>
            <a:pPr lvl="0" algn="l">
              <a:lnSpc>
                <a:spcPct val="99600"/>
              </a:lnSpc>
            </a:pPr>
            <a:r>
              <a:rPr lang="en-US" sz="2000" b="0" i="0" u="none" strike="noStrike">
                <a:solidFill>
                  <a:srgbClr val="000000"/>
                </a:solidFill>
                <a:latin typeface="Pretendard Regular"/>
              </a:rPr>
              <a:t>  esoh1@ulsan.ac.kr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4" name="Group 24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5" name="Group 25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26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10160000" y="8102600"/>
            <a:ext cx="3848100" cy="25400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03100" y="9994900"/>
            <a:ext cx="4762500" cy="25400"/>
          </a:xfrm>
          <a:prstGeom prst="rect">
            <a:avLst/>
          </a:prstGeom>
        </p:spPr>
      </p:pic>
      <p:grpSp>
        <p:nvGrpSpPr>
          <p:cNvPr id="28" name="Group 28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29" name="Picture 29"/>
          <p:cNvPicPr>
            <a:picLocks noChangeAspect="1"/>
          </p:cNvPicPr>
          <p:nvPr/>
        </p:nvPicPr>
        <p:blipFill>
          <a:blip r:embed="rId8">
            <a:alphaModFix amt="64000"/>
          </a:blip>
          <a:stretch>
            <a:fillRect/>
          </a:stretch>
        </p:blipFill>
        <p:spPr>
          <a:xfrm>
            <a:off x="12115800" y="6845300"/>
            <a:ext cx="4775200" cy="3149600"/>
          </a:xfrm>
          <a:prstGeom prst="rect">
            <a:avLst/>
          </a:prstGeom>
        </p:spPr>
      </p:pic>
      <p:sp>
        <p:nvSpPr>
          <p:cNvPr id="30" name="TextBox 30"/>
          <p:cNvSpPr txBox="1"/>
          <p:nvPr/>
        </p:nvSpPr>
        <p:spPr>
          <a:xfrm>
            <a:off x="12115800" y="6400800"/>
            <a:ext cx="4546600" cy="520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en-US" sz="3000" b="0" i="0" u="none" strike="noStrike">
                <a:solidFill>
                  <a:srgbClr val="164732"/>
                </a:solidFill>
                <a:latin typeface="Pretendard Bold"/>
              </a:rPr>
              <a:t>Kim, Tae-Hee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2255500" y="6934200"/>
            <a:ext cx="4292600" cy="31242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en-US" sz="2000" b="1" i="0" u="none" strike="noStrike">
                <a:solidFill>
                  <a:srgbClr val="000000"/>
                </a:solidFill>
                <a:latin typeface="Pretendard Regular"/>
              </a:rPr>
              <a:t>Assistant Proffesor</a:t>
            </a:r>
          </a:p>
          <a:p>
            <a:pPr lvl="0" algn="l">
              <a:lnSpc>
                <a:spcPct val="99600"/>
              </a:lnSpc>
            </a:pPr>
            <a:r>
              <a:rPr lang="en-US" sz="500" b="0" i="0" u="none" strike="noStrike">
                <a:solidFill>
                  <a:srgbClr val="000000"/>
                </a:solidFill>
                <a:latin typeface="Pretendard Regular"/>
              </a:rPr>
              <a:t>   </a:t>
            </a:r>
          </a:p>
          <a:p>
            <a:pPr lvl="0" algn="l">
              <a:lnSpc>
                <a:spcPct val="99600"/>
              </a:lnSpc>
            </a:pPr>
            <a:r>
              <a:rPr lang="en-US" sz="2000" b="1" i="0" u="none" strike="noStrike">
                <a:solidFill>
                  <a:srgbClr val="000000"/>
                </a:solidFill>
                <a:latin typeface="Pretendard Regular"/>
              </a:rPr>
              <a:t>Major</a:t>
            </a:r>
          </a:p>
          <a:p>
            <a:pPr lvl="0" algn="l">
              <a:lnSpc>
                <a:spcPct val="99600"/>
              </a:lnSpc>
            </a:pPr>
            <a:r>
              <a:rPr lang="en-US" sz="2000" b="0" i="0" u="none" strike="noStrike">
                <a:solidFill>
                  <a:srgbClr val="000000"/>
                </a:solidFill>
                <a:latin typeface="Pretendard Regular"/>
              </a:rPr>
              <a:t>  - Secondary Batteries</a:t>
            </a:r>
          </a:p>
          <a:p>
            <a:pPr lvl="0" algn="l">
              <a:lnSpc>
                <a:spcPct val="99600"/>
              </a:lnSpc>
            </a:pPr>
            <a:r>
              <a:rPr lang="en-US" sz="2000" b="0" i="0" u="none" strike="noStrike">
                <a:solidFill>
                  <a:srgbClr val="000000"/>
                </a:solidFill>
                <a:latin typeface="Pretendard Regular"/>
              </a:rPr>
              <a:t>  - Electrochemistry</a:t>
            </a:r>
          </a:p>
          <a:p>
            <a:pPr lvl="0" algn="l">
              <a:lnSpc>
                <a:spcPct val="99600"/>
              </a:lnSpc>
            </a:pPr>
            <a:r>
              <a:rPr lang="en-US" sz="2000" b="0" i="0" u="none" strike="noStrike">
                <a:solidFill>
                  <a:srgbClr val="000000"/>
                </a:solidFill>
                <a:latin typeface="Pretendard Regular"/>
              </a:rPr>
              <a:t>  - Energy Storage</a:t>
            </a:r>
          </a:p>
          <a:p>
            <a:pPr lvl="0" algn="l">
              <a:lnSpc>
                <a:spcPct val="99600"/>
              </a:lnSpc>
            </a:pPr>
            <a:r>
              <a:rPr lang="en-US" sz="800" b="0" i="0" u="none" strike="noStrike">
                <a:solidFill>
                  <a:srgbClr val="000000"/>
                </a:solidFill>
                <a:latin typeface="Pretendard Regular"/>
              </a:rPr>
              <a:t>    </a:t>
            </a:r>
          </a:p>
          <a:p>
            <a:pPr lvl="0" algn="l">
              <a:lnSpc>
                <a:spcPct val="99600"/>
              </a:lnSpc>
            </a:pPr>
            <a:r>
              <a:rPr lang="en-US" sz="2000" b="1" i="0" u="none" strike="noStrike">
                <a:solidFill>
                  <a:srgbClr val="000000"/>
                </a:solidFill>
                <a:latin typeface="Pretendard Regular"/>
              </a:rPr>
              <a:t>Contact</a:t>
            </a:r>
          </a:p>
          <a:p>
            <a:pPr lvl="0" algn="l">
              <a:lnSpc>
                <a:spcPct val="99600"/>
              </a:lnSpc>
            </a:pPr>
            <a:r>
              <a:rPr lang="en-US" sz="2000" b="0" i="0" u="none" strike="noStrike">
                <a:solidFill>
                  <a:srgbClr val="000000"/>
                </a:solidFill>
                <a:latin typeface="Pretendard Regular"/>
              </a:rPr>
              <a:t>  (+82)052-259-2243</a:t>
            </a:r>
          </a:p>
          <a:p>
            <a:pPr lvl="0" algn="l">
              <a:lnSpc>
                <a:spcPct val="99600"/>
              </a:lnSpc>
            </a:pPr>
            <a:r>
              <a:rPr lang="en-US" sz="800" b="0" i="0" u="none" strike="noStrike">
                <a:solidFill>
                  <a:srgbClr val="000000"/>
                </a:solidFill>
                <a:latin typeface="Pretendard Regular"/>
              </a:rPr>
              <a:t>   </a:t>
            </a:r>
          </a:p>
          <a:p>
            <a:pPr lvl="0" algn="l">
              <a:lnSpc>
                <a:spcPct val="99600"/>
              </a:lnSpc>
            </a:pPr>
            <a:r>
              <a:rPr lang="en-US" sz="2000" b="1" i="0" u="none" strike="noStrike">
                <a:solidFill>
                  <a:srgbClr val="000000"/>
                </a:solidFill>
                <a:latin typeface="Pretendard Regular"/>
              </a:rPr>
              <a:t>Email</a:t>
            </a:r>
          </a:p>
          <a:p>
            <a:pPr lvl="0" algn="l">
              <a:lnSpc>
                <a:spcPct val="99600"/>
              </a:lnSpc>
            </a:pPr>
            <a:r>
              <a:rPr lang="en-US" sz="2000" b="0" i="0" u="none" strike="noStrike">
                <a:solidFill>
                  <a:srgbClr val="000000"/>
                </a:solidFill>
                <a:latin typeface="Pretendard Regular"/>
              </a:rPr>
              <a:t>  kimtaehee@ulsan.ac.kr</a:t>
            </a:r>
          </a:p>
        </p:txBody>
      </p:sp>
      <p:grpSp>
        <p:nvGrpSpPr>
          <p:cNvPr id="32" name="Group 32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3" name="Group 33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4" name="Group 34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35" name="Picture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4673600" y="8102600"/>
            <a:ext cx="3848100" cy="25400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04000" y="9994900"/>
            <a:ext cx="4762500" cy="25400"/>
          </a:xfrm>
          <a:prstGeom prst="rect">
            <a:avLst/>
          </a:prstGeom>
        </p:spPr>
      </p:pic>
      <p:grpSp>
        <p:nvGrpSpPr>
          <p:cNvPr id="37" name="Group 37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38" name="Picture 38"/>
          <p:cNvPicPr>
            <a:picLocks noChangeAspect="1"/>
          </p:cNvPicPr>
          <p:nvPr/>
        </p:nvPicPr>
        <p:blipFill>
          <a:blip r:embed="rId8">
            <a:alphaModFix amt="64000"/>
          </a:blip>
          <a:stretch>
            <a:fillRect/>
          </a:stretch>
        </p:blipFill>
        <p:spPr>
          <a:xfrm>
            <a:off x="6616700" y="6845300"/>
            <a:ext cx="4775200" cy="3149600"/>
          </a:xfrm>
          <a:prstGeom prst="rect">
            <a:avLst/>
          </a:prstGeom>
        </p:spPr>
      </p:pic>
      <p:sp>
        <p:nvSpPr>
          <p:cNvPr id="39" name="TextBox 39"/>
          <p:cNvSpPr txBox="1"/>
          <p:nvPr/>
        </p:nvSpPr>
        <p:spPr>
          <a:xfrm>
            <a:off x="6616700" y="6400800"/>
            <a:ext cx="4546600" cy="520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en-US" sz="3000" b="0" i="0" u="none" strike="noStrike">
                <a:solidFill>
                  <a:srgbClr val="164732"/>
                </a:solidFill>
                <a:latin typeface="Pretendard Bold"/>
              </a:rPr>
              <a:t>Ryu, Kwang-Sun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6769100" y="6934200"/>
            <a:ext cx="4292600" cy="31242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en-US" sz="2000" b="1" i="0" u="none" strike="noStrike">
                <a:solidFill>
                  <a:srgbClr val="000000"/>
                </a:solidFill>
                <a:latin typeface="Pretendard Regular"/>
              </a:rPr>
              <a:t>Proffesor</a:t>
            </a:r>
          </a:p>
          <a:p>
            <a:pPr lvl="0" algn="l">
              <a:lnSpc>
                <a:spcPct val="99600"/>
              </a:lnSpc>
            </a:pPr>
            <a:r>
              <a:rPr lang="en-US" sz="500" b="0" i="0" u="none" strike="noStrike">
                <a:solidFill>
                  <a:srgbClr val="000000"/>
                </a:solidFill>
                <a:latin typeface="Pretendard Regular"/>
              </a:rPr>
              <a:t>   </a:t>
            </a:r>
          </a:p>
          <a:p>
            <a:pPr lvl="0" algn="l">
              <a:lnSpc>
                <a:spcPct val="99600"/>
              </a:lnSpc>
            </a:pPr>
            <a:r>
              <a:rPr lang="en-US" sz="2000" b="1" i="0" u="none" strike="noStrike">
                <a:solidFill>
                  <a:srgbClr val="000000"/>
                </a:solidFill>
                <a:latin typeface="Pretendard Regular"/>
              </a:rPr>
              <a:t>Major</a:t>
            </a:r>
          </a:p>
          <a:p>
            <a:pPr lvl="0" algn="l">
              <a:lnSpc>
                <a:spcPct val="99600"/>
              </a:lnSpc>
            </a:pPr>
            <a:r>
              <a:rPr lang="en-US" sz="2000" b="0" i="0" u="none" strike="noStrike">
                <a:solidFill>
                  <a:srgbClr val="000000"/>
                </a:solidFill>
                <a:latin typeface="Pretendard Regular"/>
              </a:rPr>
              <a:t>  - Energy material / device</a:t>
            </a:r>
          </a:p>
          <a:p>
            <a:pPr lvl="0" algn="l">
              <a:lnSpc>
                <a:spcPct val="99600"/>
              </a:lnSpc>
            </a:pPr>
            <a:r>
              <a:rPr lang="en-US" sz="2000" b="0" i="0" u="none" strike="noStrike">
                <a:solidFill>
                  <a:srgbClr val="000000"/>
                </a:solidFill>
                <a:latin typeface="Pretendard Regular"/>
              </a:rPr>
              <a:t>  - Nanochemistry</a:t>
            </a:r>
          </a:p>
          <a:p>
            <a:pPr lvl="0" algn="l">
              <a:lnSpc>
                <a:spcPct val="99600"/>
              </a:lnSpc>
            </a:pPr>
            <a:r>
              <a:rPr lang="en-US" sz="2000" b="0" i="0" u="none" strike="noStrike">
                <a:solidFill>
                  <a:srgbClr val="000000"/>
                </a:solidFill>
                <a:latin typeface="Pretendard Regular"/>
              </a:rPr>
              <a:t>  - Conducting polymer</a:t>
            </a:r>
          </a:p>
          <a:p>
            <a:pPr lvl="0" algn="l">
              <a:lnSpc>
                <a:spcPct val="99600"/>
              </a:lnSpc>
            </a:pPr>
            <a:r>
              <a:rPr lang="en-US" sz="800" b="0" i="0" u="none" strike="noStrike">
                <a:solidFill>
                  <a:srgbClr val="000000"/>
                </a:solidFill>
                <a:latin typeface="Pretendard Regular"/>
              </a:rPr>
              <a:t>    </a:t>
            </a:r>
          </a:p>
          <a:p>
            <a:pPr lvl="0" algn="l">
              <a:lnSpc>
                <a:spcPct val="99600"/>
              </a:lnSpc>
            </a:pPr>
            <a:r>
              <a:rPr lang="en-US" sz="2000" b="1" i="0" u="none" strike="noStrike">
                <a:solidFill>
                  <a:srgbClr val="000000"/>
                </a:solidFill>
                <a:latin typeface="Pretendard Regular"/>
              </a:rPr>
              <a:t>Contact</a:t>
            </a:r>
          </a:p>
          <a:p>
            <a:pPr lvl="0" algn="l">
              <a:lnSpc>
                <a:spcPct val="99600"/>
              </a:lnSpc>
            </a:pPr>
            <a:r>
              <a:rPr lang="en-US" sz="2000" b="0" i="0" u="none" strike="noStrike">
                <a:solidFill>
                  <a:srgbClr val="000000"/>
                </a:solidFill>
                <a:latin typeface="Pretendard Regular"/>
              </a:rPr>
              <a:t>  (+82)052-723-8003</a:t>
            </a:r>
          </a:p>
          <a:p>
            <a:pPr lvl="0" algn="l">
              <a:lnSpc>
                <a:spcPct val="99600"/>
              </a:lnSpc>
            </a:pPr>
            <a:r>
              <a:rPr lang="en-US" sz="800" b="0" i="0" u="none" strike="noStrike">
                <a:solidFill>
                  <a:srgbClr val="000000"/>
                </a:solidFill>
                <a:latin typeface="Pretendard Regular"/>
              </a:rPr>
              <a:t>   </a:t>
            </a:r>
          </a:p>
          <a:p>
            <a:pPr lvl="0" algn="l">
              <a:lnSpc>
                <a:spcPct val="99600"/>
              </a:lnSpc>
            </a:pPr>
            <a:r>
              <a:rPr lang="en-US" sz="2000" b="1" i="0" u="none" strike="noStrike">
                <a:solidFill>
                  <a:srgbClr val="000000"/>
                </a:solidFill>
                <a:latin typeface="Pretendard Regular"/>
              </a:rPr>
              <a:t>Email</a:t>
            </a:r>
          </a:p>
          <a:p>
            <a:pPr lvl="0" algn="l">
              <a:lnSpc>
                <a:spcPct val="99600"/>
              </a:lnSpc>
            </a:pPr>
            <a:r>
              <a:rPr lang="en-US" sz="2000" b="0" i="0" u="none" strike="noStrike">
                <a:solidFill>
                  <a:srgbClr val="000000"/>
                </a:solidFill>
                <a:latin typeface="Pretendard Regular"/>
              </a:rPr>
              <a:t>  ryuks@ulsan.ac.kr</a:t>
            </a:r>
          </a:p>
        </p:txBody>
      </p:sp>
      <p:grpSp>
        <p:nvGrpSpPr>
          <p:cNvPr id="41" name="그룹 40"/>
          <p:cNvGrpSpPr/>
          <p:nvPr/>
        </p:nvGrpSpPr>
        <p:grpSpPr>
          <a:xfrm>
            <a:off x="15621000" y="419100"/>
            <a:ext cx="1905000" cy="736600"/>
            <a:chOff x="15621000" y="419100"/>
            <a:chExt cx="1905000" cy="736600"/>
          </a:xfrm>
        </p:grpSpPr>
        <p:pic>
          <p:nvPicPr>
            <p:cNvPr id="42" name="Picture 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5951200" y="419100"/>
              <a:ext cx="1181100" cy="495300"/>
            </a:xfrm>
            <a:prstGeom prst="rect">
              <a:avLst/>
            </a:prstGeom>
          </p:spPr>
        </p:pic>
        <p:sp>
          <p:nvSpPr>
            <p:cNvPr id="43" name="TextBox 10"/>
            <p:cNvSpPr txBox="1"/>
            <p:nvPr/>
          </p:nvSpPr>
          <p:spPr>
            <a:xfrm>
              <a:off x="15621000" y="914400"/>
              <a:ext cx="1905000" cy="24130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lvl="0" algn="l">
                <a:lnSpc>
                  <a:spcPct val="99600"/>
                </a:lnSpc>
              </a:pPr>
              <a:r>
                <a:rPr lang="en-US" sz="1300" b="1" i="0" u="none" strike="noStrike" dirty="0">
                  <a:solidFill>
                    <a:srgbClr val="164732"/>
                  </a:solidFill>
                  <a:latin typeface="Pretendard Regular"/>
                </a:rPr>
                <a:t>UNIVERSITY OF ULSAN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47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267200" y="4318000"/>
            <a:ext cx="9994900" cy="17780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en-US" sz="10000" b="0" i="0" u="none" strike="noStrike">
                <a:solidFill>
                  <a:srgbClr val="E9E5D6"/>
                </a:solidFill>
                <a:latin typeface="Pretendard Black"/>
              </a:rPr>
              <a:t>3. How to Apply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47483647" y="-358381300"/>
            <a:ext cx="2147483647" cy="2147483647"/>
            <a:chOff x="0" y="0"/>
            <a:chExt cx="0" cy="0"/>
          </a:xfrm>
        </p:grpSpPr>
      </p:grp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168400"/>
            <a:ext cx="16802100" cy="381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3300000">
            <a:off x="16979900" y="584200"/>
            <a:ext cx="1511300" cy="381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5100300" y="3403600"/>
            <a:ext cx="4457700" cy="381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200" y="2844800"/>
            <a:ext cx="15913100" cy="2717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5200" y="7683500"/>
            <a:ext cx="15913100" cy="180340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533400" y="228600"/>
            <a:ext cx="2832100" cy="8890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en-US" sz="5000" b="0" i="0" u="none" strike="noStrike">
                <a:solidFill>
                  <a:srgbClr val="164732"/>
                </a:solidFill>
                <a:latin typeface="Pretendard Bold"/>
              </a:rPr>
              <a:t>Eligibility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sp>
        <p:nvSpPr>
          <p:cNvPr id="12" name="TextBox 12"/>
          <p:cNvSpPr txBox="1"/>
          <p:nvPr/>
        </p:nvSpPr>
        <p:spPr>
          <a:xfrm>
            <a:off x="571500" y="1828800"/>
            <a:ext cx="12446000" cy="7493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342900" lvl="0" indent="-342900" algn="l">
              <a:lnSpc>
                <a:spcPct val="99600"/>
              </a:lnSpc>
              <a:buClr>
                <a:srgbClr val="1AAA52"/>
              </a:buClr>
              <a:buFont typeface="Arial"/>
              <a:buChar char="●"/>
            </a:pPr>
            <a:r>
              <a:rPr lang="en-US" sz="4200" b="0" i="0" u="none" strike="noStrike">
                <a:solidFill>
                  <a:srgbClr val="1AAA52"/>
                </a:solidFill>
                <a:latin typeface="Pretendard Bold"/>
              </a:rPr>
              <a:t>Undergraduate Major of Prospective Students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71500" y="6311900"/>
            <a:ext cx="12446000" cy="7493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342900" lvl="0" indent="-342900" algn="l">
              <a:lnSpc>
                <a:spcPct val="99600"/>
              </a:lnSpc>
              <a:buClr>
                <a:srgbClr val="1AAA52"/>
              </a:buClr>
              <a:buFont typeface="Arial"/>
              <a:buChar char="●"/>
            </a:pPr>
            <a:r>
              <a:rPr lang="en-US" sz="4200" b="0" i="0" u="none" strike="noStrike">
                <a:solidFill>
                  <a:srgbClr val="1AAA52"/>
                </a:solidFill>
                <a:latin typeface="Pretendard Bold"/>
              </a:rPr>
              <a:t>Language Requirement</a:t>
            </a:r>
          </a:p>
        </p:txBody>
      </p:sp>
      <p:grpSp>
        <p:nvGrpSpPr>
          <p:cNvPr id="14" name="그룹 13"/>
          <p:cNvGrpSpPr/>
          <p:nvPr/>
        </p:nvGrpSpPr>
        <p:grpSpPr>
          <a:xfrm>
            <a:off x="15621000" y="419100"/>
            <a:ext cx="1905000" cy="736600"/>
            <a:chOff x="15621000" y="419100"/>
            <a:chExt cx="1905000" cy="736600"/>
          </a:xfrm>
        </p:grpSpPr>
        <p:pic>
          <p:nvPicPr>
            <p:cNvPr id="15" name="Picture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951200" y="419100"/>
              <a:ext cx="1181100" cy="495300"/>
            </a:xfrm>
            <a:prstGeom prst="rect">
              <a:avLst/>
            </a:prstGeom>
          </p:spPr>
        </p:pic>
        <p:sp>
          <p:nvSpPr>
            <p:cNvPr id="16" name="TextBox 10"/>
            <p:cNvSpPr txBox="1"/>
            <p:nvPr/>
          </p:nvSpPr>
          <p:spPr>
            <a:xfrm>
              <a:off x="15621000" y="914400"/>
              <a:ext cx="1905000" cy="24130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lvl="0" algn="l">
                <a:lnSpc>
                  <a:spcPct val="99600"/>
                </a:lnSpc>
              </a:pPr>
              <a:r>
                <a:rPr lang="en-US" sz="1300" b="1" i="0" u="none" strike="noStrike" dirty="0">
                  <a:solidFill>
                    <a:srgbClr val="164732"/>
                  </a:solidFill>
                  <a:latin typeface="Pretendard Regular"/>
                </a:rPr>
                <a:t>UNIVERSITY OF ULSAN</a:t>
              </a: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47483647" y="56311800"/>
            <a:ext cx="2147483647" cy="2147483647"/>
            <a:chOff x="0" y="0"/>
            <a:chExt cx="0" cy="0"/>
          </a:xfrm>
        </p:grpSpPr>
      </p:grp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0" y="1206500"/>
            <a:ext cx="16802100" cy="381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3300000">
            <a:off x="17106900" y="622300"/>
            <a:ext cx="1511300" cy="381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5227300" y="3429000"/>
            <a:ext cx="4457700" cy="381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500" y="1346200"/>
            <a:ext cx="16725900" cy="85344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660400" y="304800"/>
            <a:ext cx="11633200" cy="8890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en-US" sz="5000" b="0" i="0" u="none" strike="noStrike">
                <a:solidFill>
                  <a:srgbClr val="164732"/>
                </a:solidFill>
                <a:latin typeface="Pretendard Bold"/>
              </a:rPr>
              <a:t>Application Schedule </a:t>
            </a:r>
            <a:r>
              <a:rPr lang="en-US" sz="3800" b="0" i="0" u="none" strike="noStrike">
                <a:solidFill>
                  <a:srgbClr val="164732"/>
                </a:solidFill>
                <a:latin typeface="Pretendard Bold"/>
              </a:rPr>
              <a:t>(2025 Autumn Intake)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1" name="그룹 10"/>
          <p:cNvGrpSpPr/>
          <p:nvPr/>
        </p:nvGrpSpPr>
        <p:grpSpPr>
          <a:xfrm>
            <a:off x="15621000" y="419100"/>
            <a:ext cx="1905000" cy="736600"/>
            <a:chOff x="15621000" y="419100"/>
            <a:chExt cx="1905000" cy="736600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951200" y="419100"/>
              <a:ext cx="1181100" cy="495300"/>
            </a:xfrm>
            <a:prstGeom prst="rect">
              <a:avLst/>
            </a:prstGeom>
          </p:spPr>
        </p:pic>
        <p:sp>
          <p:nvSpPr>
            <p:cNvPr id="10" name="TextBox 10"/>
            <p:cNvSpPr txBox="1"/>
            <p:nvPr/>
          </p:nvSpPr>
          <p:spPr>
            <a:xfrm>
              <a:off x="15621000" y="914400"/>
              <a:ext cx="1905000" cy="24130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lvl="0" algn="l">
                <a:lnSpc>
                  <a:spcPct val="99600"/>
                </a:lnSpc>
              </a:pPr>
              <a:r>
                <a:rPr lang="en-US" sz="1300" b="1" i="0" u="none" strike="noStrike" dirty="0">
                  <a:solidFill>
                    <a:srgbClr val="164732"/>
                  </a:solidFill>
                  <a:latin typeface="Pretendard Regular"/>
                </a:rPr>
                <a:t>UNIVERSITY OF ULSAN</a:t>
              </a: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47483647" y="56311800"/>
            <a:ext cx="2147483647" cy="2147483647"/>
            <a:chOff x="0" y="0"/>
            <a:chExt cx="0" cy="0"/>
          </a:xfrm>
        </p:grpSpPr>
      </p:grp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0" y="1206500"/>
            <a:ext cx="16802100" cy="381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3300000">
            <a:off x="17106900" y="622300"/>
            <a:ext cx="1511300" cy="381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5227300" y="3429000"/>
            <a:ext cx="4457700" cy="381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660400" y="304800"/>
            <a:ext cx="6096000" cy="8890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en-US" sz="5000" b="0" i="0" u="none" strike="noStrike">
                <a:solidFill>
                  <a:srgbClr val="164732"/>
                </a:solidFill>
                <a:latin typeface="Pretendard Bold"/>
              </a:rPr>
              <a:t>Contact Information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1" name="그룹 10"/>
          <p:cNvGrpSpPr/>
          <p:nvPr/>
        </p:nvGrpSpPr>
        <p:grpSpPr>
          <a:xfrm>
            <a:off x="15621000" y="419100"/>
            <a:ext cx="1905000" cy="736600"/>
            <a:chOff x="15621000" y="419100"/>
            <a:chExt cx="1905000" cy="736600"/>
          </a:xfrm>
        </p:grpSpPr>
        <p:pic>
          <p:nvPicPr>
            <p:cNvPr id="12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951200" y="419100"/>
              <a:ext cx="1181100" cy="495300"/>
            </a:xfrm>
            <a:prstGeom prst="rect">
              <a:avLst/>
            </a:prstGeom>
          </p:spPr>
        </p:pic>
        <p:sp>
          <p:nvSpPr>
            <p:cNvPr id="13" name="TextBox 10"/>
            <p:cNvSpPr txBox="1"/>
            <p:nvPr/>
          </p:nvSpPr>
          <p:spPr>
            <a:xfrm>
              <a:off x="15621000" y="914400"/>
              <a:ext cx="1905000" cy="24130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lvl="0" algn="l">
                <a:lnSpc>
                  <a:spcPct val="99600"/>
                </a:lnSpc>
              </a:pPr>
              <a:r>
                <a:rPr lang="en-US" sz="1300" b="1" i="0" u="none" strike="noStrike" dirty="0">
                  <a:solidFill>
                    <a:srgbClr val="164732"/>
                  </a:solidFill>
                  <a:latin typeface="Pretendard Regular"/>
                </a:rPr>
                <a:t>UNIVERSITY OF ULSAN</a:t>
              </a:r>
            </a:p>
          </p:txBody>
        </p:sp>
      </p:grpSp>
      <p:pic>
        <p:nvPicPr>
          <p:cNvPr id="9" name="그림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400" y="3238500"/>
            <a:ext cx="16418349" cy="43434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47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85900" cy="14859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900" y="8915400"/>
            <a:ext cx="15608300" cy="635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346200" y="3771900"/>
            <a:ext cx="15811500" cy="30353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8400" b="0" i="0" u="none" strike="noStrike">
                <a:solidFill>
                  <a:srgbClr val="E9E5D6"/>
                </a:solidFill>
                <a:latin typeface="Pretendard Black"/>
              </a:rPr>
              <a:t>Build your career with</a:t>
            </a:r>
          </a:p>
          <a:p>
            <a:pPr lvl="0" algn="ctr">
              <a:lnSpc>
                <a:spcPct val="99600"/>
              </a:lnSpc>
            </a:pPr>
            <a:r>
              <a:rPr lang="en-US" sz="10000" b="1" i="0" u="none" strike="noStrike">
                <a:solidFill>
                  <a:srgbClr val="E9E5D6"/>
                </a:solidFill>
                <a:latin typeface="Pretendard Black"/>
              </a:rPr>
              <a:t>UOU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47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42900" y="215900"/>
            <a:ext cx="5753100" cy="1371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endParaRPr/>
          </a:p>
          <a:p>
            <a:pPr lvl="0" algn="l">
              <a:lnSpc>
                <a:spcPct val="99600"/>
              </a:lnSpc>
            </a:pPr>
            <a:r>
              <a:rPr lang="en-US" sz="7700" b="1" i="0" u="none" strike="noStrike">
                <a:solidFill>
                  <a:srgbClr val="E9E5D6"/>
                </a:solidFill>
                <a:latin typeface="Pretendard Black"/>
              </a:rPr>
              <a:t>CONTENTS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4" name="Group 4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549400" y="5118100"/>
            <a:ext cx="3848100" cy="63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" y="7023100"/>
            <a:ext cx="4762500" cy="635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8" name="Group 8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alphaModFix amt="64000"/>
          </a:blip>
          <a:stretch>
            <a:fillRect/>
          </a:stretch>
        </p:blipFill>
        <p:spPr>
          <a:xfrm>
            <a:off x="381000" y="3873500"/>
            <a:ext cx="4724400" cy="314960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406400" y="3225800"/>
            <a:ext cx="4584700" cy="7620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en-US" sz="4300" b="0" i="0" u="none" strike="noStrike">
                <a:solidFill>
                  <a:srgbClr val="E9E5D6"/>
                </a:solidFill>
                <a:latin typeface="Pretendard Bold"/>
              </a:rPr>
              <a:t> WSU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46100" y="4000500"/>
            <a:ext cx="4318000" cy="28194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en-US" sz="2800" b="1" i="0" u="none" strike="noStrike">
                <a:solidFill>
                  <a:srgbClr val="000000"/>
                </a:solidFill>
                <a:latin typeface="Pretendard Regular"/>
              </a:rPr>
              <a:t>Ulsan Metropolitan City</a:t>
            </a:r>
          </a:p>
          <a:p>
            <a:pPr lvl="0" algn="l">
              <a:lnSpc>
                <a:spcPct val="99600"/>
              </a:lnSpc>
            </a:pPr>
            <a:r>
              <a:rPr lang="en-US" sz="1000" b="1" i="0" u="none" strike="noStrike">
                <a:solidFill>
                  <a:srgbClr val="000000"/>
                </a:solidFill>
                <a:latin typeface="Pretendard Regular"/>
              </a:rPr>
              <a:t>  </a:t>
            </a:r>
          </a:p>
          <a:p>
            <a:pPr lvl="0" algn="l">
              <a:lnSpc>
                <a:spcPct val="99600"/>
              </a:lnSpc>
            </a:pPr>
            <a:r>
              <a:rPr lang="en-US" sz="2800" b="1" i="0" u="none" strike="noStrike">
                <a:solidFill>
                  <a:srgbClr val="000000"/>
                </a:solidFill>
                <a:latin typeface="Pretendard Regular"/>
              </a:rPr>
              <a:t>Study_UOU</a:t>
            </a:r>
          </a:p>
          <a:p>
            <a:pPr lvl="0" algn="l">
              <a:lnSpc>
                <a:spcPct val="99600"/>
              </a:lnSpc>
            </a:pPr>
            <a:r>
              <a:rPr lang="en-US" sz="1000" b="1" i="0" u="none" strike="noStrike">
                <a:solidFill>
                  <a:srgbClr val="000000"/>
                </a:solidFill>
                <a:latin typeface="Pretendard Regular"/>
              </a:rPr>
              <a:t>    </a:t>
            </a:r>
          </a:p>
          <a:p>
            <a:pPr lvl="0" algn="l">
              <a:lnSpc>
                <a:spcPct val="99600"/>
              </a:lnSpc>
            </a:pPr>
            <a:r>
              <a:rPr lang="en-US" sz="2800" b="1" i="0" u="none" strike="noStrike">
                <a:solidFill>
                  <a:srgbClr val="000000"/>
                </a:solidFill>
                <a:latin typeface="Pretendard Regular"/>
              </a:rPr>
              <a:t>Study_UNIST</a:t>
            </a:r>
          </a:p>
          <a:p>
            <a:pPr lvl="0" algn="l">
              <a:lnSpc>
                <a:spcPct val="99600"/>
              </a:lnSpc>
            </a:pPr>
            <a:r>
              <a:rPr lang="en-US" sz="1000" b="1" i="0" u="none" strike="noStrike">
                <a:solidFill>
                  <a:srgbClr val="000000"/>
                </a:solidFill>
                <a:latin typeface="Pretendard Regular"/>
              </a:rPr>
              <a:t>   </a:t>
            </a:r>
          </a:p>
          <a:p>
            <a:pPr lvl="0" algn="l">
              <a:lnSpc>
                <a:spcPct val="99600"/>
              </a:lnSpc>
            </a:pPr>
            <a:r>
              <a:rPr lang="en-US" sz="2800" b="1" i="0" u="none" strike="noStrike">
                <a:solidFill>
                  <a:srgbClr val="000000"/>
                </a:solidFill>
                <a:latin typeface="Pretendard Regular"/>
              </a:rPr>
              <a:t>Work</a:t>
            </a:r>
          </a:p>
          <a:p>
            <a:pPr lvl="0" algn="l">
              <a:lnSpc>
                <a:spcPct val="99600"/>
              </a:lnSpc>
            </a:pPr>
            <a:r>
              <a:rPr lang="en-US" sz="1000" b="1" i="0" u="none" strike="noStrike">
                <a:solidFill>
                  <a:srgbClr val="000000"/>
                </a:solidFill>
                <a:latin typeface="Pretendard Regular"/>
              </a:rPr>
              <a:t>    </a:t>
            </a:r>
          </a:p>
          <a:p>
            <a:pPr lvl="0" algn="l">
              <a:lnSpc>
                <a:spcPct val="99600"/>
              </a:lnSpc>
            </a:pPr>
            <a:r>
              <a:rPr lang="en-US" sz="2800" b="1" i="0" u="none" strike="noStrike">
                <a:solidFill>
                  <a:srgbClr val="000000"/>
                </a:solidFill>
                <a:latin typeface="Pretendard Regular"/>
              </a:rPr>
              <a:t>Scholarship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203700" y="5118100"/>
            <a:ext cx="3848100" cy="635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8700" y="7023100"/>
            <a:ext cx="6083300" cy="635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alphaModFix amt="64000"/>
          </a:blip>
          <a:stretch>
            <a:fillRect/>
          </a:stretch>
        </p:blipFill>
        <p:spPr>
          <a:xfrm>
            <a:off x="6146800" y="3873500"/>
            <a:ext cx="6045200" cy="3149600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sp>
        <p:nvSpPr>
          <p:cNvPr id="17" name="TextBox 17"/>
          <p:cNvSpPr txBox="1"/>
          <p:nvPr/>
        </p:nvSpPr>
        <p:spPr>
          <a:xfrm>
            <a:off x="6172200" y="3213100"/>
            <a:ext cx="5499100" cy="6858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en-US" sz="3900" b="0" i="0" u="none" strike="noStrike">
                <a:solidFill>
                  <a:srgbClr val="E9E5D6"/>
                </a:solidFill>
                <a:latin typeface="Pretendard Bold"/>
              </a:rPr>
              <a:t> Academic Program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210300" y="3987800"/>
            <a:ext cx="6045200" cy="28194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en-US" sz="2200" b="0" i="0" u="none" strike="noStrike">
                <a:solidFill>
                  <a:srgbClr val="000000"/>
                </a:solidFill>
                <a:latin typeface="Pretendard Regular"/>
              </a:rPr>
              <a:t>Specialized Graduate School of</a:t>
            </a:r>
          </a:p>
          <a:p>
            <a:pPr lvl="0" algn="l">
              <a:lnSpc>
                <a:spcPct val="99600"/>
              </a:lnSpc>
            </a:pPr>
            <a:r>
              <a:rPr lang="en-US" sz="2800" b="1" i="0" u="none" strike="noStrike">
                <a:solidFill>
                  <a:srgbClr val="000000"/>
                </a:solidFill>
                <a:latin typeface="Pretendard Regular"/>
              </a:rPr>
              <a:t>Carbon-Neutral Technology Convergence</a:t>
            </a:r>
          </a:p>
          <a:p>
            <a:pPr lvl="0" algn="l">
              <a:lnSpc>
                <a:spcPct val="99600"/>
              </a:lnSpc>
            </a:pPr>
            <a:r>
              <a:rPr lang="en-US" sz="1600" b="0" i="0" u="none" strike="noStrike">
                <a:solidFill>
                  <a:srgbClr val="000000"/>
                </a:solidFill>
                <a:latin typeface="Pretendard Regular"/>
              </a:rPr>
              <a:t>  </a:t>
            </a:r>
          </a:p>
          <a:p>
            <a:pPr lvl="0" algn="l">
              <a:lnSpc>
                <a:spcPct val="99600"/>
              </a:lnSpc>
            </a:pPr>
            <a:r>
              <a:rPr lang="en-US" sz="2200" b="0" i="0" u="none" strike="noStrike">
                <a:solidFill>
                  <a:srgbClr val="000000"/>
                </a:solidFill>
                <a:latin typeface="Pretendard Regular"/>
              </a:rPr>
              <a:t>Specialized Graduate School of</a:t>
            </a:r>
            <a:r>
              <a:rPr lang="en-US" sz="2800" b="0" i="0" u="none" strike="noStrike">
                <a:solidFill>
                  <a:srgbClr val="000000"/>
                </a:solidFill>
                <a:latin typeface="Pretendard Regular"/>
              </a:rPr>
              <a:t> </a:t>
            </a:r>
          </a:p>
          <a:p>
            <a:pPr lvl="0" algn="l">
              <a:lnSpc>
                <a:spcPct val="99600"/>
              </a:lnSpc>
            </a:pPr>
            <a:r>
              <a:rPr lang="en-US" sz="2800" b="1" i="0" u="none" strike="noStrike">
                <a:solidFill>
                  <a:srgbClr val="000000"/>
                </a:solidFill>
                <a:latin typeface="Pretendard Regular"/>
              </a:rPr>
              <a:t>Next-Generation Secondary Battery Convergence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0" name="Group 20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1150600" y="5118100"/>
            <a:ext cx="3848100" cy="63500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42900" y="7023100"/>
            <a:ext cx="4762500" cy="63500"/>
          </a:xfrm>
          <a:prstGeom prst="rect">
            <a:avLst/>
          </a:prstGeom>
        </p:spPr>
      </p:pic>
      <p:grpSp>
        <p:nvGrpSpPr>
          <p:cNvPr id="23" name="Group 23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4" name="Group 24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25" name="Picture 25"/>
          <p:cNvPicPr>
            <a:picLocks noChangeAspect="1"/>
          </p:cNvPicPr>
          <p:nvPr/>
        </p:nvPicPr>
        <p:blipFill>
          <a:blip r:embed="rId4">
            <a:alphaModFix amt="64000"/>
          </a:blip>
          <a:stretch>
            <a:fillRect/>
          </a:stretch>
        </p:blipFill>
        <p:spPr>
          <a:xfrm>
            <a:off x="13093700" y="3873500"/>
            <a:ext cx="4724400" cy="3149600"/>
          </a:xfrm>
          <a:prstGeom prst="rect">
            <a:avLst/>
          </a:prstGeom>
        </p:spPr>
      </p:pic>
      <p:sp>
        <p:nvSpPr>
          <p:cNvPr id="26" name="TextBox 26"/>
          <p:cNvSpPr txBox="1"/>
          <p:nvPr/>
        </p:nvSpPr>
        <p:spPr>
          <a:xfrm>
            <a:off x="13119100" y="3225800"/>
            <a:ext cx="4584700" cy="7620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en-US" sz="4300" b="0" i="0" u="none" strike="noStrike">
                <a:solidFill>
                  <a:srgbClr val="E9E5D6"/>
                </a:solidFill>
                <a:latin typeface="Pretendard Bold"/>
              </a:rPr>
              <a:t> How to Apply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3246100" y="4000500"/>
            <a:ext cx="4318000" cy="28448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en-US" sz="2800" b="1" i="0" u="none" strike="noStrike" dirty="0">
                <a:solidFill>
                  <a:srgbClr val="000000"/>
                </a:solidFill>
                <a:latin typeface="Pretendard Regular"/>
              </a:rPr>
              <a:t>Eligibility</a:t>
            </a:r>
          </a:p>
          <a:p>
            <a:pPr lvl="0" algn="l">
              <a:lnSpc>
                <a:spcPct val="99600"/>
              </a:lnSpc>
            </a:pPr>
            <a:r>
              <a:rPr lang="en-US" sz="1000" b="1" i="0" u="none" strike="noStrike" dirty="0">
                <a:solidFill>
                  <a:srgbClr val="000000"/>
                </a:solidFill>
                <a:latin typeface="Pretendard Regular"/>
              </a:rPr>
              <a:t>  </a:t>
            </a:r>
          </a:p>
          <a:p>
            <a:pPr lvl="0" algn="l">
              <a:lnSpc>
                <a:spcPct val="99600"/>
              </a:lnSpc>
            </a:pPr>
            <a:endParaRPr lang="en-US" sz="1000" b="1" i="0" u="none" strike="noStrike" dirty="0">
              <a:solidFill>
                <a:srgbClr val="000000"/>
              </a:solidFill>
              <a:latin typeface="Pretendard Regular"/>
            </a:endParaRPr>
          </a:p>
          <a:p>
            <a:pPr lvl="0" algn="l">
              <a:lnSpc>
                <a:spcPct val="99600"/>
              </a:lnSpc>
            </a:pPr>
            <a:endParaRPr lang="en-US" sz="1000" b="1" i="0" u="none" strike="noStrike" dirty="0">
              <a:solidFill>
                <a:srgbClr val="000000"/>
              </a:solidFill>
              <a:latin typeface="Pretendard Regular"/>
            </a:endParaRPr>
          </a:p>
          <a:p>
            <a:pPr lvl="0" algn="l">
              <a:lnSpc>
                <a:spcPct val="99600"/>
              </a:lnSpc>
            </a:pPr>
            <a:r>
              <a:rPr lang="en-US" sz="2800" b="1" i="0" u="none" strike="noStrike" dirty="0">
                <a:solidFill>
                  <a:srgbClr val="000000"/>
                </a:solidFill>
                <a:latin typeface="Pretendard Regular"/>
              </a:rPr>
              <a:t>Application Schedule</a:t>
            </a:r>
          </a:p>
          <a:p>
            <a:pPr lvl="0" algn="l">
              <a:lnSpc>
                <a:spcPct val="99600"/>
              </a:lnSpc>
            </a:pPr>
            <a:r>
              <a:rPr lang="en-US" sz="2200" b="1" i="0" u="none" strike="noStrike" dirty="0">
                <a:solidFill>
                  <a:srgbClr val="000000"/>
                </a:solidFill>
                <a:latin typeface="Pretendard Regular"/>
              </a:rPr>
              <a:t>(2025 Autumn Intake)    </a:t>
            </a:r>
          </a:p>
          <a:p>
            <a:pPr lvl="0" algn="l">
              <a:lnSpc>
                <a:spcPct val="99600"/>
              </a:lnSpc>
            </a:pPr>
            <a:endParaRPr lang="en-US" sz="2200" b="1" dirty="0">
              <a:solidFill>
                <a:srgbClr val="000000"/>
              </a:solidFill>
              <a:latin typeface="Pretendard Regular"/>
            </a:endParaRPr>
          </a:p>
          <a:p>
            <a:pPr lvl="0" algn="l">
              <a:lnSpc>
                <a:spcPct val="99600"/>
              </a:lnSpc>
            </a:pPr>
            <a:endParaRPr lang="en-US" sz="2200" b="1" i="0" u="none" strike="noStrike" dirty="0">
              <a:solidFill>
                <a:srgbClr val="000000"/>
              </a:solidFill>
              <a:latin typeface="Pretendard Regular"/>
            </a:endParaRPr>
          </a:p>
          <a:p>
            <a:pPr lvl="0" algn="l">
              <a:lnSpc>
                <a:spcPct val="99600"/>
              </a:lnSpc>
            </a:pPr>
            <a:r>
              <a:rPr lang="en-US" sz="2800" b="1" i="0" u="none" strike="noStrike" dirty="0">
                <a:solidFill>
                  <a:srgbClr val="000000"/>
                </a:solidFill>
                <a:latin typeface="Pretendard Regular"/>
              </a:rPr>
              <a:t>Contact Information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47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578600" y="4191000"/>
            <a:ext cx="5143500" cy="17780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en-US" sz="10000" b="0" i="0" u="none" strike="noStrike">
                <a:solidFill>
                  <a:srgbClr val="E9E5D6"/>
                </a:solidFill>
                <a:latin typeface="Pretendard Black"/>
              </a:rPr>
              <a:t>1. WSU 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7600" y="5943600"/>
            <a:ext cx="5880100" cy="13716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47483647" y="56311800"/>
            <a:ext cx="2147483647" cy="2147483647"/>
            <a:chOff x="0" y="0"/>
            <a:chExt cx="0" cy="0"/>
          </a:xfrm>
        </p:grpSpPr>
      </p:grp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0" y="1206500"/>
            <a:ext cx="16802100" cy="381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3300000">
            <a:off x="17106900" y="622300"/>
            <a:ext cx="1511300" cy="381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5227300" y="3429000"/>
            <a:ext cx="4457700" cy="381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500" y="1219200"/>
            <a:ext cx="16471900" cy="12827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100" y="2514600"/>
            <a:ext cx="16230600" cy="768350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587500" y="342900"/>
            <a:ext cx="6667500" cy="12954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en-US" sz="5000" b="1" i="0" u="none" strike="noStrike">
                <a:solidFill>
                  <a:srgbClr val="164732"/>
                </a:solidFill>
                <a:latin typeface="Pretendard Bold"/>
              </a:rPr>
              <a:t>lsan Metropolitan City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sp>
        <p:nvSpPr>
          <p:cNvPr id="12" name="TextBox 12"/>
          <p:cNvSpPr txBox="1"/>
          <p:nvPr/>
        </p:nvSpPr>
        <p:spPr>
          <a:xfrm>
            <a:off x="800100" y="-88900"/>
            <a:ext cx="1003300" cy="1562100"/>
          </a:xfrm>
          <a:prstGeom prst="rect">
            <a:avLst/>
          </a:prstGeom>
          <a:effectLst>
            <a:outerShdw dist="55880" dir="2700000">
              <a:srgbClr val="000000">
                <a:alpha val="40000"/>
              </a:srgbClr>
            </a:outerShdw>
          </a:effectLst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en-US" sz="8800" b="1" i="0" u="none" strike="noStrike">
                <a:solidFill>
                  <a:srgbClr val="164732"/>
                </a:solidFill>
                <a:latin typeface="Pretendard Black"/>
              </a:rPr>
              <a:t>U</a:t>
            </a:r>
          </a:p>
        </p:txBody>
      </p:sp>
      <p:grpSp>
        <p:nvGrpSpPr>
          <p:cNvPr id="13" name="그룹 12"/>
          <p:cNvGrpSpPr/>
          <p:nvPr/>
        </p:nvGrpSpPr>
        <p:grpSpPr>
          <a:xfrm>
            <a:off x="15621000" y="419100"/>
            <a:ext cx="1905000" cy="736600"/>
            <a:chOff x="15621000" y="419100"/>
            <a:chExt cx="1905000" cy="736600"/>
          </a:xfrm>
        </p:grpSpPr>
        <p:pic>
          <p:nvPicPr>
            <p:cNvPr id="14" name="Picture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951200" y="419100"/>
              <a:ext cx="1181100" cy="495300"/>
            </a:xfrm>
            <a:prstGeom prst="rect">
              <a:avLst/>
            </a:prstGeom>
          </p:spPr>
        </p:pic>
        <p:sp>
          <p:nvSpPr>
            <p:cNvPr id="15" name="TextBox 10"/>
            <p:cNvSpPr txBox="1"/>
            <p:nvPr/>
          </p:nvSpPr>
          <p:spPr>
            <a:xfrm>
              <a:off x="15621000" y="914400"/>
              <a:ext cx="1905000" cy="24130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lvl="0" algn="l">
                <a:lnSpc>
                  <a:spcPct val="99600"/>
                </a:lnSpc>
              </a:pPr>
              <a:r>
                <a:rPr lang="en-US" sz="1300" b="1" i="0" u="none" strike="noStrike" dirty="0">
                  <a:solidFill>
                    <a:srgbClr val="164732"/>
                  </a:solidFill>
                  <a:latin typeface="Pretendard Regular"/>
                </a:rPr>
                <a:t>UNIVERSITY OF ULSAN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47483647" y="56311800"/>
            <a:ext cx="2147483647" cy="2147483647"/>
            <a:chOff x="0" y="0"/>
            <a:chExt cx="0" cy="0"/>
          </a:xfrm>
        </p:grpSpPr>
      </p:grp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0" y="1206500"/>
            <a:ext cx="16802100" cy="381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3300000">
            <a:off x="17106900" y="622300"/>
            <a:ext cx="1511300" cy="381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5227300" y="3429000"/>
            <a:ext cx="4457700" cy="381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400" y="1397000"/>
            <a:ext cx="16471900" cy="87249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397000" y="317500"/>
            <a:ext cx="3263900" cy="8890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en-US" sz="5000" b="0" i="0" u="none" strike="noStrike" dirty="0" err="1">
                <a:solidFill>
                  <a:srgbClr val="164732"/>
                </a:solidFill>
                <a:latin typeface="Pretendard Bold"/>
              </a:rPr>
              <a:t>tudy</a:t>
            </a:r>
            <a:r>
              <a:rPr lang="en-US" sz="5000" b="0" i="0" u="none" strike="noStrike" dirty="0">
                <a:solidFill>
                  <a:srgbClr val="164732"/>
                </a:solidFill>
                <a:latin typeface="Pretendard Bold"/>
              </a:rPr>
              <a:t>_ UOU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sp>
        <p:nvSpPr>
          <p:cNvPr id="11" name="TextBox 11"/>
          <p:cNvSpPr txBox="1"/>
          <p:nvPr/>
        </p:nvSpPr>
        <p:spPr>
          <a:xfrm>
            <a:off x="660400" y="-101600"/>
            <a:ext cx="927100" cy="1536700"/>
          </a:xfrm>
          <a:prstGeom prst="rect">
            <a:avLst/>
          </a:prstGeom>
          <a:effectLst>
            <a:outerShdw dist="54610" dir="2700000">
              <a:srgbClr val="000000">
                <a:alpha val="40000"/>
              </a:srgbClr>
            </a:outerShdw>
          </a:effectLst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en-US" sz="8600" b="1" i="0" u="none" strike="noStrike" dirty="0">
                <a:solidFill>
                  <a:srgbClr val="164732"/>
                </a:solidFill>
                <a:latin typeface="Pretendard Black"/>
              </a:rPr>
              <a:t>S</a:t>
            </a:r>
          </a:p>
        </p:txBody>
      </p:sp>
      <p:grpSp>
        <p:nvGrpSpPr>
          <p:cNvPr id="12" name="그룹 11"/>
          <p:cNvGrpSpPr/>
          <p:nvPr/>
        </p:nvGrpSpPr>
        <p:grpSpPr>
          <a:xfrm>
            <a:off x="15621000" y="419100"/>
            <a:ext cx="1905000" cy="736600"/>
            <a:chOff x="15621000" y="419100"/>
            <a:chExt cx="1905000" cy="736600"/>
          </a:xfrm>
        </p:grpSpPr>
        <p:pic>
          <p:nvPicPr>
            <p:cNvPr id="13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951200" y="419100"/>
              <a:ext cx="1181100" cy="495300"/>
            </a:xfrm>
            <a:prstGeom prst="rect">
              <a:avLst/>
            </a:prstGeom>
          </p:spPr>
        </p:pic>
        <p:sp>
          <p:nvSpPr>
            <p:cNvPr id="14" name="TextBox 10"/>
            <p:cNvSpPr txBox="1"/>
            <p:nvPr/>
          </p:nvSpPr>
          <p:spPr>
            <a:xfrm>
              <a:off x="15621000" y="914400"/>
              <a:ext cx="1905000" cy="24130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lvl="0" algn="l">
                <a:lnSpc>
                  <a:spcPct val="99600"/>
                </a:lnSpc>
              </a:pPr>
              <a:r>
                <a:rPr lang="en-US" sz="1300" b="1" i="0" u="none" strike="noStrike" dirty="0">
                  <a:solidFill>
                    <a:srgbClr val="164732"/>
                  </a:solidFill>
                  <a:latin typeface="Pretendard Regular"/>
                </a:rPr>
                <a:t>UNIVERSITY OF ULSAN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47483647" y="56311800"/>
            <a:ext cx="2147483647" cy="2147483647"/>
            <a:chOff x="0" y="0"/>
            <a:chExt cx="0" cy="0"/>
          </a:xfrm>
        </p:grpSpPr>
      </p:grp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0" y="1206500"/>
            <a:ext cx="16802100" cy="381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3300000">
            <a:off x="17106900" y="622300"/>
            <a:ext cx="1511300" cy="381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5227300" y="3429000"/>
            <a:ext cx="4457700" cy="381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700" y="1866900"/>
            <a:ext cx="16256000" cy="81280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41600" y="368300"/>
            <a:ext cx="2095500" cy="74930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736600" y="-101600"/>
            <a:ext cx="17157700" cy="1536700"/>
          </a:xfrm>
          <a:prstGeom prst="rect">
            <a:avLst/>
          </a:prstGeom>
          <a:effectLst>
            <a:outerShdw dist="54610" dir="2700000">
              <a:srgbClr val="000000">
                <a:alpha val="40000"/>
              </a:srgbClr>
            </a:outerShdw>
          </a:effectLst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en-US" sz="8600" b="1" i="0" u="none" strike="noStrike" dirty="0" err="1">
                <a:solidFill>
                  <a:srgbClr val="1647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tendard Bold"/>
              </a:rPr>
              <a:t>S</a:t>
            </a:r>
            <a:r>
              <a:rPr lang="en-US" sz="5000" b="1" i="0" u="none" strike="noStrike" dirty="0" err="1">
                <a:solidFill>
                  <a:srgbClr val="164732"/>
                </a:solidFill>
                <a:latin typeface="Pretendard Bold"/>
              </a:rPr>
              <a:t>tudy_UNIST</a:t>
            </a:r>
            <a:r>
              <a:rPr lang="en-US" sz="2800" b="0" i="0" u="none" strike="noStrike" dirty="0">
                <a:solidFill>
                  <a:srgbClr val="164732"/>
                </a:solidFill>
                <a:latin typeface="Pretendard Bold"/>
              </a:rPr>
              <a:t>(Ulsan National Institute of Science and Technology)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12800" y="1358900"/>
            <a:ext cx="16027400" cy="482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en-US" sz="2700" b="1" i="0" u="none" strike="noStrike" dirty="0">
                <a:solidFill>
                  <a:srgbClr val="001B54"/>
                </a:solidFill>
                <a:latin typeface="Pretendard Regular"/>
              </a:rPr>
              <a:t>※Selected applicants will be invited to the UOU-UNIST Joint Degree Program based on specific criteria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47483647" y="-2147483648"/>
            <a:ext cx="2147483647" cy="2147483647"/>
            <a:chOff x="0" y="0"/>
            <a:chExt cx="0" cy="0"/>
          </a:xfrm>
        </p:grpSpPr>
      </p:grpSp>
      <p:grpSp>
        <p:nvGrpSpPr>
          <p:cNvPr id="34" name="그룹 33"/>
          <p:cNvGrpSpPr/>
          <p:nvPr/>
        </p:nvGrpSpPr>
        <p:grpSpPr>
          <a:xfrm>
            <a:off x="609600" y="-127000"/>
            <a:ext cx="17233900" cy="5803900"/>
            <a:chOff x="520700" y="-317500"/>
            <a:chExt cx="17233900" cy="58039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0700" y="1003300"/>
              <a:ext cx="16802100" cy="381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-3300000">
              <a:off x="16979900" y="419100"/>
              <a:ext cx="1511300" cy="381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15087600" y="3238500"/>
              <a:ext cx="4457700" cy="38100"/>
            </a:xfrm>
            <a:prstGeom prst="rect">
              <a:avLst/>
            </a:prstGeom>
          </p:spPr>
        </p:pic>
      </p:grpSp>
      <p:sp>
        <p:nvSpPr>
          <p:cNvPr id="6" name="TextBox 6"/>
          <p:cNvSpPr txBox="1"/>
          <p:nvPr/>
        </p:nvSpPr>
        <p:spPr>
          <a:xfrm>
            <a:off x="1803400" y="368300"/>
            <a:ext cx="1092200" cy="8763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en-US" sz="5000" b="0" i="0" u="none" strike="noStrike" dirty="0" err="1">
                <a:solidFill>
                  <a:srgbClr val="164732"/>
                </a:solidFill>
                <a:latin typeface="Pretendard Bold"/>
              </a:rPr>
              <a:t>ork</a:t>
            </a:r>
            <a:endParaRPr lang="en-US" sz="5000" b="0" i="0" u="none" strike="noStrike" dirty="0">
              <a:solidFill>
                <a:srgbClr val="164732"/>
              </a:solidFill>
              <a:latin typeface="Pretendard Bold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sp>
        <p:nvSpPr>
          <p:cNvPr id="10" name="TextBox 10"/>
          <p:cNvSpPr txBox="1"/>
          <p:nvPr/>
        </p:nvSpPr>
        <p:spPr>
          <a:xfrm>
            <a:off x="584200" y="-88900"/>
            <a:ext cx="1244600" cy="1270000"/>
          </a:xfrm>
          <a:prstGeom prst="rect">
            <a:avLst/>
          </a:prstGeom>
          <a:effectLst>
            <a:outerShdw dist="55880" dir="2700000">
              <a:srgbClr val="000000">
                <a:alpha val="40000"/>
              </a:srgbClr>
            </a:outerShdw>
          </a:effectLst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en-US" sz="8800" b="0" i="0" u="none" strike="noStrike" dirty="0">
                <a:solidFill>
                  <a:srgbClr val="164732"/>
                </a:solidFill>
                <a:latin typeface="Pretendard Black"/>
              </a:rPr>
              <a:t>W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74700" y="1651000"/>
            <a:ext cx="16865600" cy="8763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en-US" sz="5000" b="1" i="0" u="none" strike="noStrike">
                <a:solidFill>
                  <a:srgbClr val="1AAA52"/>
                </a:solidFill>
                <a:latin typeface="Pretendard Bold"/>
              </a:rPr>
              <a:t> Employment at Korea Companies in the Home County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3" name="Group 13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00" y="2641600"/>
            <a:ext cx="1625600" cy="3454400"/>
          </a:xfrm>
          <a:prstGeom prst="rect">
            <a:avLst/>
          </a:prstGeom>
          <a:effectLst>
            <a:outerShdw blurRad="26496" dist="150563" dir="2700000">
              <a:srgbClr val="000000">
                <a:alpha val="50000"/>
              </a:srgbClr>
            </a:outerShdw>
          </a:effectLst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3300" y="3251200"/>
            <a:ext cx="1943100" cy="1016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-2880000">
            <a:off x="762000" y="4483100"/>
            <a:ext cx="2616200" cy="101600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2946400" y="3022600"/>
            <a:ext cx="12357100" cy="1028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en-US" sz="3300" b="1" i="0" u="none" strike="noStrike">
                <a:solidFill>
                  <a:srgbClr val="1AAA52"/>
                </a:solidFill>
                <a:latin typeface="Pretendard Regular"/>
              </a:rPr>
              <a:t>Vietnam</a:t>
            </a:r>
          </a:p>
          <a:p>
            <a:pPr lvl="0" algn="l">
              <a:lnSpc>
                <a:spcPct val="99600"/>
              </a:lnSpc>
            </a:pPr>
            <a:r>
              <a:rPr lang="en-US" sz="2900" b="0" i="0" u="none" strike="noStrike">
                <a:solidFill>
                  <a:srgbClr val="000000"/>
                </a:solidFill>
                <a:latin typeface="Pretendard Regular"/>
              </a:rPr>
              <a:t> 967 Companies (including Hyundai Motor Company and SK Innovation)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19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09400" y="5181600"/>
            <a:ext cx="5537200" cy="2311400"/>
          </a:xfrm>
          <a:prstGeom prst="rect">
            <a:avLst/>
          </a:prstGeom>
          <a:effectLst>
            <a:outerShdw blurRad="53011" dist="212965" dir="2700000">
              <a:srgbClr val="000000">
                <a:alpha val="50000"/>
              </a:srgbClr>
            </a:outerShdw>
          </a:effectLst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-9120000">
            <a:off x="12014200" y="6515100"/>
            <a:ext cx="1231900" cy="101600"/>
          </a:xfrm>
          <a:prstGeom prst="rect">
            <a:avLst/>
          </a:prstGeom>
        </p:spPr>
      </p:pic>
      <p:sp>
        <p:nvSpPr>
          <p:cNvPr id="21" name="TextBox 21"/>
          <p:cNvSpPr txBox="1"/>
          <p:nvPr/>
        </p:nvSpPr>
        <p:spPr>
          <a:xfrm>
            <a:off x="2146300" y="5410200"/>
            <a:ext cx="10083800" cy="1028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en-US" sz="3300" b="1" i="0" u="none" strike="noStrike">
                <a:solidFill>
                  <a:srgbClr val="1AAA52"/>
                </a:solidFill>
                <a:latin typeface="Pretendard Regular"/>
              </a:rPr>
              <a:t>Indonesia</a:t>
            </a:r>
          </a:p>
          <a:p>
            <a:pPr lvl="0" algn="l">
              <a:lnSpc>
                <a:spcPct val="99600"/>
              </a:lnSpc>
            </a:pPr>
            <a:r>
              <a:rPr lang="en-US" sz="3000" b="0" i="0" u="none" strike="noStrike">
                <a:solidFill>
                  <a:srgbClr val="000000"/>
                </a:solidFill>
                <a:latin typeface="Pretendard Regular"/>
              </a:rPr>
              <a:t>226 Companies (including LG Energy Solution and POSCO)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3" name="Group 23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6700" y="6642100"/>
            <a:ext cx="4114800" cy="3175000"/>
          </a:xfrm>
          <a:prstGeom prst="rect">
            <a:avLst/>
          </a:prstGeom>
          <a:effectLst>
            <a:outerShdw blurRad="100049" dist="292571" dir="2700000">
              <a:srgbClr val="000000">
                <a:alpha val="50000"/>
              </a:srgbClr>
            </a:outerShdw>
          </a:effectLst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-60000">
            <a:off x="1600200" y="8509000"/>
            <a:ext cx="2997200" cy="101600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-360000">
            <a:off x="2324100" y="8788400"/>
            <a:ext cx="2247900" cy="101600"/>
          </a:xfrm>
          <a:prstGeom prst="rect">
            <a:avLst/>
          </a:prstGeom>
        </p:spPr>
      </p:pic>
      <p:sp>
        <p:nvSpPr>
          <p:cNvPr id="27" name="TextBox 27"/>
          <p:cNvSpPr txBox="1"/>
          <p:nvPr/>
        </p:nvSpPr>
        <p:spPr>
          <a:xfrm>
            <a:off x="4851400" y="8039100"/>
            <a:ext cx="13017500" cy="1028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en-US" sz="3300" b="1" i="0" u="none" strike="noStrike">
                <a:solidFill>
                  <a:srgbClr val="1AAA52"/>
                </a:solidFill>
                <a:latin typeface="Pretendard Regular"/>
              </a:rPr>
              <a:t>Europe</a:t>
            </a:r>
          </a:p>
          <a:p>
            <a:pPr lvl="0" algn="l">
              <a:lnSpc>
                <a:spcPct val="99600"/>
              </a:lnSpc>
            </a:pPr>
            <a:r>
              <a:rPr lang="en-US" sz="3000" b="0" i="0" u="none" strike="noStrike">
                <a:solidFill>
                  <a:srgbClr val="000000"/>
                </a:solidFill>
                <a:latin typeface="Pretendard Regular"/>
              </a:rPr>
              <a:t>1,056 Companies (including Hyundai Motor Company, Samsung SDI)</a:t>
            </a:r>
          </a:p>
        </p:txBody>
      </p:sp>
      <p:grpSp>
        <p:nvGrpSpPr>
          <p:cNvPr id="31" name="그룹 30"/>
          <p:cNvGrpSpPr/>
          <p:nvPr/>
        </p:nvGrpSpPr>
        <p:grpSpPr>
          <a:xfrm>
            <a:off x="15621000" y="419100"/>
            <a:ext cx="1905000" cy="736600"/>
            <a:chOff x="15621000" y="419100"/>
            <a:chExt cx="1905000" cy="736600"/>
          </a:xfrm>
        </p:grpSpPr>
        <p:pic>
          <p:nvPicPr>
            <p:cNvPr id="32" name="Picture 9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5951200" y="419100"/>
              <a:ext cx="1181100" cy="495300"/>
            </a:xfrm>
            <a:prstGeom prst="rect">
              <a:avLst/>
            </a:prstGeom>
          </p:spPr>
        </p:pic>
        <p:sp>
          <p:nvSpPr>
            <p:cNvPr id="33" name="TextBox 10"/>
            <p:cNvSpPr txBox="1"/>
            <p:nvPr/>
          </p:nvSpPr>
          <p:spPr>
            <a:xfrm>
              <a:off x="15621000" y="914400"/>
              <a:ext cx="1905000" cy="24130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lvl="0" algn="l">
                <a:lnSpc>
                  <a:spcPct val="99600"/>
                </a:lnSpc>
              </a:pPr>
              <a:r>
                <a:rPr lang="en-US" sz="1300" b="1" i="0" u="none" strike="noStrike" dirty="0">
                  <a:solidFill>
                    <a:srgbClr val="164732"/>
                  </a:solidFill>
                  <a:latin typeface="Pretendard Regular"/>
                </a:rPr>
                <a:t>UNIVERSITY OF ULSAN</a:t>
              </a: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47483647" y="56311800"/>
            <a:ext cx="2147483647" cy="2147483647"/>
            <a:chOff x="0" y="0"/>
            <a:chExt cx="0" cy="0"/>
          </a:xfrm>
        </p:grpSpPr>
      </p:grp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0" y="1206500"/>
            <a:ext cx="16802100" cy="381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3300000">
            <a:off x="17106900" y="622300"/>
            <a:ext cx="1511300" cy="381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5227300" y="3429000"/>
            <a:ext cx="4457700" cy="381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660400" y="304800"/>
            <a:ext cx="3657600" cy="8763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en-US" sz="5000" b="0" i="0" u="none" strike="noStrike">
                <a:solidFill>
                  <a:srgbClr val="164732"/>
                </a:solidFill>
                <a:latin typeface="Pretendard Bold"/>
              </a:rPr>
              <a:t>Scholarship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0" name="Group 10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1" name="Group 11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-2006600" y="4787900"/>
            <a:ext cx="5384800" cy="381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100" y="7467600"/>
            <a:ext cx="6680200" cy="38100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7">
            <a:alphaModFix amt="64000"/>
          </a:blip>
          <a:stretch>
            <a:fillRect/>
          </a:stretch>
        </p:blipFill>
        <p:spPr>
          <a:xfrm>
            <a:off x="711200" y="3060700"/>
            <a:ext cx="6705600" cy="4432300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079500" y="2146300"/>
            <a:ext cx="6413500" cy="9779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en-US" sz="5500" b="0" i="0" u="none" strike="noStrike">
                <a:solidFill>
                  <a:srgbClr val="1AAA52"/>
                </a:solidFill>
                <a:latin typeface="Pretendard Bold"/>
              </a:rPr>
              <a:t>Financial Support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5676900" y="4851400"/>
            <a:ext cx="5257800" cy="3810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93100" y="7493000"/>
            <a:ext cx="8331200" cy="3810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0">
            <a:alphaModFix amt="64000"/>
          </a:blip>
          <a:stretch>
            <a:fillRect/>
          </a:stretch>
        </p:blipFill>
        <p:spPr>
          <a:xfrm>
            <a:off x="8343900" y="2959100"/>
            <a:ext cx="8293100" cy="4546600"/>
          </a:xfrm>
          <a:prstGeom prst="rect">
            <a:avLst/>
          </a:prstGeom>
        </p:spPr>
      </p:pic>
      <p:sp>
        <p:nvSpPr>
          <p:cNvPr id="21" name="TextBox 21"/>
          <p:cNvSpPr txBox="1"/>
          <p:nvPr/>
        </p:nvSpPr>
        <p:spPr>
          <a:xfrm>
            <a:off x="8610600" y="2146300"/>
            <a:ext cx="5588000" cy="9779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en-US" sz="5500" b="0" i="0" u="none" strike="noStrike">
                <a:solidFill>
                  <a:srgbClr val="1AAA52"/>
                </a:solidFill>
                <a:latin typeface="Pretendard Bold"/>
              </a:rPr>
              <a:t>Other benefits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965200" y="3454400"/>
            <a:ext cx="5575300" cy="35814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en-US" sz="3600" b="1" i="0" u="none" strike="noStrike">
                <a:solidFill>
                  <a:srgbClr val="595959"/>
                </a:solidFill>
                <a:latin typeface="Pretendard Regular"/>
              </a:rPr>
              <a:t>Full Tuition Scholarship</a:t>
            </a:r>
          </a:p>
          <a:p>
            <a:pPr lvl="0" algn="l">
              <a:lnSpc>
                <a:spcPct val="99600"/>
              </a:lnSpc>
            </a:pPr>
            <a:endParaRPr lang="en-US" sz="3600" b="1" i="0" u="none" strike="noStrike">
              <a:solidFill>
                <a:srgbClr val="595959"/>
              </a:solidFill>
              <a:latin typeface="Pretendard Regular"/>
            </a:endParaRPr>
          </a:p>
          <a:p>
            <a:pPr lvl="0" algn="l">
              <a:lnSpc>
                <a:spcPct val="99600"/>
              </a:lnSpc>
            </a:pPr>
            <a:r>
              <a:rPr lang="en-US" sz="3600" b="1" i="0" u="none" strike="noStrike">
                <a:solidFill>
                  <a:srgbClr val="595959"/>
                </a:solidFill>
                <a:latin typeface="Pretendard Regular"/>
              </a:rPr>
              <a:t>Dormitory Accommodation</a:t>
            </a:r>
          </a:p>
          <a:p>
            <a:pPr lvl="0" algn="l">
              <a:lnSpc>
                <a:spcPct val="99600"/>
              </a:lnSpc>
            </a:pPr>
            <a:r>
              <a:rPr lang="en-US" sz="2500" b="1" i="0" u="none" strike="noStrike">
                <a:solidFill>
                  <a:srgbClr val="595959"/>
                </a:solidFill>
                <a:latin typeface="Pretendard Regular"/>
              </a:rPr>
              <a:t>(Meals included)</a:t>
            </a:r>
          </a:p>
          <a:p>
            <a:pPr lvl="0" algn="l">
              <a:lnSpc>
                <a:spcPct val="99600"/>
              </a:lnSpc>
            </a:pPr>
            <a:endParaRPr lang="en-US" sz="2500" b="1" i="0" u="none" strike="noStrike">
              <a:solidFill>
                <a:srgbClr val="595959"/>
              </a:solidFill>
              <a:latin typeface="Pretendard Regular"/>
            </a:endParaRPr>
          </a:p>
          <a:p>
            <a:pPr lvl="0" algn="l">
              <a:lnSpc>
                <a:spcPct val="99600"/>
              </a:lnSpc>
            </a:pPr>
            <a:r>
              <a:rPr lang="en-US" sz="3600" b="1" i="0" u="none" strike="noStrike">
                <a:solidFill>
                  <a:srgbClr val="595959"/>
                </a:solidFill>
                <a:latin typeface="Pretendard Regular"/>
              </a:rPr>
              <a:t>Living Support Allowance</a:t>
            </a:r>
          </a:p>
          <a:p>
            <a:pPr lvl="0" algn="l">
              <a:lnSpc>
                <a:spcPct val="99600"/>
              </a:lnSpc>
            </a:pPr>
            <a:r>
              <a:rPr lang="en-US" sz="2500" b="1" i="0" u="none" strike="noStrike">
                <a:solidFill>
                  <a:srgbClr val="595959"/>
                </a:solidFill>
                <a:latin typeface="Pretendard Regular"/>
              </a:rPr>
              <a:t>(KRW 800,000 per month)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8407400" y="3314700"/>
            <a:ext cx="8191500" cy="41783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en-US" sz="3600" b="1" i="0" u="none" strike="noStrike" dirty="0">
                <a:solidFill>
                  <a:srgbClr val="595959"/>
                </a:solidFill>
                <a:latin typeface="Pretendard Regular"/>
              </a:rPr>
              <a:t>Korean Language Education</a:t>
            </a:r>
            <a:r>
              <a:rPr lang="en-US" sz="2500" b="0" i="0" u="none" strike="noStrike" dirty="0">
                <a:solidFill>
                  <a:srgbClr val="595959"/>
                </a:solidFill>
                <a:latin typeface="Pretendard Regular"/>
              </a:rPr>
              <a:t> (100 hours)</a:t>
            </a:r>
          </a:p>
          <a:p>
            <a:pPr lvl="0" algn="l">
              <a:lnSpc>
                <a:spcPct val="99600"/>
              </a:lnSpc>
            </a:pPr>
            <a:endParaRPr lang="en-US" sz="2500" b="0" i="0" u="none" strike="noStrike" dirty="0">
              <a:solidFill>
                <a:srgbClr val="595959"/>
              </a:solidFill>
              <a:latin typeface="Pretendard Regular"/>
            </a:endParaRPr>
          </a:p>
          <a:p>
            <a:pPr lvl="0" algn="l">
              <a:lnSpc>
                <a:spcPct val="99600"/>
              </a:lnSpc>
            </a:pPr>
            <a:r>
              <a:rPr lang="en-US" sz="3600" b="1" i="0" u="none" strike="noStrike" dirty="0">
                <a:solidFill>
                  <a:srgbClr val="595959"/>
                </a:solidFill>
                <a:latin typeface="Pretendard Regular"/>
              </a:rPr>
              <a:t>Opportunity for paid </a:t>
            </a:r>
            <a:r>
              <a:rPr lang="en-US" sz="3600" b="1" i="0" u="none" strike="noStrike" dirty="0" smtClean="0">
                <a:solidFill>
                  <a:srgbClr val="595959"/>
                </a:solidFill>
                <a:latin typeface="Pretendard Regular"/>
              </a:rPr>
              <a:t>Research </a:t>
            </a:r>
            <a:r>
              <a:rPr lang="en-US" sz="3600" b="1" i="0" u="none" strike="noStrike" dirty="0">
                <a:solidFill>
                  <a:srgbClr val="595959"/>
                </a:solidFill>
                <a:latin typeface="Pretendard Regular"/>
              </a:rPr>
              <a:t>Project</a:t>
            </a:r>
          </a:p>
          <a:p>
            <a:pPr lvl="0" algn="l">
              <a:lnSpc>
                <a:spcPct val="99600"/>
              </a:lnSpc>
            </a:pPr>
            <a:r>
              <a:rPr lang="en-US" sz="2500" b="1" i="0" u="none" strike="noStrike" dirty="0">
                <a:solidFill>
                  <a:srgbClr val="595959"/>
                </a:solidFill>
                <a:latin typeface="Pretendard Regular"/>
              </a:rPr>
              <a:t>(around KRW 1 million if you have </a:t>
            </a:r>
            <a:r>
              <a:rPr lang="en-US" sz="2500" b="1" i="0" u="none" strike="noStrike" dirty="0" smtClean="0">
                <a:solidFill>
                  <a:srgbClr val="595959"/>
                </a:solidFill>
                <a:latin typeface="Pretendard Regular"/>
              </a:rPr>
              <a:t>a </a:t>
            </a:r>
            <a:r>
              <a:rPr lang="en-US" sz="2500" b="1" i="0" u="none" strike="noStrike" dirty="0">
                <a:solidFill>
                  <a:srgbClr val="595959"/>
                </a:solidFill>
                <a:latin typeface="Pretendard Regular"/>
              </a:rPr>
              <a:t>good </a:t>
            </a:r>
          </a:p>
          <a:p>
            <a:pPr lvl="0" algn="l">
              <a:lnSpc>
                <a:spcPct val="99600"/>
              </a:lnSpc>
            </a:pPr>
            <a:r>
              <a:rPr lang="en-US" sz="2500" b="1" i="0" u="none" strike="noStrike" dirty="0">
                <a:solidFill>
                  <a:srgbClr val="595959"/>
                </a:solidFill>
                <a:latin typeface="Pretendard Regular"/>
              </a:rPr>
              <a:t>research capability)</a:t>
            </a:r>
          </a:p>
          <a:p>
            <a:pPr lvl="0" algn="l">
              <a:lnSpc>
                <a:spcPct val="99600"/>
              </a:lnSpc>
            </a:pPr>
            <a:endParaRPr lang="en-US" sz="2500" b="1" i="0" u="none" strike="noStrike" dirty="0">
              <a:solidFill>
                <a:srgbClr val="595959"/>
              </a:solidFill>
              <a:latin typeface="Pretendard Regular"/>
            </a:endParaRPr>
          </a:p>
          <a:p>
            <a:pPr lvl="0" algn="l">
              <a:lnSpc>
                <a:spcPct val="99600"/>
              </a:lnSpc>
            </a:pPr>
            <a:r>
              <a:rPr lang="en-US" sz="3600" b="1" i="0" u="none" strike="noStrike" dirty="0">
                <a:solidFill>
                  <a:srgbClr val="595959"/>
                </a:solidFill>
                <a:latin typeface="Pretendard Regular"/>
              </a:rPr>
              <a:t>UOU - UNIST joint degree program</a:t>
            </a:r>
          </a:p>
          <a:p>
            <a:pPr lvl="0" algn="l">
              <a:lnSpc>
                <a:spcPct val="99600"/>
              </a:lnSpc>
            </a:pPr>
            <a:r>
              <a:rPr lang="en-US" sz="2500" b="0" i="0" u="none" strike="noStrike" dirty="0">
                <a:solidFill>
                  <a:srgbClr val="595959"/>
                </a:solidFill>
                <a:latin typeface="Pretendard Regular"/>
              </a:rPr>
              <a:t>(Only those who meet specific criteria in the selection process will be assigned)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35000" y="7861300"/>
            <a:ext cx="17386300" cy="19558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en-US" sz="3100" b="1" i="0" u="none" strike="noStrike">
                <a:solidFill>
                  <a:srgbClr val="1AAA52"/>
                </a:solidFill>
                <a:latin typeface="Pretendard Regular"/>
              </a:rPr>
              <a:t>※Financial support will be offered for 2 years only.</a:t>
            </a:r>
          </a:p>
          <a:p>
            <a:pPr lvl="0" algn="l">
              <a:lnSpc>
                <a:spcPct val="99600"/>
              </a:lnSpc>
            </a:pPr>
            <a:r>
              <a:rPr lang="en-US" sz="1500" b="1" i="0" u="none" strike="noStrike">
                <a:solidFill>
                  <a:srgbClr val="1AAA52"/>
                </a:solidFill>
                <a:latin typeface="Pretendard Regular"/>
              </a:rPr>
              <a:t> </a:t>
            </a:r>
          </a:p>
          <a:p>
            <a:pPr lvl="0" algn="l">
              <a:lnSpc>
                <a:spcPct val="99600"/>
              </a:lnSpc>
            </a:pPr>
            <a:r>
              <a:rPr lang="en-US" sz="3100" b="1" i="0" u="none" strike="noStrike">
                <a:solidFill>
                  <a:srgbClr val="1AAA52"/>
                </a:solidFill>
                <a:latin typeface="Pretendard Regular"/>
              </a:rPr>
              <a:t>※If you fail to finish your dissertation within 2 years, you are responsible for your study financially.</a:t>
            </a:r>
          </a:p>
          <a:p>
            <a:pPr lvl="0" algn="l">
              <a:lnSpc>
                <a:spcPct val="99600"/>
              </a:lnSpc>
            </a:pPr>
            <a:r>
              <a:rPr lang="en-US" sz="1500" b="1" i="0" u="none" strike="noStrike">
                <a:solidFill>
                  <a:srgbClr val="1AAA52"/>
                </a:solidFill>
                <a:latin typeface="Pretendard Regular"/>
              </a:rPr>
              <a:t> </a:t>
            </a:r>
          </a:p>
          <a:p>
            <a:pPr lvl="0" algn="l">
              <a:lnSpc>
                <a:spcPct val="99600"/>
              </a:lnSpc>
            </a:pPr>
            <a:r>
              <a:rPr lang="en-US" sz="2100" b="1" i="0" u="none" strike="noStrike">
                <a:solidFill>
                  <a:srgbClr val="1AAA52"/>
                </a:solidFill>
                <a:latin typeface="Pretendard Regular"/>
              </a:rPr>
              <a:t>※The application fee, mandatory insurance for international students, and National Health Insurance must be paid individually</a:t>
            </a:r>
            <a:r>
              <a:rPr lang="en-US" sz="3100" b="1" i="0" u="none" strike="noStrike">
                <a:solidFill>
                  <a:srgbClr val="1AAA52"/>
                </a:solidFill>
                <a:latin typeface="Pretendard Regular"/>
              </a:rPr>
              <a:t>.</a:t>
            </a:r>
          </a:p>
        </p:txBody>
      </p:sp>
      <p:grpSp>
        <p:nvGrpSpPr>
          <p:cNvPr id="25" name="그룹 24"/>
          <p:cNvGrpSpPr/>
          <p:nvPr/>
        </p:nvGrpSpPr>
        <p:grpSpPr>
          <a:xfrm>
            <a:off x="15621000" y="419100"/>
            <a:ext cx="1905000" cy="736600"/>
            <a:chOff x="15621000" y="419100"/>
            <a:chExt cx="1905000" cy="736600"/>
          </a:xfrm>
        </p:grpSpPr>
        <p:pic>
          <p:nvPicPr>
            <p:cNvPr id="26" name="Picture 9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5951200" y="419100"/>
              <a:ext cx="1181100" cy="495300"/>
            </a:xfrm>
            <a:prstGeom prst="rect">
              <a:avLst/>
            </a:prstGeom>
          </p:spPr>
        </p:pic>
        <p:sp>
          <p:nvSpPr>
            <p:cNvPr id="27" name="TextBox 10"/>
            <p:cNvSpPr txBox="1"/>
            <p:nvPr/>
          </p:nvSpPr>
          <p:spPr>
            <a:xfrm>
              <a:off x="15621000" y="914400"/>
              <a:ext cx="1905000" cy="24130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lvl="0" algn="l">
                <a:lnSpc>
                  <a:spcPct val="99600"/>
                </a:lnSpc>
              </a:pPr>
              <a:r>
                <a:rPr lang="en-US" sz="1300" b="1" i="0" u="none" strike="noStrike" dirty="0">
                  <a:solidFill>
                    <a:srgbClr val="164732"/>
                  </a:solidFill>
                  <a:latin typeface="Pretendard Regular"/>
                </a:rPr>
                <a:t>UNIVERSITY OF ULSAN</a:t>
              </a: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47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501900" y="4318000"/>
            <a:ext cx="13550900" cy="17780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en-US" sz="10000" b="0" i="0" u="none" strike="noStrike">
                <a:solidFill>
                  <a:srgbClr val="E9E5D6"/>
                </a:solidFill>
                <a:latin typeface="Pretendard Black"/>
              </a:rPr>
              <a:t>2. Academic Program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726</Words>
  <Application>Microsoft Office PowerPoint</Application>
  <PresentationFormat>사용자 지정</PresentationFormat>
  <Paragraphs>192</Paragraphs>
  <Slides>16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16</vt:i4>
      </vt:variant>
    </vt:vector>
  </HeadingPairs>
  <TitlesOfParts>
    <vt:vector size="24" baseType="lpstr">
      <vt:lpstr>Pretendard ExtraBold</vt:lpstr>
      <vt:lpstr>Pretendard Bold</vt:lpstr>
      <vt:lpstr>Calibri</vt:lpstr>
      <vt:lpstr>Pretendard Regular</vt:lpstr>
      <vt:lpstr>Pretendard Black</vt:lpstr>
      <vt:lpstr>Arial</vt:lpstr>
      <vt:lpstr>Courgette Regular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UOU</dc:creator>
  <cp:lastModifiedBy>UOU</cp:lastModifiedBy>
  <cp:revision>7</cp:revision>
  <dcterms:created xsi:type="dcterms:W3CDTF">2006-08-16T00:00:00Z</dcterms:created>
  <dcterms:modified xsi:type="dcterms:W3CDTF">2025-04-11T01:42:57Z</dcterms:modified>
</cp:coreProperties>
</file>