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2192000" cy="6858000"/>
  <p:notesSz cx="6858000" cy="9144000"/>
  <p:embeddedFontLst>
    <p:embeddedFont>
      <p:font typeface="Lato" panose="020F0502020204030203" pitchFamily="34" charset="0"/>
      <p:regular r:id="rId43"/>
      <p:bold r:id="rId44"/>
      <p:italic r:id="rId45"/>
      <p:boldItalic r:id="rId46"/>
    </p:embeddedFont>
    <p:embeddedFont>
      <p:font typeface="Raleway" pitchFamily="2" charset="0"/>
      <p:regular r:id="rId47"/>
      <p:bold r:id="rId48"/>
      <p:italic r:id="rId49"/>
      <p:boldItalic r:id="rId50"/>
    </p:embeddedFont>
    <p:embeddedFont>
      <p:font typeface="Raleway Black" pitchFamily="2" charset="0"/>
      <p:bold r:id="rId51"/>
      <p:boldItalic r:id="rId52"/>
    </p:embeddedFont>
    <p:embeddedFont>
      <p:font typeface="Raleway Bold" pitchFamily="2" charset="0"/>
      <p:bold r:id="rId53"/>
    </p:embeddedFont>
    <p:embeddedFont>
      <p:font typeface="Raleway Medium" pitchFamily="2" charset="0"/>
      <p:regular r:id="rId54"/>
      <p:bold r:id="rId55"/>
      <p:italic r:id="rId56"/>
      <p:boldItalic r:id="rId57"/>
    </p:embeddedFont>
    <p:embeddedFont>
      <p:font typeface="Raleway Thin" pitchFamily="2" charset="0"/>
      <p:regular r:id="rId58"/>
    </p:embeddedFont>
    <p:embeddedFont>
      <p:font typeface="Trebuchet MS" panose="020B060302020202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iR9QUaHvYgljtiellcLuMqDHkB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B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9E2A3A-A25E-45DE-BCC4-18213D98C5EE}">
  <a:tblStyle styleId="{029E2A3A-A25E-45DE-BCC4-18213D98C5EE}"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2" d="100"/>
          <a:sy n="62" d="100"/>
        </p:scale>
        <p:origin x="73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7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83" name="Google Shape;383;p7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7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16" name="Google Shape;416;p7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7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35" name="Google Shape;435;p7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7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50" name="Google Shape;450;p7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7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66" name="Google Shape;466;p7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8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84" name="Google Shape;484;p8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8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02" name="Google Shape;502;p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8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08" name="Google Shape;508;p8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8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21" name="Google Shape;521;p8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8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33" name="Google Shape;533;p8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50" name="Google Shape;550;p8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8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60" name="Google Shape;560;p8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8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67" name="Google Shape;567;p8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8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73" name="Google Shape;573;p8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9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82" name="Google Shape;582;p9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9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94" name="Google Shape;594;p9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9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03" name="Google Shape;603;p9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9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12" name="Google Shape;612;p9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9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28" name="Google Shape;628;p9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24" name="Google Shape;124;p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9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42" name="Google Shape;642;p9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9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48" name="Google Shape;648;p9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9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55" name="Google Shape;655;p9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9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61" name="Google Shape;661;p9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10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73" name="Google Shape;673;p10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10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10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86" name="Google Shape;686;p10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10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95" name="Google Shape;695;p10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31" name="Google Shape;131;p6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10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704" name="Google Shape;704;p10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39" name="Google Shape;139;p7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68" name="Google Shape;168;p7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05" name="Google Shape;205;p7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7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45" name="Google Shape;245;p7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7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94" name="Google Shape;294;p7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1_Section Header 4">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11"/>
          <p:cNvSpPr txBox="1">
            <a:spLocks noGrp="1"/>
          </p:cNvSpPr>
          <p:nvPr>
            <p:ph type="title"/>
          </p:nvPr>
        </p:nvSpPr>
        <p:spPr>
          <a:xfrm>
            <a:off x="4127156" y="2589899"/>
            <a:ext cx="7760043" cy="15001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800">
                <a:solidFill>
                  <a:schemeClr val="dk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1"/>
          <p:cNvSpPr txBox="1">
            <a:spLocks noGrp="1"/>
          </p:cNvSpPr>
          <p:nvPr>
            <p:ph type="body" idx="1"/>
          </p:nvPr>
        </p:nvSpPr>
        <p:spPr>
          <a:xfrm>
            <a:off x="4038599" y="4379398"/>
            <a:ext cx="7848599" cy="761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2" name="Google Shape;72;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1"/>
          <p:cNvSpPr txBox="1">
            <a:spLocks noGrp="1"/>
          </p:cNvSpPr>
          <p:nvPr>
            <p:ph type="sldNum" idx="12"/>
          </p:nvPr>
        </p:nvSpPr>
        <p:spPr>
          <a:xfrm>
            <a:off x="9288162" y="165615"/>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1pPr>
            <a:lvl2pPr marL="0" lvl="1"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2pPr>
            <a:lvl3pPr marL="0" lvl="2"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3pPr>
            <a:lvl4pPr marL="0" lvl="3"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4pPr>
            <a:lvl5pPr marL="0" lvl="4"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5pPr>
            <a:lvl6pPr marL="0" lvl="5"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6pPr>
            <a:lvl7pPr marL="0" lvl="6"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7pPr>
            <a:lvl8pPr marL="0" lvl="7"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8pPr>
            <a:lvl9pPr marL="0" lvl="8"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 name="Google Shape;78;p6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66"/>
          <p:cNvSpPr>
            <a:spLocks noGrp="1"/>
          </p:cNvSpPr>
          <p:nvPr>
            <p:ph type="pic" idx="2"/>
          </p:nvPr>
        </p:nvSpPr>
        <p:spPr>
          <a:xfrm>
            <a:off x="5183188" y="987425"/>
            <a:ext cx="6172200" cy="4873625"/>
          </a:xfrm>
          <a:prstGeom prst="rect">
            <a:avLst/>
          </a:prstGeom>
          <a:noFill/>
          <a:ln>
            <a:noFill/>
          </a:ln>
        </p:spPr>
      </p:sp>
      <p:sp>
        <p:nvSpPr>
          <p:cNvPr id="85" name="Google Shape;85;p6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
        <p:cNvGrpSpPr/>
        <p:nvPr/>
      </p:nvGrpSpPr>
      <p:grpSpPr>
        <a:xfrm>
          <a:off x="0" y="0"/>
          <a:ext cx="0" cy="0"/>
          <a:chOff x="0" y="0"/>
          <a:chExt cx="0" cy="0"/>
        </a:xfrm>
      </p:grpSpPr>
      <p:sp>
        <p:nvSpPr>
          <p:cNvPr id="90" name="Google Shape;90;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6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6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
        <p:cNvGrpSpPr/>
        <p:nvPr/>
      </p:nvGrpSpPr>
      <p:grpSpPr>
        <a:xfrm>
          <a:off x="0" y="0"/>
          <a:ext cx="0" cy="0"/>
          <a:chOff x="0" y="0"/>
          <a:chExt cx="0" cy="0"/>
        </a:xfrm>
      </p:grpSpPr>
      <p:sp>
        <p:nvSpPr>
          <p:cNvPr id="102" name="Google Shape;102;p1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a:solidFill>
                  <a:srgbClr val="223F8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solidFill>
                  <a:srgbClr val="223F8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1_Blank">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1"/>
          <p:cNvSpPr txBox="1">
            <a:spLocks noGrp="1"/>
          </p:cNvSpPr>
          <p:nvPr>
            <p:ph type="title"/>
          </p:nvPr>
        </p:nvSpPr>
        <p:spPr>
          <a:xfrm>
            <a:off x="4127156" y="2589899"/>
            <a:ext cx="7760043" cy="15001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800">
                <a:solidFill>
                  <a:schemeClr val="lt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1"/>
          <p:cNvSpPr txBox="1">
            <a:spLocks noGrp="1"/>
          </p:cNvSpPr>
          <p:nvPr>
            <p:ph type="body" idx="1"/>
          </p:nvPr>
        </p:nvSpPr>
        <p:spPr>
          <a:xfrm>
            <a:off x="4038599" y="4379398"/>
            <a:ext cx="7848599" cy="761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1"/>
          <p:cNvSpPr txBox="1">
            <a:spLocks noGrp="1"/>
          </p:cNvSpPr>
          <p:nvPr>
            <p:ph type="sldNum" idx="12"/>
          </p:nvPr>
        </p:nvSpPr>
        <p:spPr>
          <a:xfrm>
            <a:off x="9288162" y="165615"/>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1pPr>
            <a:lvl2pPr marL="0" lvl="1"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2pPr>
            <a:lvl3pPr marL="0" lvl="2"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3pPr>
            <a:lvl4pPr marL="0" lvl="3"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4pPr>
            <a:lvl5pPr marL="0" lvl="4"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5pPr>
            <a:lvl6pPr marL="0" lvl="5"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6pPr>
            <a:lvl7pPr marL="0" lvl="6"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7pPr>
            <a:lvl8pPr marL="0" lvl="7"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8pPr>
            <a:lvl9pPr marL="0" lvl="8"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6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1800"/>
              <a:buNone/>
              <a:defRPr b="1">
                <a:solidFill>
                  <a:srgbClr val="223F8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3"/>
          <p:cNvSpPr txBox="1">
            <a:spLocks noGrp="1"/>
          </p:cNvSpPr>
          <p:nvPr>
            <p:ph type="body" idx="1"/>
          </p:nvPr>
        </p:nvSpPr>
        <p:spPr>
          <a:xfrm>
            <a:off x="333161" y="1716046"/>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Raleway"/>
                <a:ea typeface="Raleway"/>
                <a:cs typeface="Raleway"/>
                <a:sym typeface="Raleway"/>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63"/>
          <p:cNvSpPr txBox="1">
            <a:spLocks noGrp="1"/>
          </p:cNvSpPr>
          <p:nvPr>
            <p:ph type="body" idx="2"/>
          </p:nvPr>
        </p:nvSpPr>
        <p:spPr>
          <a:xfrm>
            <a:off x="333161" y="2671762"/>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6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Raleway"/>
                <a:ea typeface="Raleway"/>
                <a:cs typeface="Raleway"/>
                <a:sym typeface="Raleway"/>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6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3"/>
          <p:cNvSpPr txBox="1">
            <a:spLocks noGrp="1"/>
          </p:cNvSpPr>
          <p:nvPr>
            <p:ph type="sldNum" idx="12"/>
          </p:nvPr>
        </p:nvSpPr>
        <p:spPr>
          <a:xfrm>
            <a:off x="9448800" y="631031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62"/>
          <p:cNvSpPr txBox="1">
            <a:spLocks noGrp="1"/>
          </p:cNvSpPr>
          <p:nvPr>
            <p:ph type="body" idx="1"/>
          </p:nvPr>
        </p:nvSpPr>
        <p:spPr>
          <a:xfrm>
            <a:off x="183292" y="1735931"/>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62"/>
          <p:cNvSpPr txBox="1">
            <a:spLocks noGrp="1"/>
          </p:cNvSpPr>
          <p:nvPr>
            <p:ph type="dt" idx="10"/>
          </p:nvPr>
        </p:nvSpPr>
        <p:spPr>
          <a:xfrm>
            <a:off x="578708" y="6265068"/>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2"/>
          <p:cNvSpPr txBox="1">
            <a:spLocks noGrp="1"/>
          </p:cNvSpPr>
          <p:nvPr>
            <p:ph type="ftr" idx="11"/>
          </p:nvPr>
        </p:nvSpPr>
        <p:spPr>
          <a:xfrm>
            <a:off x="4273379" y="6265069"/>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2"/>
          <p:cNvSpPr txBox="1">
            <a:spLocks noGrp="1"/>
          </p:cNvSpPr>
          <p:nvPr>
            <p:ph type="sldNum" idx="12"/>
          </p:nvPr>
        </p:nvSpPr>
        <p:spPr>
          <a:xfrm>
            <a:off x="9448800" y="627163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62"/>
          <p:cNvSpPr txBox="1">
            <a:spLocks noGrp="1"/>
          </p:cNvSpPr>
          <p:nvPr>
            <p:ph type="title"/>
          </p:nvPr>
        </p:nvSpPr>
        <p:spPr>
          <a:xfrm>
            <a:off x="6172200" y="410368"/>
            <a:ext cx="5181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a:solidFill>
                  <a:srgbClr val="223F8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cSld name="1_Section Header">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108"/>
          <p:cNvSpPr txBox="1">
            <a:spLocks noGrp="1"/>
          </p:cNvSpPr>
          <p:nvPr>
            <p:ph type="title"/>
          </p:nvPr>
        </p:nvSpPr>
        <p:spPr>
          <a:xfrm>
            <a:off x="4127156" y="2589899"/>
            <a:ext cx="7760043" cy="15001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800">
                <a:solidFill>
                  <a:schemeClr val="dk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08"/>
          <p:cNvSpPr txBox="1">
            <a:spLocks noGrp="1"/>
          </p:cNvSpPr>
          <p:nvPr>
            <p:ph type="body" idx="1"/>
          </p:nvPr>
        </p:nvSpPr>
        <p:spPr>
          <a:xfrm>
            <a:off x="4038599" y="4379398"/>
            <a:ext cx="7848599" cy="761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4" name="Google Shape;54;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8"/>
          <p:cNvSpPr txBox="1">
            <a:spLocks noGrp="1"/>
          </p:cNvSpPr>
          <p:nvPr>
            <p:ph type="sldNum" idx="12"/>
          </p:nvPr>
        </p:nvSpPr>
        <p:spPr>
          <a:xfrm>
            <a:off x="9288162" y="165615"/>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1pPr>
            <a:lvl2pPr marL="0" lvl="1"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2pPr>
            <a:lvl3pPr marL="0" lvl="2"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3pPr>
            <a:lvl4pPr marL="0" lvl="3"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4pPr>
            <a:lvl5pPr marL="0" lvl="4"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5pPr>
            <a:lvl6pPr marL="0" lvl="5"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6pPr>
            <a:lvl7pPr marL="0" lvl="6"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7pPr>
            <a:lvl8pPr marL="0" lvl="7"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8pPr>
            <a:lvl9pPr marL="0" lvl="8"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cSld name="1_Section Header 2">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09"/>
          <p:cNvSpPr txBox="1">
            <a:spLocks noGrp="1"/>
          </p:cNvSpPr>
          <p:nvPr>
            <p:ph type="title"/>
          </p:nvPr>
        </p:nvSpPr>
        <p:spPr>
          <a:xfrm>
            <a:off x="4127156" y="2589899"/>
            <a:ext cx="7760043" cy="15001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800">
                <a:solidFill>
                  <a:schemeClr val="dk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09"/>
          <p:cNvSpPr txBox="1">
            <a:spLocks noGrp="1"/>
          </p:cNvSpPr>
          <p:nvPr>
            <p:ph type="body" idx="1"/>
          </p:nvPr>
        </p:nvSpPr>
        <p:spPr>
          <a:xfrm>
            <a:off x="4038599" y="4379398"/>
            <a:ext cx="7848599" cy="761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0" name="Google Shape;60;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09"/>
          <p:cNvSpPr txBox="1">
            <a:spLocks noGrp="1"/>
          </p:cNvSpPr>
          <p:nvPr>
            <p:ph type="sldNum" idx="12"/>
          </p:nvPr>
        </p:nvSpPr>
        <p:spPr>
          <a:xfrm>
            <a:off x="9288162" y="165615"/>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1pPr>
            <a:lvl2pPr marL="0" lvl="1"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2pPr>
            <a:lvl3pPr marL="0" lvl="2"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3pPr>
            <a:lvl4pPr marL="0" lvl="3"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4pPr>
            <a:lvl5pPr marL="0" lvl="4"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5pPr>
            <a:lvl6pPr marL="0" lvl="5"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6pPr>
            <a:lvl7pPr marL="0" lvl="6"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7pPr>
            <a:lvl8pPr marL="0" lvl="7"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8pPr>
            <a:lvl9pPr marL="0" lvl="8"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1_Section Header 3">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10"/>
          <p:cNvSpPr txBox="1">
            <a:spLocks noGrp="1"/>
          </p:cNvSpPr>
          <p:nvPr>
            <p:ph type="title"/>
          </p:nvPr>
        </p:nvSpPr>
        <p:spPr>
          <a:xfrm>
            <a:off x="4127156" y="2589899"/>
            <a:ext cx="7760043" cy="15001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800">
                <a:solidFill>
                  <a:schemeClr val="dk1"/>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10"/>
          <p:cNvSpPr txBox="1">
            <a:spLocks noGrp="1"/>
          </p:cNvSpPr>
          <p:nvPr>
            <p:ph type="body" idx="1"/>
          </p:nvPr>
        </p:nvSpPr>
        <p:spPr>
          <a:xfrm>
            <a:off x="4038599" y="4379398"/>
            <a:ext cx="7848599" cy="761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 name="Google Shape;66;p1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10"/>
          <p:cNvSpPr txBox="1">
            <a:spLocks noGrp="1"/>
          </p:cNvSpPr>
          <p:nvPr>
            <p:ph type="sldNum" idx="12"/>
          </p:nvPr>
        </p:nvSpPr>
        <p:spPr>
          <a:xfrm>
            <a:off x="9288162" y="165615"/>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1pPr>
            <a:lvl2pPr marL="0" lvl="1"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2pPr>
            <a:lvl3pPr marL="0" lvl="2"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3pPr>
            <a:lvl4pPr marL="0" lvl="3"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4pPr>
            <a:lvl5pPr marL="0" lvl="4"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5pPr>
            <a:lvl6pPr marL="0" lvl="5"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6pPr>
            <a:lvl7pPr marL="0" lvl="6"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7pPr>
            <a:lvl8pPr marL="0" lvl="7"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8pPr>
            <a:lvl9pPr marL="0" lvl="8" indent="0" algn="r">
              <a:lnSpc>
                <a:spcPct val="100000"/>
              </a:lnSpc>
              <a:spcBef>
                <a:spcPts val="0"/>
              </a:spcBef>
              <a:spcAft>
                <a:spcPts val="0"/>
              </a:spcAft>
              <a:buSzPts val="1200"/>
              <a:buNone/>
              <a:defRPr sz="1200" b="0" i="0" u="none" strike="noStrike" cap="none">
                <a:solidFill>
                  <a:srgbClr val="88888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1.png"/><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jp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png"/><Relationship Id="rId7" Type="http://schemas.openxmlformats.org/officeDocument/2006/relationships/image" Target="../media/image7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png"/><Relationship Id="rId7"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jpg"/><Relationship Id="rId10" Type="http://schemas.openxmlformats.org/officeDocument/2006/relationships/image" Target="../media/image87.jpg"/><Relationship Id="rId4" Type="http://schemas.openxmlformats.org/officeDocument/2006/relationships/image" Target="../media/image11.png"/><Relationship Id="rId9"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1.png"/><Relationship Id="rId7"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image" Target="../media/image88.png"/><Relationship Id="rId10" Type="http://schemas.openxmlformats.org/officeDocument/2006/relationships/image" Target="../media/image93.jpg"/><Relationship Id="rId4" Type="http://schemas.openxmlformats.org/officeDocument/2006/relationships/hyperlink" Target="https://www.its.ac.id/news/en/2023/03/14/launches-the-newest-ship-barunastra-its-ready-to-succeed-again-in-america/" TargetMode="External"/><Relationship Id="rId9" Type="http://schemas.openxmlformats.org/officeDocument/2006/relationships/image" Target="../media/image92.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its.ac.id/international/e-program/r2sep/"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its.ac.id/international/experiencing-its/prospective-student/admission/internship/" TargetMode="External"/><Relationship Id="rId5" Type="http://schemas.openxmlformats.org/officeDocument/2006/relationships/image" Target="../media/image101.png"/><Relationship Id="rId4" Type="http://schemas.openxmlformats.org/officeDocument/2006/relationships/image" Target="../media/image100.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png"/><Relationship Id="rId7" Type="http://schemas.openxmlformats.org/officeDocument/2006/relationships/image" Target="../media/image109.jpg"/><Relationship Id="rId12"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8.jpg"/><Relationship Id="rId11" Type="http://schemas.openxmlformats.org/officeDocument/2006/relationships/image" Target="../media/image113.png"/><Relationship Id="rId5" Type="http://schemas.openxmlformats.org/officeDocument/2006/relationships/image" Target="../media/image107.jpg"/><Relationship Id="rId10" Type="http://schemas.openxmlformats.org/officeDocument/2006/relationships/image" Target="../media/image112.png"/><Relationship Id="rId4" Type="http://schemas.openxmlformats.org/officeDocument/2006/relationships/image" Target="../media/image106.jpg"/><Relationship Id="rId9" Type="http://schemas.openxmlformats.org/officeDocument/2006/relationships/image" Target="../media/image11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png"/><Relationship Id="rId7" Type="http://schemas.openxmlformats.org/officeDocument/2006/relationships/image" Target="../media/image12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0.png"/><Relationship Id="rId12"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jp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jpg"/><Relationship Id="rId26" Type="http://schemas.openxmlformats.org/officeDocument/2006/relationships/image" Target="../media/image50.png"/><Relationship Id="rId39" Type="http://schemas.openxmlformats.org/officeDocument/2006/relationships/image" Target="../media/image63.jpg"/><Relationship Id="rId21" Type="http://schemas.openxmlformats.org/officeDocument/2006/relationships/image" Target="../media/image45.png"/><Relationship Id="rId34" Type="http://schemas.openxmlformats.org/officeDocument/2006/relationships/image" Target="../media/image58.jpg"/><Relationship Id="rId7" Type="http://schemas.openxmlformats.org/officeDocument/2006/relationships/image" Target="../media/image31.jp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jpg"/><Relationship Id="rId33" Type="http://schemas.openxmlformats.org/officeDocument/2006/relationships/image" Target="../media/image57.jpg"/><Relationship Id="rId38" Type="http://schemas.openxmlformats.org/officeDocument/2006/relationships/image" Target="../media/image62.png"/><Relationship Id="rId2" Type="http://schemas.openxmlformats.org/officeDocument/2006/relationships/notesSlide" Target="../notesSlides/notesSlide8.xml"/><Relationship Id="rId16" Type="http://schemas.openxmlformats.org/officeDocument/2006/relationships/image" Target="../media/image40.png"/><Relationship Id="rId20" Type="http://schemas.openxmlformats.org/officeDocument/2006/relationships/image" Target="../media/image44.jp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jp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png"/><Relationship Id="rId5" Type="http://schemas.openxmlformats.org/officeDocument/2006/relationships/image" Target="../media/image29.jpg"/><Relationship Id="rId15" Type="http://schemas.openxmlformats.org/officeDocument/2006/relationships/image" Target="../media/image39.jp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jpg"/><Relationship Id="rId10" Type="http://schemas.openxmlformats.org/officeDocument/2006/relationships/image" Target="../media/image34.jp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8.jp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jpg"/><Relationship Id="rId27" Type="http://schemas.openxmlformats.org/officeDocument/2006/relationships/image" Target="../media/image51.png"/><Relationship Id="rId30" Type="http://schemas.openxmlformats.org/officeDocument/2006/relationships/image" Target="../media/image54.gif"/><Relationship Id="rId35" Type="http://schemas.openxmlformats.org/officeDocument/2006/relationships/image" Target="../media/image59.jpg"/><Relationship Id="rId8" Type="http://schemas.openxmlformats.org/officeDocument/2006/relationships/image" Target="../media/image32.png"/><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110" name="Google Shape;110;p1"/>
          <p:cNvSpPr txBox="1">
            <a:spLocks noGrp="1"/>
          </p:cNvSpPr>
          <p:nvPr>
            <p:ph type="ctrTitle" idx="4294967295"/>
          </p:nvPr>
        </p:nvSpPr>
        <p:spPr>
          <a:xfrm>
            <a:off x="4222524" y="3067050"/>
            <a:ext cx="7527925" cy="723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200"/>
              <a:buFont typeface="Raleway"/>
              <a:buNone/>
            </a:pPr>
            <a:r>
              <a:rPr lang="en-US" sz="3200" b="1" i="0" u="none" strike="noStrike" cap="none" dirty="0" err="1">
                <a:solidFill>
                  <a:srgbClr val="FFFFFF"/>
                </a:solidFill>
                <a:latin typeface="Raleway"/>
                <a:ea typeface="Raleway"/>
                <a:cs typeface="Raleway"/>
                <a:sym typeface="Raleway"/>
              </a:rPr>
              <a:t>Institut</a:t>
            </a:r>
            <a:r>
              <a:rPr lang="en-US" sz="3200" b="1" i="0" u="none" strike="noStrike" cap="none" dirty="0">
                <a:solidFill>
                  <a:srgbClr val="FFFFFF"/>
                </a:solidFill>
                <a:latin typeface="Raleway"/>
                <a:ea typeface="Raleway"/>
                <a:cs typeface="Raleway"/>
                <a:sym typeface="Raleway"/>
              </a:rPr>
              <a:t> </a:t>
            </a:r>
            <a:r>
              <a:rPr lang="en-US" sz="3200" b="1" i="0" u="none" strike="noStrike" cap="none" dirty="0" err="1">
                <a:solidFill>
                  <a:srgbClr val="FFFFFF"/>
                </a:solidFill>
                <a:latin typeface="Raleway"/>
                <a:ea typeface="Raleway"/>
                <a:cs typeface="Raleway"/>
                <a:sym typeface="Raleway"/>
              </a:rPr>
              <a:t>Teknologi</a:t>
            </a:r>
            <a:r>
              <a:rPr lang="en-US" sz="3200" b="1" i="0" u="none" strike="noStrike" cap="none" dirty="0">
                <a:solidFill>
                  <a:srgbClr val="FFFFFF"/>
                </a:solidFill>
                <a:latin typeface="Raleway"/>
                <a:ea typeface="Raleway"/>
                <a:cs typeface="Raleway"/>
                <a:sym typeface="Raleway"/>
              </a:rPr>
              <a:t> </a:t>
            </a:r>
            <a:r>
              <a:rPr lang="en-US" sz="3200" b="1" i="0" u="none" strike="noStrike" cap="none" dirty="0" err="1">
                <a:solidFill>
                  <a:srgbClr val="FFFFFF"/>
                </a:solidFill>
                <a:latin typeface="Raleway"/>
                <a:ea typeface="Raleway"/>
                <a:cs typeface="Raleway"/>
                <a:sym typeface="Raleway"/>
              </a:rPr>
              <a:t>Sepuluh</a:t>
            </a:r>
            <a:r>
              <a:rPr lang="en-US" sz="3200" b="1" i="0" u="none" strike="noStrike" cap="none" dirty="0">
                <a:solidFill>
                  <a:srgbClr val="FFFFFF"/>
                </a:solidFill>
                <a:latin typeface="Raleway"/>
                <a:ea typeface="Raleway"/>
                <a:cs typeface="Raleway"/>
                <a:sym typeface="Raleway"/>
              </a:rPr>
              <a:t> </a:t>
            </a:r>
            <a:r>
              <a:rPr lang="en-US" sz="3200" b="1" i="0" u="none" strike="noStrike" cap="none" dirty="0" err="1">
                <a:solidFill>
                  <a:srgbClr val="FFFFFF"/>
                </a:solidFill>
                <a:latin typeface="Raleway"/>
                <a:ea typeface="Raleway"/>
                <a:cs typeface="Raleway"/>
                <a:sym typeface="Raleway"/>
              </a:rPr>
              <a:t>Nopember</a:t>
            </a:r>
            <a:endParaRPr sz="3200" b="1" i="0" u="none" strike="noStrike" cap="none" dirty="0">
              <a:solidFill>
                <a:srgbClr val="FFFFFF"/>
              </a:solidFill>
              <a:latin typeface="Raleway"/>
              <a:ea typeface="Raleway"/>
              <a:cs typeface="Raleway"/>
              <a:sym typeface="Raleway"/>
            </a:endParaRPr>
          </a:p>
        </p:txBody>
      </p:sp>
      <p:sp>
        <p:nvSpPr>
          <p:cNvPr id="111" name="Google Shape;111;p1"/>
          <p:cNvSpPr txBox="1">
            <a:spLocks noGrp="1"/>
          </p:cNvSpPr>
          <p:nvPr>
            <p:ph type="subTitle" idx="4294967295"/>
          </p:nvPr>
        </p:nvSpPr>
        <p:spPr>
          <a:xfrm>
            <a:off x="4222524" y="4540706"/>
            <a:ext cx="6532562" cy="528637"/>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FFFF"/>
              </a:buClr>
              <a:buSzPts val="2800"/>
              <a:buFont typeface="Arial"/>
              <a:buNone/>
            </a:pPr>
            <a:r>
              <a:rPr lang="en-US" sz="2800" b="1" i="0" u="none" strike="noStrike" cap="none" dirty="0">
                <a:solidFill>
                  <a:srgbClr val="FFFFFF"/>
                </a:solidFill>
                <a:latin typeface="Raleway"/>
                <a:ea typeface="Raleway"/>
                <a:cs typeface="Raleway"/>
                <a:sym typeface="Raleway"/>
              </a:rPr>
              <a:t>Surabaya, Indonesia</a:t>
            </a:r>
            <a:endParaRPr sz="2800" b="1" i="0" u="none" strike="noStrike" cap="none" dirty="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1" i="0" u="none" strike="noStrike" cap="none" dirty="0">
              <a:solidFill>
                <a:srgbClr val="FFFFFF"/>
              </a:solidFill>
              <a:latin typeface="Raleway"/>
              <a:ea typeface="Raleway"/>
              <a:cs typeface="Raleway"/>
              <a:sym typeface="Raleway"/>
            </a:endParaRPr>
          </a:p>
        </p:txBody>
      </p:sp>
      <p:sp>
        <p:nvSpPr>
          <p:cNvPr id="112" name="Google Shape;112;p1"/>
          <p:cNvSpPr txBox="1"/>
          <p:nvPr/>
        </p:nvSpPr>
        <p:spPr>
          <a:xfrm rot="-5400000">
            <a:off x="-467115" y="6175441"/>
            <a:ext cx="1149674"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V.09092023</a:t>
            </a:r>
            <a:endParaRPr/>
          </a:p>
        </p:txBody>
      </p: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4"/>
        <p:cNvGrpSpPr/>
        <p:nvPr/>
      </p:nvGrpSpPr>
      <p:grpSpPr>
        <a:xfrm>
          <a:off x="0" y="0"/>
          <a:ext cx="0" cy="0"/>
          <a:chOff x="0" y="0"/>
          <a:chExt cx="0" cy="0"/>
        </a:xfrm>
      </p:grpSpPr>
      <p:sp>
        <p:nvSpPr>
          <p:cNvPr id="385" name="Google Shape;385;p75"/>
          <p:cNvSpPr txBox="1"/>
          <p:nvPr/>
        </p:nvSpPr>
        <p:spPr>
          <a:xfrm>
            <a:off x="344094" y="1547163"/>
            <a:ext cx="2959763" cy="978277"/>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rgbClr val="FFFFFF"/>
                </a:solidFill>
                <a:latin typeface="Raleway"/>
                <a:ea typeface="Raleway"/>
                <a:cs typeface="Raleway"/>
                <a:sym typeface="Raleway"/>
              </a:rPr>
              <a:t>CREABIZ</a:t>
            </a:r>
            <a:br>
              <a:rPr lang="en-US" sz="1200" b="1" i="0" u="none" strike="noStrike" cap="none">
                <a:solidFill>
                  <a:srgbClr val="FFFFFF"/>
                </a:solidFill>
                <a:latin typeface="Raleway"/>
                <a:ea typeface="Raleway"/>
                <a:cs typeface="Raleway"/>
                <a:sym typeface="Raleway"/>
              </a:rPr>
            </a:br>
            <a:r>
              <a:rPr lang="en-US" sz="1200" b="1" i="0" u="none" strike="noStrike" cap="none">
                <a:solidFill>
                  <a:srgbClr val="FFFFFF"/>
                </a:solidFill>
                <a:latin typeface="Raleway"/>
                <a:ea typeface="Raleway"/>
                <a:cs typeface="Raleway"/>
                <a:sym typeface="Raleway"/>
              </a:rPr>
              <a:t>(FACULTY OF CREATIVE DESIGN AND DIGITAL BUSINESS)</a:t>
            </a:r>
            <a:endParaRPr sz="1200" b="1" i="0" u="none" strike="noStrike" cap="none">
              <a:solidFill>
                <a:srgbClr val="000000"/>
              </a:solidFill>
              <a:latin typeface="Arial"/>
              <a:ea typeface="Arial"/>
              <a:cs typeface="Arial"/>
              <a:sym typeface="Arial"/>
            </a:endParaRPr>
          </a:p>
        </p:txBody>
      </p:sp>
      <p:sp>
        <p:nvSpPr>
          <p:cNvPr id="386" name="Google Shape;386;p75"/>
          <p:cNvSpPr txBox="1"/>
          <p:nvPr/>
        </p:nvSpPr>
        <p:spPr>
          <a:xfrm>
            <a:off x="344097" y="2524808"/>
            <a:ext cx="2959760" cy="2562091"/>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Industrial Product Design</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Interior Design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Visual Communication Design </a:t>
            </a:r>
            <a:endParaRPr/>
          </a:p>
          <a:p>
            <a:pPr marL="0" marR="0" lvl="1" indent="0" algn="l" rtl="0">
              <a:lnSpc>
                <a:spcPct val="90000"/>
              </a:lnSpc>
              <a:spcBef>
                <a:spcPts val="0"/>
              </a:spcBef>
              <a:spcAft>
                <a:spcPts val="0"/>
              </a:spcAft>
              <a:buNone/>
            </a:pP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Business Management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Developmental Studies </a:t>
            </a:r>
            <a:endParaRPr sz="1200" b="0" i="0" u="none" strike="noStrike" cap="none">
              <a:solidFill>
                <a:schemeClr val="dk1"/>
              </a:solidFill>
              <a:latin typeface="Arial"/>
              <a:ea typeface="Arial"/>
              <a:cs typeface="Arial"/>
              <a:sym typeface="Arial"/>
            </a:endParaRPr>
          </a:p>
        </p:txBody>
      </p:sp>
      <p:sp>
        <p:nvSpPr>
          <p:cNvPr id="387" name="Google Shape;387;p75"/>
          <p:cNvSpPr txBox="1"/>
          <p:nvPr/>
        </p:nvSpPr>
        <p:spPr>
          <a:xfrm>
            <a:off x="365605" y="761661"/>
            <a:ext cx="11374438" cy="643849"/>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120000"/>
              </a:lnSpc>
              <a:spcBef>
                <a:spcPts val="0"/>
              </a:spcBef>
              <a:spcAft>
                <a:spcPts val="0"/>
              </a:spcAft>
              <a:buClr>
                <a:srgbClr val="002060"/>
              </a:buClr>
              <a:buSzPts val="2800"/>
              <a:buFont typeface="Raleway"/>
              <a:buNone/>
            </a:pPr>
            <a:r>
              <a:rPr lang="en-US" sz="3200" b="1" i="0" u="none" strike="noStrike" cap="none">
                <a:solidFill>
                  <a:srgbClr val="223F81"/>
                </a:solidFill>
                <a:latin typeface="Raleway"/>
                <a:ea typeface="Raleway"/>
                <a:cs typeface="Raleway"/>
                <a:sym typeface="Raleway"/>
              </a:rPr>
              <a:t>FACULTIES AND DEPARTMENTS</a:t>
            </a:r>
            <a:endParaRPr sz="3200" b="1" i="0" u="none" strike="noStrike" cap="none">
              <a:solidFill>
                <a:srgbClr val="223F81"/>
              </a:solidFill>
              <a:latin typeface="Raleway"/>
              <a:ea typeface="Raleway"/>
              <a:cs typeface="Raleway"/>
              <a:sym typeface="Raleway"/>
            </a:endParaRPr>
          </a:p>
        </p:txBody>
      </p:sp>
      <p:sp>
        <p:nvSpPr>
          <p:cNvPr id="388" name="Google Shape;388;p75"/>
          <p:cNvSpPr txBox="1"/>
          <p:nvPr/>
        </p:nvSpPr>
        <p:spPr>
          <a:xfrm>
            <a:off x="3452987" y="1547162"/>
            <a:ext cx="2959760" cy="978277"/>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Raleway"/>
                <a:ea typeface="Raleway"/>
                <a:cs typeface="Raleway"/>
                <a:sym typeface="Raleway"/>
              </a:rPr>
              <a:t>Vocations</a:t>
            </a:r>
            <a:br>
              <a:rPr lang="en-US" sz="1400" b="1" i="0" u="none" strike="noStrike" cap="none">
                <a:solidFill>
                  <a:srgbClr val="FFFFFF"/>
                </a:solidFill>
                <a:latin typeface="Raleway"/>
                <a:ea typeface="Raleway"/>
                <a:cs typeface="Raleway"/>
                <a:sym typeface="Raleway"/>
              </a:rPr>
            </a:br>
            <a:r>
              <a:rPr lang="en-US" sz="1400" b="1" i="0" u="none" strike="noStrike" cap="none">
                <a:solidFill>
                  <a:srgbClr val="FFFFFF"/>
                </a:solidFill>
                <a:latin typeface="Raleway"/>
                <a:ea typeface="Raleway"/>
                <a:cs typeface="Raleway"/>
                <a:sym typeface="Raleway"/>
              </a:rPr>
              <a:t>(FACULTY OF Vocational Studies</a:t>
            </a:r>
            <a:r>
              <a:rPr lang="en-US" sz="1200" b="1" i="0" u="none" strike="noStrike" cap="none">
                <a:solidFill>
                  <a:srgbClr val="FFFFFF"/>
                </a:solidFill>
                <a:latin typeface="Raleway"/>
                <a:ea typeface="Raleway"/>
                <a:cs typeface="Raleway"/>
                <a:sym typeface="Raleway"/>
              </a:rPr>
              <a:t>)</a:t>
            </a:r>
            <a:endParaRPr sz="1200" b="1" i="0" u="none" strike="noStrike" cap="none">
              <a:solidFill>
                <a:srgbClr val="000000"/>
              </a:solidFill>
              <a:latin typeface="Arial"/>
              <a:ea typeface="Arial"/>
              <a:cs typeface="Arial"/>
              <a:sym typeface="Arial"/>
            </a:endParaRPr>
          </a:p>
        </p:txBody>
      </p:sp>
      <p:sp>
        <p:nvSpPr>
          <p:cNvPr id="389" name="Google Shape;389;p75"/>
          <p:cNvSpPr txBox="1"/>
          <p:nvPr/>
        </p:nvSpPr>
        <p:spPr>
          <a:xfrm>
            <a:off x="3452987" y="2524808"/>
            <a:ext cx="2959760" cy="2562091"/>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Chemical Industrial Engineering</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Civil Infrastructure Engineering</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Industrial Mechanical Engineering</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Electrical Automation Engineering</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Business Statistics</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Instrumentation Engineering</a:t>
            </a:r>
            <a:endParaRPr sz="1200" b="0" i="0" u="none" strike="noStrike" cap="none">
              <a:solidFill>
                <a:schemeClr val="dk1"/>
              </a:solidFill>
              <a:latin typeface="Arial"/>
              <a:ea typeface="Arial"/>
              <a:cs typeface="Arial"/>
              <a:sym typeface="Arial"/>
            </a:endParaRPr>
          </a:p>
          <a:p>
            <a:pPr marL="171450" marR="0" lvl="1" indent="-57150" algn="l" rtl="0">
              <a:lnSpc>
                <a:spcPct val="90000"/>
              </a:lnSpc>
              <a:spcBef>
                <a:spcPts val="0"/>
              </a:spcBef>
              <a:spcAft>
                <a:spcPts val="0"/>
              </a:spcAft>
              <a:buClr>
                <a:srgbClr val="FF0000"/>
              </a:buClr>
              <a:buSzPts val="1800"/>
              <a:buFont typeface="Calibri"/>
              <a:buNone/>
            </a:pPr>
            <a:endParaRPr sz="1200" b="0" i="0" u="none" strike="noStrike" cap="none">
              <a:solidFill>
                <a:schemeClr val="dk1"/>
              </a:solidFill>
              <a:latin typeface="Arial"/>
              <a:ea typeface="Arial"/>
              <a:cs typeface="Arial"/>
              <a:sym typeface="Arial"/>
            </a:endParaRPr>
          </a:p>
        </p:txBody>
      </p:sp>
      <p:sp>
        <p:nvSpPr>
          <p:cNvPr id="390" name="Google Shape;390;p75"/>
          <p:cNvSpPr txBox="1"/>
          <p:nvPr/>
        </p:nvSpPr>
        <p:spPr>
          <a:xfrm>
            <a:off x="6526684" y="1547162"/>
            <a:ext cx="2635871" cy="978277"/>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Raleway"/>
                <a:ea typeface="Raleway"/>
                <a:cs typeface="Raleway"/>
                <a:sym typeface="Raleway"/>
              </a:rPr>
              <a:t>Faculty of Medicine and Health</a:t>
            </a:r>
            <a:endParaRPr sz="1200" b="1" i="0" u="none" strike="noStrike" cap="none">
              <a:solidFill>
                <a:srgbClr val="000000"/>
              </a:solidFill>
              <a:latin typeface="Arial"/>
              <a:ea typeface="Arial"/>
              <a:cs typeface="Arial"/>
              <a:sym typeface="Arial"/>
            </a:endParaRPr>
          </a:p>
        </p:txBody>
      </p:sp>
      <p:sp>
        <p:nvSpPr>
          <p:cNvPr id="391" name="Google Shape;391;p75"/>
          <p:cNvSpPr txBox="1"/>
          <p:nvPr/>
        </p:nvSpPr>
        <p:spPr>
          <a:xfrm>
            <a:off x="6523776" y="2524808"/>
            <a:ext cx="2635871" cy="2562091"/>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Medical Technology Program</a:t>
            </a:r>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Academic Stage of Medical Program</a:t>
            </a:r>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Professional Stage of Medical Program</a:t>
            </a:r>
            <a:endParaRPr sz="1200" b="0" i="0" u="none" strike="noStrike" cap="none">
              <a:solidFill>
                <a:schemeClr val="dk1"/>
              </a:solidFill>
              <a:latin typeface="Arial"/>
              <a:ea typeface="Arial"/>
              <a:cs typeface="Arial"/>
              <a:sym typeface="Arial"/>
            </a:endParaRPr>
          </a:p>
        </p:txBody>
      </p:sp>
      <p:sp>
        <p:nvSpPr>
          <p:cNvPr id="392" name="Google Shape;392;p75"/>
          <p:cNvSpPr txBox="1"/>
          <p:nvPr/>
        </p:nvSpPr>
        <p:spPr>
          <a:xfrm>
            <a:off x="9270676" y="1564469"/>
            <a:ext cx="2604673" cy="1006969"/>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100" b="1" i="0" u="none" strike="noStrike" cap="none">
                <a:solidFill>
                  <a:srgbClr val="FFFFFF"/>
                </a:solidFill>
                <a:latin typeface="Raleway"/>
                <a:ea typeface="Raleway"/>
                <a:cs typeface="Raleway"/>
                <a:sym typeface="Raleway"/>
              </a:rPr>
              <a:t>SCHOOL OF INTERDISCIPLINARY AND TECHNOLOGY MANAGEMENT</a:t>
            </a:r>
            <a:endParaRPr sz="1100" b="1" i="0" u="none" strike="noStrike" cap="none">
              <a:solidFill>
                <a:srgbClr val="000000"/>
              </a:solidFill>
              <a:latin typeface="Arial"/>
              <a:ea typeface="Arial"/>
              <a:cs typeface="Arial"/>
              <a:sym typeface="Arial"/>
            </a:endParaRPr>
          </a:p>
        </p:txBody>
      </p:sp>
      <p:sp>
        <p:nvSpPr>
          <p:cNvPr id="393" name="Google Shape;393;p75"/>
          <p:cNvSpPr txBox="1"/>
          <p:nvPr/>
        </p:nvSpPr>
        <p:spPr>
          <a:xfrm>
            <a:off x="9270685" y="2553874"/>
            <a:ext cx="2604664" cy="2533026"/>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223F81"/>
              </a:buClr>
              <a:buSzPts val="1800"/>
              <a:buFont typeface="Arial"/>
              <a:buChar char="•"/>
            </a:pPr>
            <a:r>
              <a:rPr lang="en-US" sz="1400" b="0" i="0" u="none" strike="noStrike" cap="none">
                <a:solidFill>
                  <a:schemeClr val="dk1"/>
                </a:solidFill>
                <a:latin typeface="Raleway"/>
                <a:ea typeface="Raleway"/>
                <a:cs typeface="Raleway"/>
                <a:sym typeface="Raleway"/>
              </a:rPr>
              <a:t>Technology Management </a:t>
            </a:r>
            <a:endParaRPr sz="1400" b="0" i="0" u="none" strike="noStrike" cap="none">
              <a:solidFill>
                <a:srgbClr val="000000"/>
              </a:solidFill>
              <a:latin typeface="Raleway"/>
              <a:ea typeface="Raleway"/>
              <a:cs typeface="Raleway"/>
              <a:sym typeface="Raleway"/>
            </a:endParaRPr>
          </a:p>
          <a:p>
            <a:pPr marL="285750" marR="0" lvl="1" indent="-285750" algn="l" rtl="0">
              <a:lnSpc>
                <a:spcPct val="90000"/>
              </a:lnSpc>
              <a:spcBef>
                <a:spcPts val="0"/>
              </a:spcBef>
              <a:spcAft>
                <a:spcPts val="0"/>
              </a:spcAft>
              <a:buClr>
                <a:srgbClr val="223F81"/>
              </a:buClr>
              <a:buSzPts val="1800"/>
              <a:buFont typeface="Arial"/>
              <a:buChar char="•"/>
            </a:pPr>
            <a:r>
              <a:rPr lang="en-US" sz="1400" b="0" i="0" u="none" strike="noStrike" cap="none">
                <a:solidFill>
                  <a:schemeClr val="dk1"/>
                </a:solidFill>
                <a:latin typeface="Raleway"/>
                <a:ea typeface="Raleway"/>
                <a:cs typeface="Raleway"/>
                <a:sym typeface="Raleway"/>
              </a:rPr>
              <a:t>System Innovation and Technology</a:t>
            </a:r>
            <a:endParaRPr sz="1400" b="0" i="0" u="none" strike="noStrike" cap="none">
              <a:solidFill>
                <a:srgbClr val="000000"/>
              </a:solidFill>
              <a:latin typeface="Raleway"/>
              <a:ea typeface="Raleway"/>
              <a:cs typeface="Raleway"/>
              <a:sym typeface="Raleway"/>
            </a:endParaRPr>
          </a:p>
          <a:p>
            <a:pPr marL="285750" marR="0" lvl="1" indent="-285750" algn="l" rtl="0">
              <a:lnSpc>
                <a:spcPct val="90000"/>
              </a:lnSpc>
              <a:spcBef>
                <a:spcPts val="0"/>
              </a:spcBef>
              <a:spcAft>
                <a:spcPts val="0"/>
              </a:spcAft>
              <a:buClr>
                <a:srgbClr val="223F81"/>
              </a:buClr>
              <a:buSzPts val="1800"/>
              <a:buFont typeface="Arial"/>
              <a:buChar char="•"/>
            </a:pPr>
            <a:r>
              <a:rPr lang="en-US" sz="1400" b="0" i="0" u="none" strike="noStrike" cap="none">
                <a:solidFill>
                  <a:schemeClr val="dk1"/>
                </a:solidFill>
                <a:latin typeface="Raleway"/>
                <a:ea typeface="Raleway"/>
                <a:cs typeface="Raleway"/>
                <a:sym typeface="Raleway"/>
              </a:rPr>
              <a:t>Engineer Professional Program</a:t>
            </a:r>
            <a:endParaRPr sz="1400" b="0" i="0" u="none" strike="noStrike" cap="none">
              <a:solidFill>
                <a:srgbClr val="000000"/>
              </a:solidFill>
              <a:latin typeface="Raleway"/>
              <a:ea typeface="Raleway"/>
              <a:cs typeface="Raleway"/>
              <a:sym typeface="Raleway"/>
            </a:endParaRPr>
          </a:p>
          <a:p>
            <a:pPr marL="171450" marR="0" lvl="1" indent="-57150" algn="l" rtl="0">
              <a:lnSpc>
                <a:spcPct val="90000"/>
              </a:lnSpc>
              <a:spcBef>
                <a:spcPts val="0"/>
              </a:spcBef>
              <a:spcAft>
                <a:spcPts val="0"/>
              </a:spcAft>
              <a:buClr>
                <a:schemeClr val="dk1"/>
              </a:buClr>
              <a:buSzPts val="1800"/>
              <a:buFont typeface="Calibri"/>
              <a:buNone/>
            </a:pPr>
            <a:endParaRPr sz="1400" b="0" i="0" u="none" strike="noStrike" cap="none">
              <a:solidFill>
                <a:schemeClr val="dk1"/>
              </a:solidFill>
              <a:latin typeface="Raleway"/>
              <a:ea typeface="Raleway"/>
              <a:cs typeface="Raleway"/>
              <a:sym typeface="Raleway"/>
            </a:endParaRPr>
          </a:p>
        </p:txBody>
      </p:sp>
      <p:sp>
        <p:nvSpPr>
          <p:cNvPr id="394" name="Google Shape;394;p75"/>
          <p:cNvSpPr/>
          <p:nvPr/>
        </p:nvSpPr>
        <p:spPr>
          <a:xfrm>
            <a:off x="365605" y="5484978"/>
            <a:ext cx="196900" cy="1969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5" name="Google Shape;395;p75"/>
          <p:cNvSpPr/>
          <p:nvPr/>
        </p:nvSpPr>
        <p:spPr>
          <a:xfrm>
            <a:off x="365605" y="5812179"/>
            <a:ext cx="196900" cy="1969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6" name="Google Shape;396;p75"/>
          <p:cNvSpPr txBox="1"/>
          <p:nvPr/>
        </p:nvSpPr>
        <p:spPr>
          <a:xfrm>
            <a:off x="565961" y="5483400"/>
            <a:ext cx="91082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Raleway"/>
                <a:ea typeface="Raleway"/>
                <a:cs typeface="Raleway"/>
                <a:sym typeface="Raleway"/>
              </a:rPr>
              <a:t>Master Degree</a:t>
            </a:r>
            <a:endParaRPr sz="800" b="1" i="0" u="none" strike="noStrike" cap="none">
              <a:solidFill>
                <a:srgbClr val="000000"/>
              </a:solidFill>
              <a:latin typeface="Raleway"/>
              <a:ea typeface="Raleway"/>
              <a:cs typeface="Raleway"/>
              <a:sym typeface="Raleway"/>
            </a:endParaRPr>
          </a:p>
        </p:txBody>
      </p:sp>
      <p:sp>
        <p:nvSpPr>
          <p:cNvPr id="397" name="Google Shape;397;p75"/>
          <p:cNvSpPr txBox="1"/>
          <p:nvPr/>
        </p:nvSpPr>
        <p:spPr>
          <a:xfrm>
            <a:off x="568591" y="5812179"/>
            <a:ext cx="998991"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Raleway"/>
                <a:ea typeface="Raleway"/>
                <a:cs typeface="Raleway"/>
                <a:sym typeface="Raleway"/>
              </a:rPr>
              <a:t>Doctoral Degree</a:t>
            </a:r>
            <a:endParaRPr sz="800" b="1" i="0" u="none" strike="noStrike" cap="none">
              <a:solidFill>
                <a:srgbClr val="000000"/>
              </a:solidFill>
              <a:latin typeface="Raleway"/>
              <a:ea typeface="Raleway"/>
              <a:cs typeface="Raleway"/>
              <a:sym typeface="Raleway"/>
            </a:endParaRPr>
          </a:p>
        </p:txBody>
      </p:sp>
      <p:sp>
        <p:nvSpPr>
          <p:cNvPr id="398" name="Google Shape;398;p75"/>
          <p:cNvSpPr/>
          <p:nvPr/>
        </p:nvSpPr>
        <p:spPr>
          <a:xfrm>
            <a:off x="1567582" y="5483400"/>
            <a:ext cx="196900" cy="1969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9" name="Google Shape;399;p75"/>
          <p:cNvSpPr txBox="1"/>
          <p:nvPr/>
        </p:nvSpPr>
        <p:spPr>
          <a:xfrm>
            <a:off x="1764482" y="5489225"/>
            <a:ext cx="1016625"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Raleway"/>
                <a:ea typeface="Raleway"/>
                <a:cs typeface="Raleway"/>
                <a:sym typeface="Raleway"/>
              </a:rPr>
              <a:t>Bachelor Degree</a:t>
            </a:r>
            <a:endParaRPr sz="800" b="1" i="0" u="none" strike="noStrike" cap="none">
              <a:solidFill>
                <a:srgbClr val="000000"/>
              </a:solidFill>
              <a:latin typeface="Raleway"/>
              <a:ea typeface="Raleway"/>
              <a:cs typeface="Raleway"/>
              <a:sym typeface="Raleway"/>
            </a:endParaRPr>
          </a:p>
        </p:txBody>
      </p:sp>
      <p:sp>
        <p:nvSpPr>
          <p:cNvPr id="400" name="Google Shape;400;p75"/>
          <p:cNvSpPr/>
          <p:nvPr/>
        </p:nvSpPr>
        <p:spPr>
          <a:xfrm>
            <a:off x="2723952" y="2666313"/>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1" name="Google Shape;401;p75"/>
          <p:cNvSpPr/>
          <p:nvPr/>
        </p:nvSpPr>
        <p:spPr>
          <a:xfrm>
            <a:off x="1857878" y="2858759"/>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2" name="Google Shape;402;p75"/>
          <p:cNvSpPr/>
          <p:nvPr/>
        </p:nvSpPr>
        <p:spPr>
          <a:xfrm>
            <a:off x="2023013" y="2858759"/>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3" name="Google Shape;403;p75"/>
          <p:cNvSpPr/>
          <p:nvPr/>
        </p:nvSpPr>
        <p:spPr>
          <a:xfrm>
            <a:off x="625301" y="3196043"/>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4" name="Google Shape;404;p75"/>
          <p:cNvSpPr/>
          <p:nvPr/>
        </p:nvSpPr>
        <p:spPr>
          <a:xfrm>
            <a:off x="2531496" y="3395016"/>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5" name="Google Shape;405;p75"/>
          <p:cNvSpPr/>
          <p:nvPr/>
        </p:nvSpPr>
        <p:spPr>
          <a:xfrm>
            <a:off x="2696631" y="3395016"/>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6" name="Google Shape;406;p75"/>
          <p:cNvSpPr/>
          <p:nvPr/>
        </p:nvSpPr>
        <p:spPr>
          <a:xfrm>
            <a:off x="2583342" y="3590566"/>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7" name="Google Shape;407;p75"/>
          <p:cNvSpPr/>
          <p:nvPr/>
        </p:nvSpPr>
        <p:spPr>
          <a:xfrm>
            <a:off x="8525985" y="3619562"/>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8" name="Google Shape;408;p75"/>
          <p:cNvSpPr/>
          <p:nvPr/>
        </p:nvSpPr>
        <p:spPr>
          <a:xfrm>
            <a:off x="8525985" y="3234326"/>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9" name="Google Shape;409;p75"/>
          <p:cNvSpPr/>
          <p:nvPr/>
        </p:nvSpPr>
        <p:spPr>
          <a:xfrm>
            <a:off x="7841711" y="2851829"/>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0" name="Google Shape;410;p75"/>
          <p:cNvSpPr/>
          <p:nvPr/>
        </p:nvSpPr>
        <p:spPr>
          <a:xfrm>
            <a:off x="10866073" y="2902213"/>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1" name="Google Shape;411;p75"/>
          <p:cNvSpPr/>
          <p:nvPr/>
        </p:nvSpPr>
        <p:spPr>
          <a:xfrm>
            <a:off x="10702215" y="3286924"/>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2" name="Google Shape;412;p75"/>
          <p:cNvSpPr/>
          <p:nvPr/>
        </p:nvSpPr>
        <p:spPr>
          <a:xfrm>
            <a:off x="10464920" y="3644612"/>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3" name="Google Shape;413;p75"/>
          <p:cNvSpPr/>
          <p:nvPr/>
        </p:nvSpPr>
        <p:spPr>
          <a:xfrm>
            <a:off x="11015547" y="2902213"/>
            <a:ext cx="108092" cy="108092"/>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7"/>
        <p:cNvGrpSpPr/>
        <p:nvPr/>
      </p:nvGrpSpPr>
      <p:grpSpPr>
        <a:xfrm>
          <a:off x="0" y="0"/>
          <a:ext cx="0" cy="0"/>
          <a:chOff x="0" y="0"/>
          <a:chExt cx="0" cy="0"/>
        </a:xfrm>
      </p:grpSpPr>
      <p:sp>
        <p:nvSpPr>
          <p:cNvPr id="418" name="Google Shape;418;p76"/>
          <p:cNvSpPr txBox="1"/>
          <p:nvPr/>
        </p:nvSpPr>
        <p:spPr>
          <a:xfrm>
            <a:off x="299804" y="1545051"/>
            <a:ext cx="2739251" cy="1015556"/>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SCIENTICS</a:t>
            </a:r>
            <a:br>
              <a:rPr lang="en-US" sz="1600" b="1" i="0" u="none" strike="noStrike" cap="none">
                <a:solidFill>
                  <a:srgbClr val="FFFFFF"/>
                </a:solidFill>
                <a:latin typeface="Raleway"/>
                <a:ea typeface="Raleway"/>
                <a:cs typeface="Raleway"/>
                <a:sym typeface="Raleway"/>
              </a:rPr>
            </a:br>
            <a:r>
              <a:rPr lang="en-US" sz="1600" b="1" i="0" u="none" strike="noStrike" cap="none">
                <a:solidFill>
                  <a:srgbClr val="FFFFFF"/>
                </a:solidFill>
                <a:latin typeface="Raleway"/>
                <a:ea typeface="Raleway"/>
                <a:cs typeface="Raleway"/>
                <a:sym typeface="Raleway"/>
              </a:rPr>
              <a:t>(FACULTY OF SCIENCE AND DATA ANALYTICS)</a:t>
            </a:r>
            <a:endParaRPr sz="1400" b="1" i="0" u="none" strike="noStrike" cap="none">
              <a:solidFill>
                <a:srgbClr val="000000"/>
              </a:solidFill>
              <a:latin typeface="Arial"/>
              <a:ea typeface="Arial"/>
              <a:cs typeface="Arial"/>
              <a:sym typeface="Arial"/>
            </a:endParaRPr>
          </a:p>
        </p:txBody>
      </p:sp>
      <p:sp>
        <p:nvSpPr>
          <p:cNvPr id="419" name="Google Shape;419;p76"/>
          <p:cNvSpPr txBox="1"/>
          <p:nvPr/>
        </p:nvSpPr>
        <p:spPr>
          <a:xfrm>
            <a:off x="293800" y="2501518"/>
            <a:ext cx="2745712" cy="1911840"/>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FF0000"/>
              </a:buClr>
              <a:buSzPts val="1800"/>
              <a:buFont typeface="Noto Sans Symbols"/>
              <a:buChar char="▪"/>
            </a:pPr>
            <a:r>
              <a:rPr lang="en-US" sz="1600" b="0" i="0" u="none" strike="noStrike" cap="none">
                <a:solidFill>
                  <a:schemeClr val="accent1"/>
                </a:solidFill>
                <a:latin typeface="Raleway"/>
                <a:ea typeface="Raleway"/>
                <a:cs typeface="Raleway"/>
                <a:sym typeface="Raleway"/>
              </a:rPr>
              <a:t>Statistics</a:t>
            </a:r>
            <a:endParaRPr sz="1600" b="0" i="0" u="none" strike="noStrike" cap="none">
              <a:solidFill>
                <a:schemeClr val="accent1"/>
              </a:solidFill>
              <a:latin typeface="Raleway"/>
              <a:ea typeface="Raleway"/>
              <a:cs typeface="Raleway"/>
              <a:sym typeface="Raleway"/>
            </a:endParaRPr>
          </a:p>
          <a:p>
            <a:pPr marL="171450" marR="0" lvl="1" indent="-57150" algn="l" rtl="0">
              <a:lnSpc>
                <a:spcPct val="90000"/>
              </a:lnSpc>
              <a:spcBef>
                <a:spcPts val="270"/>
              </a:spcBef>
              <a:spcAft>
                <a:spcPts val="0"/>
              </a:spcAft>
              <a:buClr>
                <a:srgbClr val="FF0000"/>
              </a:buClr>
              <a:buSzPts val="1800"/>
              <a:buFont typeface="Calibri"/>
              <a:buNone/>
            </a:pPr>
            <a:endParaRPr sz="1600" b="0" i="0" u="none" strike="noStrike" cap="none">
              <a:solidFill>
                <a:schemeClr val="dk1"/>
              </a:solidFill>
              <a:latin typeface="Raleway"/>
              <a:ea typeface="Raleway"/>
              <a:cs typeface="Raleway"/>
              <a:sym typeface="Raleway"/>
            </a:endParaRPr>
          </a:p>
        </p:txBody>
      </p:sp>
      <p:sp>
        <p:nvSpPr>
          <p:cNvPr id="420" name="Google Shape;420;p76"/>
          <p:cNvSpPr txBox="1"/>
          <p:nvPr/>
        </p:nvSpPr>
        <p:spPr>
          <a:xfrm>
            <a:off x="3411247" y="1543059"/>
            <a:ext cx="2604672" cy="936356"/>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FFFFFF"/>
                </a:solidFill>
                <a:latin typeface="Raleway"/>
                <a:ea typeface="Raleway"/>
                <a:cs typeface="Raleway"/>
                <a:sym typeface="Raleway"/>
              </a:rPr>
              <a:t>(INDSYS)</a:t>
            </a:r>
            <a:br>
              <a:rPr lang="en-US" sz="1400" b="1" i="0" u="none" strike="noStrike" cap="none">
                <a:solidFill>
                  <a:srgbClr val="FFFFFF"/>
                </a:solidFill>
                <a:latin typeface="Raleway"/>
                <a:ea typeface="Raleway"/>
                <a:cs typeface="Raleway"/>
                <a:sym typeface="Raleway"/>
              </a:rPr>
            </a:br>
            <a:r>
              <a:rPr lang="en-US" sz="1400" b="1" i="0" u="none" strike="noStrike" cap="none">
                <a:solidFill>
                  <a:srgbClr val="FFFFFF"/>
                </a:solidFill>
                <a:latin typeface="Raleway"/>
                <a:ea typeface="Raleway"/>
                <a:cs typeface="Raleway"/>
                <a:sym typeface="Raleway"/>
              </a:rPr>
              <a:t>FACULTY OF INDUSTRIAL TECHNOLOGY &amp; SYSTEMS ENGINEERING</a:t>
            </a:r>
            <a:endParaRPr sz="1200" b="1" i="0" u="none" strike="noStrike" cap="none">
              <a:solidFill>
                <a:srgbClr val="000000"/>
              </a:solidFill>
              <a:latin typeface="Arial"/>
              <a:ea typeface="Arial"/>
              <a:cs typeface="Arial"/>
              <a:sym typeface="Arial"/>
            </a:endParaRPr>
          </a:p>
        </p:txBody>
      </p:sp>
      <p:sp>
        <p:nvSpPr>
          <p:cNvPr id="421" name="Google Shape;421;p76"/>
          <p:cNvSpPr txBox="1"/>
          <p:nvPr/>
        </p:nvSpPr>
        <p:spPr>
          <a:xfrm>
            <a:off x="3411247" y="2489407"/>
            <a:ext cx="2604672" cy="1921957"/>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C00000"/>
              </a:buClr>
              <a:buSzPts val="1800"/>
              <a:buFont typeface="Noto Sans Symbols"/>
              <a:buChar char="▪"/>
            </a:pPr>
            <a:r>
              <a:rPr lang="en-US" sz="1400" b="0" i="0" u="none" strike="noStrike" cap="none">
                <a:solidFill>
                  <a:schemeClr val="accent1"/>
                </a:solidFill>
                <a:latin typeface="Raleway"/>
                <a:ea typeface="Raleway"/>
                <a:cs typeface="Raleway"/>
                <a:sym typeface="Raleway"/>
              </a:rPr>
              <a:t>Mechanical Engineering</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400" b="0" i="0" u="none" strike="noStrike" cap="none">
                <a:solidFill>
                  <a:schemeClr val="accent1"/>
                </a:solidFill>
                <a:latin typeface="Raleway"/>
                <a:ea typeface="Raleway"/>
                <a:cs typeface="Raleway"/>
                <a:sym typeface="Raleway"/>
              </a:rPr>
              <a:t>Chemical Engineering</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400" b="0" i="0" u="none" strike="noStrike" cap="none">
                <a:solidFill>
                  <a:schemeClr val="accent1"/>
                </a:solidFill>
                <a:latin typeface="Raleway"/>
                <a:ea typeface="Raleway"/>
                <a:cs typeface="Raleway"/>
                <a:sym typeface="Raleway"/>
              </a:rPr>
              <a:t>Engineering Physics</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400" b="0" i="0" u="none" strike="noStrike" cap="none">
                <a:solidFill>
                  <a:schemeClr val="accent1"/>
                </a:solidFill>
                <a:latin typeface="Raleway"/>
                <a:ea typeface="Raleway"/>
                <a:cs typeface="Raleway"/>
                <a:sym typeface="Raleway"/>
              </a:rPr>
              <a:t>Industrial and System Engineering</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400" b="0" i="0" u="none" strike="noStrike" cap="none">
                <a:solidFill>
                  <a:schemeClr val="accent1"/>
                </a:solidFill>
                <a:latin typeface="Raleway"/>
                <a:ea typeface="Raleway"/>
                <a:cs typeface="Raleway"/>
                <a:sym typeface="Raleway"/>
              </a:rPr>
              <a:t>Materials and Metallurgical Engineering</a:t>
            </a:r>
            <a:endParaRPr sz="1400" b="0" i="0" u="none" strike="noStrike" cap="none">
              <a:solidFill>
                <a:srgbClr val="000000"/>
              </a:solidFill>
              <a:latin typeface="Arial"/>
              <a:ea typeface="Arial"/>
              <a:cs typeface="Arial"/>
              <a:sym typeface="Arial"/>
            </a:endParaRPr>
          </a:p>
        </p:txBody>
      </p:sp>
      <p:sp>
        <p:nvSpPr>
          <p:cNvPr id="422" name="Google Shape;422;p76"/>
          <p:cNvSpPr txBox="1"/>
          <p:nvPr/>
        </p:nvSpPr>
        <p:spPr>
          <a:xfrm>
            <a:off x="6388111" y="1535667"/>
            <a:ext cx="2604672" cy="946521"/>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CIVPLAN</a:t>
            </a:r>
            <a:br>
              <a:rPr lang="en-US" sz="1600" b="1" i="0" u="none" strike="noStrike" cap="none">
                <a:solidFill>
                  <a:srgbClr val="FFFFFF"/>
                </a:solidFill>
                <a:latin typeface="Raleway"/>
                <a:ea typeface="Raleway"/>
                <a:cs typeface="Raleway"/>
                <a:sym typeface="Raleway"/>
              </a:rPr>
            </a:br>
            <a:r>
              <a:rPr lang="en-US" sz="1600" b="1" i="0" u="none" strike="noStrike" cap="none">
                <a:solidFill>
                  <a:srgbClr val="FFFFFF"/>
                </a:solidFill>
                <a:latin typeface="Raleway"/>
                <a:ea typeface="Raleway"/>
                <a:cs typeface="Raleway"/>
                <a:sym typeface="Raleway"/>
              </a:rPr>
              <a:t>(FACULTY OF CIVIL, PLANNING, AND GEO ENGINEERING)</a:t>
            </a:r>
            <a:endParaRPr sz="1400" b="1" i="0" u="none" strike="noStrike" cap="none">
              <a:solidFill>
                <a:srgbClr val="000000"/>
              </a:solidFill>
              <a:latin typeface="Arial"/>
              <a:ea typeface="Arial"/>
              <a:cs typeface="Arial"/>
              <a:sym typeface="Arial"/>
            </a:endParaRPr>
          </a:p>
        </p:txBody>
      </p:sp>
      <p:sp>
        <p:nvSpPr>
          <p:cNvPr id="423" name="Google Shape;423;p76"/>
          <p:cNvSpPr txBox="1"/>
          <p:nvPr/>
        </p:nvSpPr>
        <p:spPr>
          <a:xfrm>
            <a:off x="6388111" y="2479291"/>
            <a:ext cx="2604672" cy="1921957"/>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Civil Engineering</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Architecture</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Environmental Engineering</a:t>
            </a:r>
            <a:endParaRPr sz="12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Geomatics Engineering</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Geophysics Engineering</a:t>
            </a:r>
            <a:endParaRPr sz="1400" b="0" i="0" u="none" strike="noStrike" cap="none">
              <a:solidFill>
                <a:srgbClr val="000000"/>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400" b="0" i="0" u="none" strike="noStrike" cap="none">
                <a:solidFill>
                  <a:schemeClr val="accent1"/>
                </a:solidFill>
                <a:latin typeface="Raleway"/>
                <a:ea typeface="Raleway"/>
                <a:cs typeface="Raleway"/>
                <a:sym typeface="Raleway"/>
              </a:rPr>
              <a:t>Urban and Regional Planning</a:t>
            </a:r>
            <a:endParaRPr sz="1200" b="0" i="0" u="none" strike="noStrike" cap="none">
              <a:solidFill>
                <a:schemeClr val="accent1"/>
              </a:solidFill>
              <a:latin typeface="Arial"/>
              <a:ea typeface="Arial"/>
              <a:cs typeface="Arial"/>
              <a:sym typeface="Arial"/>
            </a:endParaRPr>
          </a:p>
        </p:txBody>
      </p:sp>
      <p:sp>
        <p:nvSpPr>
          <p:cNvPr id="424" name="Google Shape;424;p76"/>
          <p:cNvSpPr txBox="1"/>
          <p:nvPr/>
        </p:nvSpPr>
        <p:spPr>
          <a:xfrm>
            <a:off x="9287524" y="1543059"/>
            <a:ext cx="2604672" cy="946521"/>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MARTECH</a:t>
            </a:r>
            <a:br>
              <a:rPr lang="en-US" sz="1600" b="1" i="0" u="none" strike="noStrike" cap="none">
                <a:solidFill>
                  <a:srgbClr val="FFFFFF"/>
                </a:solidFill>
                <a:latin typeface="Raleway"/>
                <a:ea typeface="Raleway"/>
                <a:cs typeface="Raleway"/>
                <a:sym typeface="Raleway"/>
              </a:rPr>
            </a:br>
            <a:r>
              <a:rPr lang="en-US" sz="1600" b="1" i="0" u="none" strike="noStrike" cap="none">
                <a:solidFill>
                  <a:srgbClr val="FFFFFF"/>
                </a:solidFill>
                <a:latin typeface="Raleway"/>
                <a:ea typeface="Raleway"/>
                <a:cs typeface="Raleway"/>
                <a:sym typeface="Raleway"/>
              </a:rPr>
              <a:t>(FACULTY OF MARINE TECHNOLOGY)</a:t>
            </a:r>
            <a:endParaRPr sz="1400" b="1" i="0" u="none" strike="noStrike" cap="none">
              <a:solidFill>
                <a:srgbClr val="000000"/>
              </a:solidFill>
              <a:latin typeface="Arial"/>
              <a:ea typeface="Arial"/>
              <a:cs typeface="Arial"/>
              <a:sym typeface="Arial"/>
            </a:endParaRPr>
          </a:p>
        </p:txBody>
      </p:sp>
      <p:sp>
        <p:nvSpPr>
          <p:cNvPr id="425" name="Google Shape;425;p76"/>
          <p:cNvSpPr txBox="1"/>
          <p:nvPr/>
        </p:nvSpPr>
        <p:spPr>
          <a:xfrm>
            <a:off x="9287524" y="2479291"/>
            <a:ext cx="2604672" cy="1921957"/>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accent1"/>
                </a:solidFill>
                <a:latin typeface="Raleway"/>
                <a:ea typeface="Raleway"/>
                <a:cs typeface="Raleway"/>
                <a:sym typeface="Raleway"/>
              </a:rPr>
              <a:t>Naval Architecture</a:t>
            </a:r>
            <a:endParaRPr sz="1400" b="0" i="0" u="none" strike="noStrike" cap="none">
              <a:solidFill>
                <a:srgbClr val="000000"/>
              </a:solidFill>
              <a:latin typeface="Arial"/>
              <a:ea typeface="Arial"/>
              <a:cs typeface="Arial"/>
              <a:sym typeface="Arial"/>
            </a:endParaRPr>
          </a:p>
          <a:p>
            <a:pPr marL="457200" marR="0" lvl="1" indent="0" algn="l" rtl="0">
              <a:lnSpc>
                <a:spcPct val="90000"/>
              </a:lnSpc>
              <a:spcBef>
                <a:spcPts val="270"/>
              </a:spcBef>
              <a:spcAft>
                <a:spcPts val="0"/>
              </a:spcAft>
              <a:buClr>
                <a:srgbClr val="C00000"/>
              </a:buClr>
              <a:buSzPts val="1800"/>
              <a:buFont typeface="Arial"/>
              <a:buNone/>
            </a:pPr>
            <a:endParaRPr sz="1800" b="0" i="0" u="none" strike="noStrike" cap="none">
              <a:solidFill>
                <a:schemeClr val="dk1"/>
              </a:solidFill>
              <a:latin typeface="Raleway"/>
              <a:ea typeface="Raleway"/>
              <a:cs typeface="Raleway"/>
              <a:sym typeface="Raleway"/>
            </a:endParaRPr>
          </a:p>
        </p:txBody>
      </p:sp>
      <p:sp>
        <p:nvSpPr>
          <p:cNvPr id="426" name="Google Shape;426;p76"/>
          <p:cNvSpPr/>
          <p:nvPr/>
        </p:nvSpPr>
        <p:spPr>
          <a:xfrm>
            <a:off x="6782863" y="4601340"/>
            <a:ext cx="5109333" cy="86216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23F81"/>
                </a:solidFill>
                <a:latin typeface="Raleway"/>
                <a:ea typeface="Raleway"/>
                <a:cs typeface="Raleway"/>
                <a:sym typeface="Raleway"/>
              </a:rPr>
              <a:t>Apply now: https://www.its.ac.id/international/experiencing-its/prospective-student/</a:t>
            </a:r>
            <a:endParaRPr sz="1600" b="1" i="0" u="none" strike="noStrike" cap="none">
              <a:solidFill>
                <a:srgbClr val="223F81"/>
              </a:solidFill>
              <a:latin typeface="Raleway"/>
              <a:ea typeface="Raleway"/>
              <a:cs typeface="Raleway"/>
              <a:sym typeface="Raleway"/>
            </a:endParaRPr>
          </a:p>
        </p:txBody>
      </p:sp>
      <p:sp>
        <p:nvSpPr>
          <p:cNvPr id="427" name="Google Shape;427;p76"/>
          <p:cNvSpPr txBox="1"/>
          <p:nvPr/>
        </p:nvSpPr>
        <p:spPr>
          <a:xfrm>
            <a:off x="293800" y="558560"/>
            <a:ext cx="11598396" cy="817832"/>
          </a:xfrm>
          <a:prstGeom prst="rect">
            <a:avLst/>
          </a:prstGeom>
          <a:noFill/>
          <a:ln>
            <a:noFill/>
          </a:ln>
        </p:spPr>
        <p:txBody>
          <a:bodyPr spcFirstLastPara="1" wrap="square" lIns="91425" tIns="45700" rIns="91425" bIns="45700" anchor="ctr" anchorCtr="0">
            <a:normAutofit/>
          </a:bodyPr>
          <a:lstStyle/>
          <a:p>
            <a:pPr marL="0" marR="0" lvl="0" indent="0" algn="ctr" rtl="0">
              <a:lnSpc>
                <a:spcPct val="120000"/>
              </a:lnSpc>
              <a:spcBef>
                <a:spcPts val="0"/>
              </a:spcBef>
              <a:spcAft>
                <a:spcPts val="0"/>
              </a:spcAft>
              <a:buClr>
                <a:srgbClr val="002060"/>
              </a:buClr>
              <a:buSzPts val="3200"/>
              <a:buFont typeface="Raleway"/>
              <a:buNone/>
            </a:pPr>
            <a:r>
              <a:rPr lang="en-US" sz="3200" b="1" i="0" u="none" strike="noStrike" cap="none">
                <a:solidFill>
                  <a:srgbClr val="223F81"/>
                </a:solidFill>
                <a:latin typeface="Raleway"/>
                <a:ea typeface="Raleway"/>
                <a:cs typeface="Raleway"/>
                <a:sym typeface="Raleway"/>
              </a:rPr>
              <a:t>INTERNATIONAL UNDERGRADUATE PROGRAM (IUP)</a:t>
            </a:r>
            <a:endParaRPr sz="3200" b="1" i="0" u="none" strike="noStrike" cap="none">
              <a:solidFill>
                <a:srgbClr val="223F81"/>
              </a:solidFill>
              <a:latin typeface="Raleway"/>
              <a:ea typeface="Raleway"/>
              <a:cs typeface="Raleway"/>
              <a:sym typeface="Raleway"/>
            </a:endParaRPr>
          </a:p>
        </p:txBody>
      </p:sp>
      <p:sp>
        <p:nvSpPr>
          <p:cNvPr id="428" name="Google Shape;428;p76"/>
          <p:cNvSpPr txBox="1"/>
          <p:nvPr/>
        </p:nvSpPr>
        <p:spPr>
          <a:xfrm>
            <a:off x="293800" y="4601340"/>
            <a:ext cx="3038700" cy="867300"/>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Raleway"/>
                <a:ea typeface="Raleway"/>
                <a:cs typeface="Raleway"/>
                <a:sym typeface="Raleway"/>
              </a:rPr>
              <a:t>ELECTICS</a:t>
            </a:r>
            <a:br>
              <a:rPr lang="en-US" sz="1400" b="1" i="0" u="none" strike="noStrike" cap="none">
                <a:solidFill>
                  <a:schemeClr val="lt1"/>
                </a:solidFill>
                <a:latin typeface="Raleway"/>
                <a:ea typeface="Raleway"/>
                <a:cs typeface="Raleway"/>
                <a:sym typeface="Raleway"/>
              </a:rPr>
            </a:br>
            <a:r>
              <a:rPr lang="en-US" sz="1400" b="1" i="0" u="none" strike="noStrike" cap="none">
                <a:solidFill>
                  <a:schemeClr val="lt1"/>
                </a:solidFill>
                <a:latin typeface="Raleway"/>
                <a:ea typeface="Raleway"/>
                <a:cs typeface="Raleway"/>
                <a:sym typeface="Raleway"/>
              </a:rPr>
              <a:t>(FACULTY OF INTELLIGENT ELECTRICAL &amp; INFORMATICS TECHNOLOGY)</a:t>
            </a:r>
            <a:endParaRPr sz="1400" b="1" i="0" u="none" strike="noStrike" cap="none">
              <a:solidFill>
                <a:schemeClr val="lt1"/>
              </a:solidFill>
              <a:latin typeface="Arial"/>
              <a:ea typeface="Arial"/>
              <a:cs typeface="Arial"/>
              <a:sym typeface="Arial"/>
            </a:endParaRPr>
          </a:p>
        </p:txBody>
      </p:sp>
      <p:sp>
        <p:nvSpPr>
          <p:cNvPr id="429" name="Google Shape;429;p76"/>
          <p:cNvSpPr txBox="1"/>
          <p:nvPr/>
        </p:nvSpPr>
        <p:spPr>
          <a:xfrm>
            <a:off x="293800" y="5468434"/>
            <a:ext cx="3038700" cy="1175675"/>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FF0000"/>
              </a:buClr>
              <a:buSzPts val="1800"/>
              <a:buFont typeface="Noto Sans Symbols"/>
              <a:buChar char="▪"/>
            </a:pPr>
            <a:r>
              <a:rPr lang="en-US" sz="1600" b="0" i="0" u="none" strike="noStrike" cap="none">
                <a:solidFill>
                  <a:schemeClr val="accent1"/>
                </a:solidFill>
                <a:latin typeface="Raleway"/>
                <a:ea typeface="Raleway"/>
                <a:cs typeface="Raleway"/>
                <a:sym typeface="Raleway"/>
              </a:rPr>
              <a:t>Electrical Engineering</a:t>
            </a:r>
            <a:endParaRPr sz="14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600" b="0" i="0" u="none" strike="noStrike" cap="none">
                <a:solidFill>
                  <a:schemeClr val="accent1"/>
                </a:solidFill>
                <a:latin typeface="Raleway"/>
                <a:ea typeface="Raleway"/>
                <a:cs typeface="Raleway"/>
                <a:sym typeface="Raleway"/>
              </a:rPr>
              <a:t>Informatics</a:t>
            </a:r>
            <a:endParaRPr sz="1400" b="0" i="0" u="none" strike="noStrike" cap="none">
              <a:solidFill>
                <a:schemeClr val="accent1"/>
              </a:solidFill>
              <a:latin typeface="Arial"/>
              <a:ea typeface="Arial"/>
              <a:cs typeface="Arial"/>
              <a:sym typeface="Arial"/>
            </a:endParaRPr>
          </a:p>
          <a:p>
            <a:pPr marL="285750" marR="0" lvl="1" indent="-285750" algn="l" rtl="0">
              <a:lnSpc>
                <a:spcPct val="90000"/>
              </a:lnSpc>
              <a:spcBef>
                <a:spcPts val="0"/>
              </a:spcBef>
              <a:spcAft>
                <a:spcPts val="0"/>
              </a:spcAft>
              <a:buClr>
                <a:srgbClr val="FF0000"/>
              </a:buClr>
              <a:buSzPts val="1800"/>
              <a:buFont typeface="Noto Sans Symbols"/>
              <a:buChar char="▪"/>
            </a:pPr>
            <a:r>
              <a:rPr lang="en-US" sz="1600" b="0" i="0" u="none" strike="noStrike" cap="none">
                <a:solidFill>
                  <a:schemeClr val="accent1"/>
                </a:solidFill>
                <a:latin typeface="Raleway"/>
                <a:ea typeface="Raleway"/>
                <a:cs typeface="Raleway"/>
                <a:sym typeface="Raleway"/>
              </a:rPr>
              <a:t>Information System</a:t>
            </a:r>
            <a:endParaRPr sz="1400" b="0" i="0" u="none" strike="noStrike" cap="none">
              <a:solidFill>
                <a:schemeClr val="accent1"/>
              </a:solidFill>
              <a:latin typeface="Arial"/>
              <a:ea typeface="Arial"/>
              <a:cs typeface="Arial"/>
              <a:sym typeface="Arial"/>
            </a:endParaRPr>
          </a:p>
          <a:p>
            <a:pPr marL="91440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171450" marR="0" lvl="1" indent="-57150" algn="l" rtl="0">
              <a:lnSpc>
                <a:spcPct val="90000"/>
              </a:lnSpc>
              <a:spcBef>
                <a:spcPts val="270"/>
              </a:spcBef>
              <a:spcAft>
                <a:spcPts val="0"/>
              </a:spcAft>
              <a:buClr>
                <a:srgbClr val="FF0000"/>
              </a:buClr>
              <a:buSzPts val="1800"/>
              <a:buFont typeface="Calibri"/>
              <a:buNone/>
            </a:pPr>
            <a:endParaRPr sz="1800" b="0" i="0" u="none" strike="noStrike" cap="none">
              <a:solidFill>
                <a:schemeClr val="dk1"/>
              </a:solidFill>
              <a:latin typeface="Raleway"/>
              <a:ea typeface="Raleway"/>
              <a:cs typeface="Raleway"/>
              <a:sym typeface="Raleway"/>
            </a:endParaRPr>
          </a:p>
        </p:txBody>
      </p:sp>
      <p:sp>
        <p:nvSpPr>
          <p:cNvPr id="430" name="Google Shape;430;p76"/>
          <p:cNvSpPr txBox="1"/>
          <p:nvPr/>
        </p:nvSpPr>
        <p:spPr>
          <a:xfrm>
            <a:off x="3538331" y="4601340"/>
            <a:ext cx="3038700" cy="867300"/>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Raleway"/>
                <a:ea typeface="Raleway"/>
                <a:cs typeface="Raleway"/>
                <a:sym typeface="Raleway"/>
              </a:rPr>
              <a:t>CREABIZ</a:t>
            </a:r>
            <a:br>
              <a:rPr lang="en-US" sz="1400" b="1" i="0" u="none" strike="noStrike" cap="none">
                <a:solidFill>
                  <a:srgbClr val="FFFFFF"/>
                </a:solidFill>
                <a:latin typeface="Raleway"/>
                <a:ea typeface="Raleway"/>
                <a:cs typeface="Raleway"/>
                <a:sym typeface="Raleway"/>
              </a:rPr>
            </a:br>
            <a:r>
              <a:rPr lang="en-US" sz="1400" b="1" i="0" u="none" strike="noStrike" cap="none">
                <a:solidFill>
                  <a:srgbClr val="FFFFFF"/>
                </a:solidFill>
                <a:latin typeface="Raleway"/>
                <a:ea typeface="Raleway"/>
                <a:cs typeface="Raleway"/>
                <a:sym typeface="Raleway"/>
              </a:rPr>
              <a:t>(FACULTY OF CREATIVE DESIGN AND DIGITAL BUSINESS)</a:t>
            </a:r>
            <a:endParaRPr sz="1400" b="1" i="0" u="none" strike="noStrike" cap="none">
              <a:solidFill>
                <a:srgbClr val="000000"/>
              </a:solidFill>
              <a:latin typeface="Arial"/>
              <a:ea typeface="Arial"/>
              <a:cs typeface="Arial"/>
              <a:sym typeface="Arial"/>
            </a:endParaRPr>
          </a:p>
        </p:txBody>
      </p:sp>
      <p:sp>
        <p:nvSpPr>
          <p:cNvPr id="431" name="Google Shape;431;p76"/>
          <p:cNvSpPr txBox="1"/>
          <p:nvPr/>
        </p:nvSpPr>
        <p:spPr>
          <a:xfrm>
            <a:off x="3538341" y="5468434"/>
            <a:ext cx="3038700" cy="1175675"/>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accent1"/>
                </a:solidFill>
                <a:latin typeface="Raleway"/>
                <a:ea typeface="Raleway"/>
                <a:cs typeface="Raleway"/>
                <a:sym typeface="Raleway"/>
              </a:rPr>
              <a:t>Business Management</a:t>
            </a:r>
            <a:endParaRPr sz="1400" b="0" i="0" u="none" strike="noStrike" cap="none">
              <a:solidFill>
                <a:srgbClr val="000000"/>
              </a:solidFill>
              <a:latin typeface="Arial"/>
              <a:ea typeface="Arial"/>
              <a:cs typeface="Arial"/>
              <a:sym typeface="Arial"/>
            </a:endParaRPr>
          </a:p>
        </p:txBody>
      </p:sp>
      <p:sp>
        <p:nvSpPr>
          <p:cNvPr id="432" name="Google Shape;432;p76"/>
          <p:cNvSpPr/>
          <p:nvPr/>
        </p:nvSpPr>
        <p:spPr>
          <a:xfrm>
            <a:off x="6782863" y="5528110"/>
            <a:ext cx="5109333" cy="11160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Raleway Thin"/>
              <a:buNone/>
            </a:pPr>
            <a:r>
              <a:rPr lang="en-US" sz="1800" b="1" i="0" u="none" strike="noStrike" cap="none">
                <a:solidFill>
                  <a:srgbClr val="223F81"/>
                </a:solidFill>
                <a:latin typeface="Raleway"/>
                <a:ea typeface="Raleway"/>
                <a:cs typeface="Raleway"/>
                <a:sym typeface="Raleway"/>
              </a:rPr>
              <a:t>Further Information: </a:t>
            </a:r>
            <a:endParaRPr sz="1400" b="0" i="0" u="none" strike="noStrike" cap="none">
              <a:solidFill>
                <a:srgbClr val="223F8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Raleway Thin"/>
              <a:buNone/>
            </a:pPr>
            <a:r>
              <a:rPr lang="en-US" sz="1600" b="1" i="0" u="none" strike="noStrike" cap="none">
                <a:solidFill>
                  <a:srgbClr val="223F81"/>
                </a:solidFill>
                <a:latin typeface="Raleway"/>
                <a:ea typeface="Raleway"/>
                <a:cs typeface="Raleway"/>
                <a:sym typeface="Raleway"/>
              </a:rPr>
              <a:t>Email: admisi@its.ac.id</a:t>
            </a:r>
            <a:endParaRPr sz="1600" b="1" i="0" u="none" strike="noStrike" cap="none">
              <a:solidFill>
                <a:srgbClr val="223F81"/>
              </a:solidFill>
              <a:latin typeface="Raleway"/>
              <a:ea typeface="Raleway"/>
              <a:cs typeface="Raleway"/>
              <a:sym typeface="Raleway"/>
            </a:endParaRPr>
          </a:p>
          <a:p>
            <a:pPr marL="0" marR="0" lvl="0" indent="0" algn="ctr" rtl="0">
              <a:lnSpc>
                <a:spcPct val="100000"/>
              </a:lnSpc>
              <a:spcBef>
                <a:spcPts val="0"/>
              </a:spcBef>
              <a:spcAft>
                <a:spcPts val="0"/>
              </a:spcAft>
              <a:buClr>
                <a:schemeClr val="dk1"/>
              </a:buClr>
              <a:buSzPts val="2400"/>
              <a:buFont typeface="Raleway Thin"/>
              <a:buNone/>
            </a:pPr>
            <a:r>
              <a:rPr lang="en-US" sz="1600" b="1" i="0" u="none" strike="noStrike" cap="none">
                <a:solidFill>
                  <a:srgbClr val="223F81"/>
                </a:solidFill>
                <a:latin typeface="Raleway"/>
                <a:ea typeface="Raleway"/>
                <a:cs typeface="Raleway"/>
                <a:sym typeface="Raleway"/>
              </a:rPr>
              <a:t>https://www.its.ac.id/international/experiencing-its/prospective-student/admission/iup/</a:t>
            </a:r>
            <a:endParaRPr sz="1600" b="1" i="0" u="none" strike="noStrike" cap="none">
              <a:solidFill>
                <a:srgbClr val="223F81"/>
              </a:solidFill>
              <a:latin typeface="Raleway"/>
              <a:ea typeface="Raleway"/>
              <a:cs typeface="Raleway"/>
              <a:sym typeface="Raleway"/>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6"/>
        <p:cNvGrpSpPr/>
        <p:nvPr/>
      </p:nvGrpSpPr>
      <p:grpSpPr>
        <a:xfrm>
          <a:off x="0" y="0"/>
          <a:ext cx="0" cy="0"/>
          <a:chOff x="0" y="0"/>
          <a:chExt cx="0" cy="0"/>
        </a:xfrm>
      </p:grpSpPr>
      <p:sp>
        <p:nvSpPr>
          <p:cNvPr id="437" name="Google Shape;437;p77"/>
          <p:cNvSpPr txBox="1"/>
          <p:nvPr/>
        </p:nvSpPr>
        <p:spPr>
          <a:xfrm>
            <a:off x="526327" y="509468"/>
            <a:ext cx="11374500" cy="6219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70C0"/>
              </a:buClr>
              <a:buSzPts val="3200"/>
              <a:buFont typeface="Raleway"/>
              <a:buNone/>
            </a:pPr>
            <a:r>
              <a:rPr lang="en-US" sz="3200" b="1" i="0" u="none" strike="noStrike" cap="none">
                <a:solidFill>
                  <a:srgbClr val="223F81"/>
                </a:solidFill>
                <a:latin typeface="Raleway"/>
                <a:ea typeface="Raleway"/>
                <a:cs typeface="Raleway"/>
                <a:sym typeface="Raleway"/>
              </a:rPr>
              <a:t>ITS RESEARCH CENTERS</a:t>
            </a:r>
            <a:endParaRPr sz="1400" b="0" i="0" u="none" strike="noStrike" cap="none">
              <a:solidFill>
                <a:srgbClr val="223F81"/>
              </a:solidFill>
              <a:latin typeface="Arial"/>
              <a:ea typeface="Arial"/>
              <a:cs typeface="Arial"/>
              <a:sym typeface="Arial"/>
            </a:endParaRPr>
          </a:p>
        </p:txBody>
      </p:sp>
      <p:sp>
        <p:nvSpPr>
          <p:cNvPr id="438" name="Google Shape;438;p77"/>
          <p:cNvSpPr/>
          <p:nvPr/>
        </p:nvSpPr>
        <p:spPr>
          <a:xfrm>
            <a:off x="526327" y="1803212"/>
            <a:ext cx="2102069" cy="1576552"/>
          </a:xfrm>
          <a:prstGeom prst="round2DiagRect">
            <a:avLst>
              <a:gd name="adj1" fmla="val 16667"/>
              <a:gd name="adj2" fmla="val 0"/>
            </a:avLst>
          </a:prstGeom>
          <a:solidFill>
            <a:srgbClr val="FFBD57"/>
          </a:solidFill>
          <a:ln w="9525" cap="flat" cmpd="sng">
            <a:solidFill>
              <a:srgbClr val="FCBB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rgbClr val="223F81"/>
                </a:solidFill>
                <a:latin typeface="Raleway"/>
                <a:ea typeface="Raleway"/>
                <a:cs typeface="Raleway"/>
                <a:sym typeface="Raleway"/>
              </a:rPr>
              <a:t>Sustainable Energy Research Center</a:t>
            </a:r>
            <a:endParaRPr/>
          </a:p>
        </p:txBody>
      </p:sp>
      <p:sp>
        <p:nvSpPr>
          <p:cNvPr id="439" name="Google Shape;439;p77"/>
          <p:cNvSpPr/>
          <p:nvPr/>
        </p:nvSpPr>
        <p:spPr>
          <a:xfrm>
            <a:off x="2801816" y="1803212"/>
            <a:ext cx="2102069" cy="1576552"/>
          </a:xfrm>
          <a:prstGeom prst="round2DiagRect">
            <a:avLst>
              <a:gd name="adj1" fmla="val 16667"/>
              <a:gd name="adj2" fmla="val 0"/>
            </a:avLst>
          </a:prstGeom>
          <a:solidFill>
            <a:srgbClr val="243EA2"/>
          </a:solidFill>
          <a:ln w="9525" cap="flat" cmpd="sng">
            <a:solidFill>
              <a:srgbClr val="223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lt1"/>
                </a:solidFill>
                <a:latin typeface="Raleway"/>
                <a:ea typeface="Raleway"/>
                <a:cs typeface="Raleway"/>
                <a:sym typeface="Raleway"/>
              </a:rPr>
              <a:t>Disaster Mitigation and Climate Change Research Center</a:t>
            </a:r>
            <a:endParaRPr/>
          </a:p>
        </p:txBody>
      </p:sp>
      <p:sp>
        <p:nvSpPr>
          <p:cNvPr id="440" name="Google Shape;440;p77"/>
          <p:cNvSpPr/>
          <p:nvPr/>
        </p:nvSpPr>
        <p:spPr>
          <a:xfrm>
            <a:off x="5077305" y="1803212"/>
            <a:ext cx="2102069" cy="1576552"/>
          </a:xfrm>
          <a:prstGeom prst="round2DiagRect">
            <a:avLst>
              <a:gd name="adj1" fmla="val 16667"/>
              <a:gd name="adj2" fmla="val 0"/>
            </a:avLst>
          </a:prstGeom>
          <a:solidFill>
            <a:srgbClr val="FFBD57"/>
          </a:solidFill>
          <a:ln w="9525" cap="flat" cmpd="sng">
            <a:solidFill>
              <a:srgbClr val="FCBB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rgbClr val="223F81"/>
                </a:solidFill>
                <a:latin typeface="Raleway"/>
                <a:ea typeface="Raleway"/>
                <a:cs typeface="Raleway"/>
                <a:sym typeface="Raleway"/>
              </a:rPr>
              <a:t>Artificial Intelligence and Health Technology Research Center</a:t>
            </a:r>
            <a:endParaRPr/>
          </a:p>
        </p:txBody>
      </p:sp>
      <p:sp>
        <p:nvSpPr>
          <p:cNvPr id="441" name="Google Shape;441;p77"/>
          <p:cNvSpPr/>
          <p:nvPr/>
        </p:nvSpPr>
        <p:spPr>
          <a:xfrm>
            <a:off x="7352794" y="1803212"/>
            <a:ext cx="2102069" cy="1576552"/>
          </a:xfrm>
          <a:prstGeom prst="round2DiagRect">
            <a:avLst>
              <a:gd name="adj1" fmla="val 16667"/>
              <a:gd name="adj2" fmla="val 0"/>
            </a:avLst>
          </a:prstGeom>
          <a:solidFill>
            <a:srgbClr val="243EA2"/>
          </a:solidFill>
          <a:ln w="9525" cap="flat" cmpd="sng">
            <a:solidFill>
              <a:srgbClr val="223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lt1"/>
                </a:solidFill>
                <a:latin typeface="Raleway"/>
                <a:ea typeface="Raleway"/>
                <a:cs typeface="Raleway"/>
                <a:sym typeface="Raleway"/>
              </a:rPr>
              <a:t>Marine and Earth Science and Technology Research Center</a:t>
            </a:r>
            <a:endParaRPr/>
          </a:p>
        </p:txBody>
      </p:sp>
      <p:sp>
        <p:nvSpPr>
          <p:cNvPr id="442" name="Google Shape;442;p77"/>
          <p:cNvSpPr/>
          <p:nvPr/>
        </p:nvSpPr>
        <p:spPr>
          <a:xfrm>
            <a:off x="9628283" y="1803212"/>
            <a:ext cx="2102069" cy="1576552"/>
          </a:xfrm>
          <a:prstGeom prst="round2DiagRect">
            <a:avLst>
              <a:gd name="adj1" fmla="val 16667"/>
              <a:gd name="adj2" fmla="val 0"/>
            </a:avLst>
          </a:prstGeom>
          <a:solidFill>
            <a:srgbClr val="FFBD57"/>
          </a:solidFill>
          <a:ln w="9525" cap="flat" cmpd="sng">
            <a:solidFill>
              <a:srgbClr val="FCBB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rgbClr val="223F81"/>
                </a:solidFill>
                <a:latin typeface="Raleway"/>
                <a:ea typeface="Raleway"/>
                <a:cs typeface="Raleway"/>
                <a:sym typeface="Raleway"/>
              </a:rPr>
              <a:t>Advanced Materials and Nanotechnology Research Center</a:t>
            </a:r>
            <a:endParaRPr/>
          </a:p>
        </p:txBody>
      </p:sp>
      <p:sp>
        <p:nvSpPr>
          <p:cNvPr id="443" name="Google Shape;443;p77"/>
          <p:cNvSpPr/>
          <p:nvPr/>
        </p:nvSpPr>
        <p:spPr>
          <a:xfrm>
            <a:off x="526327" y="3699935"/>
            <a:ext cx="2102069" cy="1576552"/>
          </a:xfrm>
          <a:prstGeom prst="round2DiagRect">
            <a:avLst>
              <a:gd name="adj1" fmla="val 16667"/>
              <a:gd name="adj2" fmla="val 0"/>
            </a:avLst>
          </a:prstGeom>
          <a:solidFill>
            <a:srgbClr val="243EA2"/>
          </a:solidFill>
          <a:ln w="9525" cap="flat" cmpd="sng">
            <a:solidFill>
              <a:srgbClr val="223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lt1"/>
                </a:solidFill>
                <a:latin typeface="Raleway"/>
                <a:ea typeface="Raleway"/>
                <a:cs typeface="Raleway"/>
                <a:sym typeface="Raleway"/>
              </a:rPr>
              <a:t>Sustainable Infrastructure and Environment Research Center</a:t>
            </a:r>
            <a:endParaRPr/>
          </a:p>
        </p:txBody>
      </p:sp>
      <p:sp>
        <p:nvSpPr>
          <p:cNvPr id="444" name="Google Shape;444;p77"/>
          <p:cNvSpPr/>
          <p:nvPr/>
        </p:nvSpPr>
        <p:spPr>
          <a:xfrm>
            <a:off x="2801816" y="3699935"/>
            <a:ext cx="2102069" cy="1576552"/>
          </a:xfrm>
          <a:prstGeom prst="round2DiagRect">
            <a:avLst>
              <a:gd name="adj1" fmla="val 16667"/>
              <a:gd name="adj2" fmla="val 0"/>
            </a:avLst>
          </a:prstGeom>
          <a:solidFill>
            <a:srgbClr val="FFBD57"/>
          </a:solidFill>
          <a:ln w="9525" cap="flat" cmpd="sng">
            <a:solidFill>
              <a:srgbClr val="FCBB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rgbClr val="223F81"/>
                </a:solidFill>
                <a:latin typeface="Raleway"/>
                <a:ea typeface="Raleway"/>
                <a:cs typeface="Raleway"/>
                <a:sym typeface="Raleway"/>
              </a:rPr>
              <a:t>Internet of Things and Defense Technology Research Center</a:t>
            </a:r>
            <a:endParaRPr/>
          </a:p>
        </p:txBody>
      </p:sp>
      <p:sp>
        <p:nvSpPr>
          <p:cNvPr id="445" name="Google Shape;445;p77"/>
          <p:cNvSpPr/>
          <p:nvPr/>
        </p:nvSpPr>
        <p:spPr>
          <a:xfrm>
            <a:off x="5077305" y="3699935"/>
            <a:ext cx="2102069" cy="1576552"/>
          </a:xfrm>
          <a:prstGeom prst="round2DiagRect">
            <a:avLst>
              <a:gd name="adj1" fmla="val 16667"/>
              <a:gd name="adj2" fmla="val 0"/>
            </a:avLst>
          </a:prstGeom>
          <a:solidFill>
            <a:srgbClr val="243EA2"/>
          </a:solidFill>
          <a:ln w="9525" cap="flat" cmpd="sng">
            <a:solidFill>
              <a:srgbClr val="223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lt1"/>
                </a:solidFill>
                <a:latin typeface="Raleway"/>
                <a:ea typeface="Raleway"/>
                <a:cs typeface="Raleway"/>
                <a:sym typeface="Raleway"/>
              </a:rPr>
              <a:t>Fundamental Science Research Center</a:t>
            </a:r>
            <a:endParaRPr/>
          </a:p>
        </p:txBody>
      </p:sp>
      <p:sp>
        <p:nvSpPr>
          <p:cNvPr id="446" name="Google Shape;446;p77"/>
          <p:cNvSpPr/>
          <p:nvPr/>
        </p:nvSpPr>
        <p:spPr>
          <a:xfrm>
            <a:off x="7352794" y="3699935"/>
            <a:ext cx="2102069" cy="1576552"/>
          </a:xfrm>
          <a:prstGeom prst="round2DiagRect">
            <a:avLst>
              <a:gd name="adj1" fmla="val 16667"/>
              <a:gd name="adj2" fmla="val 0"/>
            </a:avLst>
          </a:prstGeom>
          <a:solidFill>
            <a:srgbClr val="FFBD57"/>
          </a:solidFill>
          <a:ln w="9525" cap="flat" cmpd="sng">
            <a:solidFill>
              <a:srgbClr val="FCBB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rgbClr val="223F81"/>
                </a:solidFill>
                <a:latin typeface="Raleway"/>
                <a:ea typeface="Raleway"/>
                <a:cs typeface="Raleway"/>
                <a:sym typeface="Raleway"/>
              </a:rPr>
              <a:t>Agri-food and Biotechnology Research Center</a:t>
            </a:r>
            <a:endParaRPr/>
          </a:p>
        </p:txBody>
      </p:sp>
      <p:sp>
        <p:nvSpPr>
          <p:cNvPr id="447" name="Google Shape;447;p77"/>
          <p:cNvSpPr/>
          <p:nvPr/>
        </p:nvSpPr>
        <p:spPr>
          <a:xfrm>
            <a:off x="9628283" y="3699935"/>
            <a:ext cx="2102069" cy="1576552"/>
          </a:xfrm>
          <a:prstGeom prst="round2DiagRect">
            <a:avLst>
              <a:gd name="adj1" fmla="val 16667"/>
              <a:gd name="adj2" fmla="val 0"/>
            </a:avLst>
          </a:prstGeom>
          <a:solidFill>
            <a:srgbClr val="243EA2"/>
          </a:solidFill>
          <a:ln w="9525" cap="flat" cmpd="sng">
            <a:solidFill>
              <a:srgbClr val="223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lt1"/>
                </a:solidFill>
                <a:latin typeface="Raleway"/>
                <a:ea typeface="Raleway"/>
                <a:cs typeface="Raleway"/>
                <a:sym typeface="Raleway"/>
              </a:rPr>
              <a:t>Manufacturing, Transportation, and Logistics Research Center</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1"/>
        <p:cNvGrpSpPr/>
        <p:nvPr/>
      </p:nvGrpSpPr>
      <p:grpSpPr>
        <a:xfrm>
          <a:off x="0" y="0"/>
          <a:ext cx="0" cy="0"/>
          <a:chOff x="0" y="0"/>
          <a:chExt cx="0" cy="0"/>
        </a:xfrm>
      </p:grpSpPr>
      <p:sp>
        <p:nvSpPr>
          <p:cNvPr id="452" name="Google Shape;452;p78"/>
          <p:cNvSpPr txBox="1"/>
          <p:nvPr/>
        </p:nvSpPr>
        <p:spPr>
          <a:xfrm>
            <a:off x="537901" y="499352"/>
            <a:ext cx="11374500" cy="6219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70C0"/>
              </a:buClr>
              <a:buSzPts val="3200"/>
              <a:buFont typeface="Raleway"/>
              <a:buNone/>
            </a:pPr>
            <a:r>
              <a:rPr lang="en-US" sz="3200" b="1" i="0" u="none" strike="noStrike" cap="none">
                <a:solidFill>
                  <a:srgbClr val="243EA2"/>
                </a:solidFill>
                <a:latin typeface="Raleway"/>
                <a:ea typeface="Raleway"/>
                <a:cs typeface="Raleway"/>
                <a:sym typeface="Raleway"/>
              </a:rPr>
              <a:t>ITS STUDY CENTERS</a:t>
            </a:r>
            <a:endParaRPr sz="1400" b="0" i="0" u="none" strike="noStrike" cap="none">
              <a:solidFill>
                <a:srgbClr val="243EA2"/>
              </a:solidFill>
              <a:latin typeface="Arial"/>
              <a:ea typeface="Arial"/>
              <a:cs typeface="Arial"/>
              <a:sym typeface="Arial"/>
            </a:endParaRPr>
          </a:p>
        </p:txBody>
      </p:sp>
      <p:grpSp>
        <p:nvGrpSpPr>
          <p:cNvPr id="453" name="Google Shape;453;p78"/>
          <p:cNvGrpSpPr/>
          <p:nvPr/>
        </p:nvGrpSpPr>
        <p:grpSpPr>
          <a:xfrm>
            <a:off x="2226612" y="1317694"/>
            <a:ext cx="7738775" cy="5040954"/>
            <a:chOff x="1995529" y="1416630"/>
            <a:chExt cx="7738775" cy="5040954"/>
          </a:xfrm>
        </p:grpSpPr>
        <p:pic>
          <p:nvPicPr>
            <p:cNvPr id="454" name="Google Shape;454;p78" descr="Study Center Business and Industry Public Policy - Pusat Kajian Kebijakan  Publik Bisnis dan Industri"/>
            <p:cNvPicPr preferRelativeResize="0"/>
            <p:nvPr/>
          </p:nvPicPr>
          <p:blipFill rotWithShape="1">
            <a:blip r:embed="rId4">
              <a:alphaModFix/>
            </a:blip>
            <a:srcRect t="1" b="16899"/>
            <a:stretch/>
          </p:blipFill>
          <p:spPr>
            <a:xfrm>
              <a:off x="4643233" y="4329675"/>
              <a:ext cx="2453660" cy="1631205"/>
            </a:xfrm>
            <a:prstGeom prst="rect">
              <a:avLst/>
            </a:prstGeom>
            <a:noFill/>
            <a:ln>
              <a:noFill/>
            </a:ln>
          </p:spPr>
        </p:pic>
        <p:pic>
          <p:nvPicPr>
            <p:cNvPr id="455" name="Google Shape;455;p78" descr="STUDY CENTER - Direktorat Riset dan Pengabdian kepada Masyarakat"/>
            <p:cNvPicPr preferRelativeResize="0"/>
            <p:nvPr/>
          </p:nvPicPr>
          <p:blipFill rotWithShape="1">
            <a:blip r:embed="rId5">
              <a:alphaModFix/>
            </a:blip>
            <a:srcRect/>
            <a:stretch/>
          </p:blipFill>
          <p:spPr>
            <a:xfrm>
              <a:off x="2000495" y="4329675"/>
              <a:ext cx="2443366" cy="1631205"/>
            </a:xfrm>
            <a:prstGeom prst="rect">
              <a:avLst/>
            </a:prstGeom>
            <a:noFill/>
            <a:ln>
              <a:noFill/>
            </a:ln>
          </p:spPr>
        </p:pic>
        <p:pic>
          <p:nvPicPr>
            <p:cNvPr id="456" name="Google Shape;456;p78" descr="Home - Sustainable Development Goals"/>
            <p:cNvPicPr preferRelativeResize="0"/>
            <p:nvPr/>
          </p:nvPicPr>
          <p:blipFill rotWithShape="1">
            <a:blip r:embed="rId6">
              <a:alphaModFix/>
            </a:blip>
            <a:srcRect/>
            <a:stretch/>
          </p:blipFill>
          <p:spPr>
            <a:xfrm>
              <a:off x="7285973" y="1539763"/>
              <a:ext cx="2448331" cy="2186255"/>
            </a:xfrm>
            <a:prstGeom prst="rect">
              <a:avLst/>
            </a:prstGeom>
            <a:noFill/>
            <a:ln>
              <a:noFill/>
            </a:ln>
          </p:spPr>
        </p:pic>
        <p:pic>
          <p:nvPicPr>
            <p:cNvPr id="457" name="Google Shape;457;p78" descr="Study Center Halal - Pusat Kajian Halal"/>
            <p:cNvPicPr preferRelativeResize="0"/>
            <p:nvPr/>
          </p:nvPicPr>
          <p:blipFill rotWithShape="1">
            <a:blip r:embed="rId7">
              <a:alphaModFix/>
            </a:blip>
            <a:srcRect/>
            <a:stretch/>
          </p:blipFill>
          <p:spPr>
            <a:xfrm>
              <a:off x="4643233" y="1416630"/>
              <a:ext cx="2448332" cy="2131083"/>
            </a:xfrm>
            <a:prstGeom prst="rect">
              <a:avLst/>
            </a:prstGeom>
            <a:noFill/>
            <a:ln>
              <a:noFill/>
            </a:ln>
          </p:spPr>
        </p:pic>
        <p:pic>
          <p:nvPicPr>
            <p:cNvPr id="458" name="Google Shape;458;p78" descr="STUDY CENTER - Direktorat Riset dan Pengabdian kepada Masyarakat"/>
            <p:cNvPicPr preferRelativeResize="0"/>
            <p:nvPr/>
          </p:nvPicPr>
          <p:blipFill rotWithShape="1">
            <a:blip r:embed="rId8">
              <a:alphaModFix/>
            </a:blip>
            <a:srcRect/>
            <a:stretch/>
          </p:blipFill>
          <p:spPr>
            <a:xfrm>
              <a:off x="2000495" y="1733879"/>
              <a:ext cx="2448331" cy="1813834"/>
            </a:xfrm>
            <a:prstGeom prst="rect">
              <a:avLst/>
            </a:prstGeom>
            <a:noFill/>
            <a:ln>
              <a:noFill/>
            </a:ln>
          </p:spPr>
        </p:pic>
        <p:sp>
          <p:nvSpPr>
            <p:cNvPr id="459" name="Google Shape;459;p78"/>
            <p:cNvSpPr/>
            <p:nvPr/>
          </p:nvSpPr>
          <p:spPr>
            <a:xfrm>
              <a:off x="2000495" y="3489372"/>
              <a:ext cx="2448331" cy="564222"/>
            </a:xfrm>
            <a:prstGeom prst="round2DiagRect">
              <a:avLst>
                <a:gd name="adj1" fmla="val 16667"/>
                <a:gd name="adj2" fmla="val 0"/>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00" b="1" i="0" u="none" strike="noStrike" cap="none">
                  <a:solidFill>
                    <a:schemeClr val="lt1"/>
                  </a:solidFill>
                  <a:latin typeface="Raleway"/>
                  <a:ea typeface="Raleway"/>
                  <a:cs typeface="Raleway"/>
                  <a:sym typeface="Raleway"/>
                </a:rPr>
                <a:t>Regional Potential Community Empowerment </a:t>
              </a:r>
              <a:r>
                <a:rPr lang="en-US" sz="1100" b="0" i="0" u="none" strike="noStrike" cap="none">
                  <a:solidFill>
                    <a:schemeClr val="lt1"/>
                  </a:solidFill>
                  <a:latin typeface="Raleway"/>
                  <a:ea typeface="Raleway"/>
                  <a:cs typeface="Raleway"/>
                  <a:sym typeface="Raleway"/>
                </a:rPr>
                <a:t>Study Center</a:t>
              </a:r>
              <a:endParaRPr sz="1100" b="0" i="0" u="none" strike="noStrike" cap="none">
                <a:solidFill>
                  <a:schemeClr val="lt1"/>
                </a:solidFill>
                <a:latin typeface="Raleway"/>
                <a:ea typeface="Raleway"/>
                <a:cs typeface="Raleway"/>
                <a:sym typeface="Raleway"/>
              </a:endParaRPr>
            </a:p>
          </p:txBody>
        </p:sp>
        <p:sp>
          <p:nvSpPr>
            <p:cNvPr id="460" name="Google Shape;460;p78"/>
            <p:cNvSpPr/>
            <p:nvPr/>
          </p:nvSpPr>
          <p:spPr>
            <a:xfrm>
              <a:off x="4643234" y="3473196"/>
              <a:ext cx="2448331" cy="564222"/>
            </a:xfrm>
            <a:prstGeom prst="round2DiagRect">
              <a:avLst>
                <a:gd name="adj1" fmla="val 16667"/>
                <a:gd name="adj2" fmla="val 0"/>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i="0" u="none" strike="noStrike" cap="none">
                  <a:solidFill>
                    <a:srgbClr val="223F81"/>
                  </a:solidFill>
                  <a:latin typeface="Raleway"/>
                  <a:ea typeface="Raleway"/>
                  <a:cs typeface="Raleway"/>
                  <a:sym typeface="Raleway"/>
                </a:rPr>
                <a:t>Halal </a:t>
              </a:r>
              <a:r>
                <a:rPr lang="en-US" sz="1600" b="0" i="0" u="none" strike="noStrike" cap="none">
                  <a:solidFill>
                    <a:srgbClr val="223F81"/>
                  </a:solidFill>
                  <a:latin typeface="Raleway"/>
                  <a:ea typeface="Raleway"/>
                  <a:cs typeface="Raleway"/>
                  <a:sym typeface="Raleway"/>
                </a:rPr>
                <a:t>Study Center</a:t>
              </a:r>
              <a:endParaRPr sz="1600" b="0" i="0" u="none" strike="noStrike" cap="none">
                <a:solidFill>
                  <a:srgbClr val="223F81"/>
                </a:solidFill>
                <a:latin typeface="Raleway"/>
                <a:ea typeface="Raleway"/>
                <a:cs typeface="Raleway"/>
                <a:sym typeface="Raleway"/>
              </a:endParaRPr>
            </a:p>
          </p:txBody>
        </p:sp>
        <p:sp>
          <p:nvSpPr>
            <p:cNvPr id="461" name="Google Shape;461;p78"/>
            <p:cNvSpPr/>
            <p:nvPr/>
          </p:nvSpPr>
          <p:spPr>
            <a:xfrm>
              <a:off x="7285972" y="3489372"/>
              <a:ext cx="2448331" cy="564222"/>
            </a:xfrm>
            <a:prstGeom prst="round2DiagRect">
              <a:avLst>
                <a:gd name="adj1" fmla="val 16667"/>
                <a:gd name="adj2" fmla="val 0"/>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i="0" u="none" strike="noStrike" cap="none">
                  <a:solidFill>
                    <a:schemeClr val="lt1"/>
                  </a:solidFill>
                  <a:latin typeface="Raleway"/>
                  <a:ea typeface="Raleway"/>
                  <a:cs typeface="Raleway"/>
                  <a:sym typeface="Raleway"/>
                </a:rPr>
                <a:t>Sustainable Development Goals </a:t>
              </a:r>
              <a:r>
                <a:rPr lang="en-US" sz="1200" b="0" i="0" u="none" strike="noStrike" cap="none">
                  <a:solidFill>
                    <a:schemeClr val="lt1"/>
                  </a:solidFill>
                  <a:latin typeface="Raleway"/>
                  <a:ea typeface="Raleway"/>
                  <a:cs typeface="Raleway"/>
                  <a:sym typeface="Raleway"/>
                </a:rPr>
                <a:t>Study Center</a:t>
              </a:r>
              <a:endParaRPr sz="1200" b="0" i="0" u="none" strike="noStrike" cap="none">
                <a:solidFill>
                  <a:schemeClr val="lt1"/>
                </a:solidFill>
                <a:latin typeface="Raleway"/>
                <a:ea typeface="Raleway"/>
                <a:cs typeface="Raleway"/>
                <a:sym typeface="Raleway"/>
              </a:endParaRPr>
            </a:p>
          </p:txBody>
        </p:sp>
        <p:sp>
          <p:nvSpPr>
            <p:cNvPr id="462" name="Google Shape;462;p78"/>
            <p:cNvSpPr/>
            <p:nvPr/>
          </p:nvSpPr>
          <p:spPr>
            <a:xfrm>
              <a:off x="1995529" y="5893362"/>
              <a:ext cx="2448331" cy="564222"/>
            </a:xfrm>
            <a:prstGeom prst="round2DiagRect">
              <a:avLst>
                <a:gd name="adj1" fmla="val 16667"/>
                <a:gd name="adj2" fmla="val 0"/>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223F81"/>
                  </a:solidFill>
                  <a:latin typeface="Raleway"/>
                  <a:ea typeface="Raleway"/>
                  <a:cs typeface="Raleway"/>
                  <a:sym typeface="Raleway"/>
                </a:rPr>
                <a:t>Appropriate Technology </a:t>
              </a:r>
              <a:r>
                <a:rPr lang="en-US" sz="1400" b="0" i="0" u="none" strike="noStrike" cap="none">
                  <a:solidFill>
                    <a:srgbClr val="223F81"/>
                  </a:solidFill>
                  <a:latin typeface="Raleway"/>
                  <a:ea typeface="Raleway"/>
                  <a:cs typeface="Raleway"/>
                  <a:sym typeface="Raleway"/>
                </a:rPr>
                <a:t>Study Center</a:t>
              </a:r>
              <a:endParaRPr sz="1400" b="0" i="0" u="none" strike="noStrike" cap="none">
                <a:solidFill>
                  <a:srgbClr val="223F81"/>
                </a:solidFill>
                <a:latin typeface="Raleway"/>
                <a:ea typeface="Raleway"/>
                <a:cs typeface="Raleway"/>
                <a:sym typeface="Raleway"/>
              </a:endParaRPr>
            </a:p>
          </p:txBody>
        </p:sp>
        <p:sp>
          <p:nvSpPr>
            <p:cNvPr id="463" name="Google Shape;463;p78"/>
            <p:cNvSpPr/>
            <p:nvPr/>
          </p:nvSpPr>
          <p:spPr>
            <a:xfrm>
              <a:off x="4643234" y="5893362"/>
              <a:ext cx="2448331" cy="564222"/>
            </a:xfrm>
            <a:prstGeom prst="round2DiagRect">
              <a:avLst>
                <a:gd name="adj1" fmla="val 16667"/>
                <a:gd name="adj2" fmla="val 0"/>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i="0" u="none" strike="noStrike" cap="none">
                  <a:solidFill>
                    <a:schemeClr val="lt1"/>
                  </a:solidFill>
                  <a:latin typeface="Raleway"/>
                  <a:ea typeface="Raleway"/>
                  <a:cs typeface="Raleway"/>
                  <a:sym typeface="Raleway"/>
                </a:rPr>
                <a:t>Business &amp; Industry Public Policy </a:t>
              </a:r>
              <a:r>
                <a:rPr lang="en-US" sz="1200" b="0" i="0" u="none" strike="noStrike" cap="none">
                  <a:solidFill>
                    <a:schemeClr val="lt1"/>
                  </a:solidFill>
                  <a:latin typeface="Raleway"/>
                  <a:ea typeface="Raleway"/>
                  <a:cs typeface="Raleway"/>
                  <a:sym typeface="Raleway"/>
                </a:rPr>
                <a:t>Study Center</a:t>
              </a:r>
              <a:endParaRPr sz="1200" b="0" i="0" u="none" strike="noStrike" cap="none">
                <a:solidFill>
                  <a:schemeClr val="lt1"/>
                </a:solidFill>
                <a:latin typeface="Raleway"/>
                <a:ea typeface="Raleway"/>
                <a:cs typeface="Raleway"/>
                <a:sym typeface="Raleway"/>
              </a:endParaRPr>
            </a:p>
          </p:txBody>
        </p:sp>
      </p:gr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7"/>
        <p:cNvGrpSpPr/>
        <p:nvPr/>
      </p:nvGrpSpPr>
      <p:grpSpPr>
        <a:xfrm>
          <a:off x="0" y="0"/>
          <a:ext cx="0" cy="0"/>
          <a:chOff x="0" y="0"/>
          <a:chExt cx="0" cy="0"/>
        </a:xfrm>
      </p:grpSpPr>
      <p:pic>
        <p:nvPicPr>
          <p:cNvPr id="468" name="Google Shape;468;p79"/>
          <p:cNvPicPr preferRelativeResize="0"/>
          <p:nvPr/>
        </p:nvPicPr>
        <p:blipFill rotWithShape="1">
          <a:blip r:embed="rId4">
            <a:alphaModFix/>
          </a:blip>
          <a:srcRect/>
          <a:stretch/>
        </p:blipFill>
        <p:spPr>
          <a:xfrm>
            <a:off x="3377491" y="4725037"/>
            <a:ext cx="1776592" cy="1766040"/>
          </a:xfrm>
          <a:prstGeom prst="roundRect">
            <a:avLst>
              <a:gd name="adj" fmla="val 0"/>
            </a:avLst>
          </a:prstGeom>
          <a:noFill/>
          <a:ln>
            <a:noFill/>
          </a:ln>
          <a:effectLst>
            <a:outerShdw blurRad="57150" dist="19050" dir="5400000" algn="bl" rotWithShape="0">
              <a:srgbClr val="000000">
                <a:alpha val="49411"/>
              </a:srgbClr>
            </a:outerShdw>
          </a:effectLst>
        </p:spPr>
      </p:pic>
      <p:pic>
        <p:nvPicPr>
          <p:cNvPr id="469" name="Google Shape;469;p79"/>
          <p:cNvPicPr preferRelativeResize="0"/>
          <p:nvPr/>
        </p:nvPicPr>
        <p:blipFill rotWithShape="1">
          <a:blip r:embed="rId5">
            <a:alphaModFix/>
          </a:blip>
          <a:srcRect l="8777" r="26155"/>
          <a:stretch/>
        </p:blipFill>
        <p:spPr>
          <a:xfrm>
            <a:off x="3609098" y="3238168"/>
            <a:ext cx="1536020" cy="1351335"/>
          </a:xfrm>
          <a:prstGeom prst="roundRect">
            <a:avLst>
              <a:gd name="adj" fmla="val 0"/>
            </a:avLst>
          </a:prstGeom>
          <a:noFill/>
          <a:ln>
            <a:noFill/>
          </a:ln>
          <a:effectLst>
            <a:outerShdw blurRad="76200" dist="38100" dir="7800000" algn="tl" rotWithShape="0">
              <a:srgbClr val="000000">
                <a:alpha val="40000"/>
              </a:srgbClr>
            </a:outerShdw>
          </a:effectLst>
        </p:spPr>
      </p:pic>
      <p:pic>
        <p:nvPicPr>
          <p:cNvPr id="470" name="Google Shape;470;p79"/>
          <p:cNvPicPr preferRelativeResize="0"/>
          <p:nvPr/>
        </p:nvPicPr>
        <p:blipFill rotWithShape="1">
          <a:blip r:embed="rId6">
            <a:alphaModFix/>
          </a:blip>
          <a:srcRect l="5927" t="31593" r="59523" b="-1033"/>
          <a:stretch/>
        </p:blipFill>
        <p:spPr>
          <a:xfrm>
            <a:off x="3672461" y="1290357"/>
            <a:ext cx="1472657" cy="1833888"/>
          </a:xfrm>
          <a:prstGeom prst="roundRect">
            <a:avLst>
              <a:gd name="adj" fmla="val 0"/>
            </a:avLst>
          </a:prstGeom>
          <a:noFill/>
          <a:ln>
            <a:noFill/>
          </a:ln>
          <a:effectLst>
            <a:outerShdw blurRad="76200" dist="38100" dir="7800000" algn="tl" rotWithShape="0">
              <a:srgbClr val="000000">
                <a:alpha val="40000"/>
              </a:srgbClr>
            </a:outerShdw>
          </a:effectLst>
        </p:spPr>
      </p:pic>
      <p:sp>
        <p:nvSpPr>
          <p:cNvPr id="471" name="Google Shape;471;p79"/>
          <p:cNvSpPr txBox="1"/>
          <p:nvPr/>
        </p:nvSpPr>
        <p:spPr>
          <a:xfrm>
            <a:off x="207431" y="506658"/>
            <a:ext cx="11600536" cy="58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067" b="1" i="0" u="none" strike="noStrike" cap="none">
                <a:solidFill>
                  <a:srgbClr val="243EA2"/>
                </a:solidFill>
                <a:latin typeface="Raleway"/>
                <a:ea typeface="Raleway"/>
                <a:cs typeface="Raleway"/>
                <a:sym typeface="Raleway"/>
              </a:rPr>
              <a:t>FACULTY MEMBER’S ACHIEVEMENTS</a:t>
            </a:r>
            <a:endParaRPr sz="1200" b="0" i="0" u="none" strike="noStrike" cap="none">
              <a:solidFill>
                <a:srgbClr val="243EA2"/>
              </a:solidFill>
              <a:latin typeface="Raleway"/>
              <a:ea typeface="Raleway"/>
              <a:cs typeface="Raleway"/>
              <a:sym typeface="Raleway"/>
            </a:endParaRPr>
          </a:p>
        </p:txBody>
      </p:sp>
      <p:pic>
        <p:nvPicPr>
          <p:cNvPr id="472" name="Google Shape;472;p79"/>
          <p:cNvPicPr preferRelativeResize="0"/>
          <p:nvPr/>
        </p:nvPicPr>
        <p:blipFill rotWithShape="1">
          <a:blip r:embed="rId7">
            <a:alphaModFix/>
          </a:blip>
          <a:srcRect l="10096" t="40275" r="2172" b="3797"/>
          <a:stretch/>
        </p:blipFill>
        <p:spPr>
          <a:xfrm>
            <a:off x="1806084" y="3238168"/>
            <a:ext cx="1682295" cy="1349109"/>
          </a:xfrm>
          <a:prstGeom prst="roundRect">
            <a:avLst>
              <a:gd name="adj" fmla="val 0"/>
            </a:avLst>
          </a:prstGeom>
          <a:noFill/>
          <a:ln>
            <a:noFill/>
          </a:ln>
          <a:effectLst>
            <a:outerShdw blurRad="76200" dist="38100" dir="7800000" algn="tl" rotWithShape="0">
              <a:srgbClr val="000000">
                <a:alpha val="40000"/>
              </a:srgbClr>
            </a:outerShdw>
          </a:effectLst>
        </p:spPr>
      </p:pic>
      <p:sp>
        <p:nvSpPr>
          <p:cNvPr id="473" name="Google Shape;473;p79"/>
          <p:cNvSpPr txBox="1"/>
          <p:nvPr/>
        </p:nvSpPr>
        <p:spPr>
          <a:xfrm>
            <a:off x="5858740" y="1344837"/>
            <a:ext cx="5043721" cy="5146240"/>
          </a:xfrm>
          <a:prstGeom prst="rect">
            <a:avLst/>
          </a:prstGeom>
          <a:noFill/>
          <a:ln>
            <a:noFill/>
          </a:ln>
        </p:spPr>
        <p:txBody>
          <a:bodyPr spcFirstLastPara="1" wrap="square" lIns="91425" tIns="45700" rIns="91425" bIns="45700" anchor="t" anchorCtr="0">
            <a:spAutoFit/>
          </a:bodyPr>
          <a:lstStyle/>
          <a:p>
            <a:pPr marL="338658" marR="0" lvl="0" indent="-338658" algn="l" rtl="0">
              <a:lnSpc>
                <a:spcPct val="100000"/>
              </a:lnSpc>
              <a:spcBef>
                <a:spcPts val="667"/>
              </a:spcBef>
              <a:spcAft>
                <a:spcPts val="0"/>
              </a:spcAft>
              <a:buClr>
                <a:schemeClr val="dk1"/>
              </a:buClr>
              <a:buSzPts val="1200"/>
              <a:buFont typeface="Calibri"/>
              <a:buAutoNum type="arabicPeriod"/>
            </a:pPr>
            <a:r>
              <a:rPr lang="en-US" sz="1467" b="0" i="0" u="none" strike="noStrike" cap="none">
                <a:solidFill>
                  <a:schemeClr val="dk1"/>
                </a:solidFill>
                <a:latin typeface="Raleway"/>
                <a:ea typeface="Raleway"/>
                <a:cs typeface="Raleway"/>
                <a:sym typeface="Raleway"/>
              </a:rPr>
              <a:t>Prof. I Ketut Aria Putra Utama of Naval Architecture Department, ITS research collaboration with UCL London, won Lloyd’s Register Maritime Safety Awards in April 2023</a:t>
            </a:r>
            <a:endParaRPr sz="1467" b="0" i="0" u="none" strike="noStrike" cap="none">
              <a:solidFill>
                <a:srgbClr val="000000"/>
              </a:solidFill>
              <a:latin typeface="Arial"/>
              <a:ea typeface="Arial"/>
              <a:cs typeface="Arial"/>
              <a:sym typeface="Arial"/>
            </a:endParaRPr>
          </a:p>
          <a:p>
            <a:pPr marL="338658" marR="0" lvl="0" indent="-338658" algn="l" rtl="0">
              <a:lnSpc>
                <a:spcPct val="100000"/>
              </a:lnSpc>
              <a:spcBef>
                <a:spcPts val="667"/>
              </a:spcBef>
              <a:spcAft>
                <a:spcPts val="0"/>
              </a:spcAft>
              <a:buClr>
                <a:schemeClr val="dk1"/>
              </a:buClr>
              <a:buSzPts val="1200"/>
              <a:buFont typeface="Calibri"/>
              <a:buAutoNum type="arabicPeriod"/>
            </a:pPr>
            <a:r>
              <a:rPr lang="en-US" sz="1467" b="0" i="0" u="none" strike="noStrike" cap="none">
                <a:solidFill>
                  <a:schemeClr val="dk1"/>
                </a:solidFill>
                <a:latin typeface="Raleway"/>
                <a:ea typeface="Raleway"/>
                <a:cs typeface="Raleway"/>
                <a:sym typeface="Raleway"/>
              </a:rPr>
              <a:t>Prof. Riyanarto Sarno, ITS Professor in Computer Science proclaimed as the Top 2% of World Ranking Scientists</a:t>
            </a:r>
            <a:endParaRPr sz="1467" b="0" i="0" u="none" strike="noStrike" cap="none">
              <a:solidFill>
                <a:srgbClr val="000000"/>
              </a:solidFill>
              <a:latin typeface="Arial"/>
              <a:ea typeface="Arial"/>
              <a:cs typeface="Arial"/>
              <a:sym typeface="Arial"/>
            </a:endParaRPr>
          </a:p>
          <a:p>
            <a:pPr marL="338658" marR="0" lvl="0" indent="-338658" algn="l" rtl="0">
              <a:lnSpc>
                <a:spcPct val="100000"/>
              </a:lnSpc>
              <a:spcBef>
                <a:spcPts val="667"/>
              </a:spcBef>
              <a:spcAft>
                <a:spcPts val="0"/>
              </a:spcAft>
              <a:buClr>
                <a:schemeClr val="dk1"/>
              </a:buClr>
              <a:buSzPts val="1200"/>
              <a:buFont typeface="Calibri"/>
              <a:buAutoNum type="arabicPeriod"/>
            </a:pPr>
            <a:r>
              <a:rPr lang="en-US" sz="1467" b="0" i="0" u="none" strike="noStrike" cap="none">
                <a:solidFill>
                  <a:schemeClr val="dk1"/>
                </a:solidFill>
                <a:latin typeface="Raleway"/>
                <a:ea typeface="Raleway"/>
                <a:cs typeface="Raleway"/>
                <a:sym typeface="Raleway"/>
              </a:rPr>
              <a:t>Prof Ria Asih of Civil Engineering Department is a receiver of prestigious award “Chevalier dans L’Ordre des Palmes Academiques” from French  Government </a:t>
            </a:r>
            <a:endParaRPr sz="1467" b="0" i="0" u="none" strike="noStrike" cap="none">
              <a:solidFill>
                <a:srgbClr val="000000"/>
              </a:solidFill>
              <a:latin typeface="Arial"/>
              <a:ea typeface="Arial"/>
              <a:cs typeface="Arial"/>
              <a:sym typeface="Arial"/>
            </a:endParaRPr>
          </a:p>
          <a:p>
            <a:pPr marL="338658" marR="0" lvl="0" indent="-338658" algn="l" rtl="0">
              <a:lnSpc>
                <a:spcPct val="100000"/>
              </a:lnSpc>
              <a:spcBef>
                <a:spcPts val="667"/>
              </a:spcBef>
              <a:spcAft>
                <a:spcPts val="0"/>
              </a:spcAft>
              <a:buClr>
                <a:schemeClr val="dk1"/>
              </a:buClr>
              <a:buSzPts val="1200"/>
              <a:buFont typeface="Calibri"/>
              <a:buAutoNum type="arabicPeriod"/>
            </a:pPr>
            <a:r>
              <a:rPr lang="en-US" sz="1467" b="0" i="0" u="none" strike="noStrike" cap="none">
                <a:solidFill>
                  <a:schemeClr val="dk1"/>
                </a:solidFill>
                <a:latin typeface="Raleway"/>
                <a:ea typeface="Raleway"/>
                <a:cs typeface="Raleway"/>
                <a:sym typeface="Raleway"/>
              </a:rPr>
              <a:t>Mr. Andi Mappajaya, a lecturer in Architecture Dept won the International Future Place 2022 with his design, “The Pineapples."</a:t>
            </a:r>
            <a:endParaRPr sz="1467" b="0" i="0" u="none" strike="noStrike" cap="none">
              <a:solidFill>
                <a:schemeClr val="dk1"/>
              </a:solidFill>
              <a:latin typeface="Calibri"/>
              <a:ea typeface="Calibri"/>
              <a:cs typeface="Calibri"/>
              <a:sym typeface="Calibri"/>
            </a:endParaRPr>
          </a:p>
          <a:p>
            <a:pPr marL="338658" marR="0" lvl="0" indent="-338658" algn="l" rtl="0">
              <a:lnSpc>
                <a:spcPct val="100000"/>
              </a:lnSpc>
              <a:spcBef>
                <a:spcPts val="667"/>
              </a:spcBef>
              <a:spcAft>
                <a:spcPts val="0"/>
              </a:spcAft>
              <a:buClr>
                <a:schemeClr val="dk1"/>
              </a:buClr>
              <a:buSzPts val="1200"/>
              <a:buFont typeface="Calibri"/>
              <a:buAutoNum type="arabicPeriod"/>
            </a:pPr>
            <a:r>
              <a:rPr lang="en-US" sz="1467" b="0" i="0" u="none" strike="noStrike" cap="none">
                <a:solidFill>
                  <a:schemeClr val="dk1"/>
                </a:solidFill>
                <a:latin typeface="Raleway"/>
                <a:ea typeface="Raleway"/>
                <a:cs typeface="Raleway"/>
                <a:sym typeface="Raleway"/>
              </a:rPr>
              <a:t>Dr. Sri Fatmawati – Chemistry Dept ITS as Chair of Organization for Women in Science for the Developing World (OWSD) Indonesia Chapter</a:t>
            </a:r>
            <a:endParaRPr sz="1467" b="0" i="0" u="none" strike="noStrike" cap="none">
              <a:solidFill>
                <a:schemeClr val="dk1"/>
              </a:solidFill>
              <a:latin typeface="Raleway"/>
              <a:ea typeface="Raleway"/>
              <a:cs typeface="Raleway"/>
              <a:sym typeface="Raleway"/>
            </a:endParaRPr>
          </a:p>
          <a:p>
            <a:pPr marL="338658" marR="0" lvl="0" indent="-330192" algn="l" rtl="0">
              <a:lnSpc>
                <a:spcPct val="100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Dr. Fahmi Mubarok as a nominee of Innovation Prize European Patent Office in the European Inventor Award 2022</a:t>
            </a:r>
            <a:endParaRPr sz="1467" b="0" i="0" u="none" strike="noStrike" cap="none">
              <a:solidFill>
                <a:schemeClr val="dk1"/>
              </a:solidFill>
              <a:latin typeface="Raleway"/>
              <a:ea typeface="Raleway"/>
              <a:cs typeface="Raleway"/>
              <a:sym typeface="Raleway"/>
            </a:endParaRPr>
          </a:p>
        </p:txBody>
      </p:sp>
      <p:pic>
        <p:nvPicPr>
          <p:cNvPr id="474" name="Google Shape;474;p79"/>
          <p:cNvPicPr preferRelativeResize="0"/>
          <p:nvPr/>
        </p:nvPicPr>
        <p:blipFill rotWithShape="1">
          <a:blip r:embed="rId8">
            <a:alphaModFix/>
          </a:blip>
          <a:srcRect l="17163" t="21457" r="41542" b="11505"/>
          <a:stretch/>
        </p:blipFill>
        <p:spPr>
          <a:xfrm>
            <a:off x="1801044" y="4725037"/>
            <a:ext cx="1448432" cy="1766040"/>
          </a:xfrm>
          <a:prstGeom prst="roundRect">
            <a:avLst>
              <a:gd name="adj" fmla="val 0"/>
            </a:avLst>
          </a:prstGeom>
          <a:noFill/>
          <a:ln>
            <a:noFill/>
          </a:ln>
          <a:effectLst>
            <a:outerShdw blurRad="76200" dist="38100" dir="7800000" algn="tl" rotWithShape="0">
              <a:srgbClr val="000000">
                <a:alpha val="40000"/>
              </a:srgbClr>
            </a:outerShdw>
          </a:effectLst>
        </p:spPr>
      </p:pic>
      <p:pic>
        <p:nvPicPr>
          <p:cNvPr id="475" name="Google Shape;475;p79" descr="A picture containing clothing, person, human face, person&#10;&#10;Description automatically generated"/>
          <p:cNvPicPr preferRelativeResize="0"/>
          <p:nvPr/>
        </p:nvPicPr>
        <p:blipFill rotWithShape="1">
          <a:blip r:embed="rId9">
            <a:alphaModFix/>
          </a:blip>
          <a:srcRect t="7570" r="14196" b="20538"/>
          <a:stretch/>
        </p:blipFill>
        <p:spPr>
          <a:xfrm>
            <a:off x="1858516" y="1290357"/>
            <a:ext cx="1717907" cy="1802238"/>
          </a:xfrm>
          <a:prstGeom prst="roundRect">
            <a:avLst>
              <a:gd name="adj" fmla="val 0"/>
            </a:avLst>
          </a:prstGeom>
          <a:noFill/>
          <a:ln>
            <a:noFill/>
          </a:ln>
          <a:effectLst>
            <a:outerShdw blurRad="76200" dist="38100" dir="7800000" algn="tl" rotWithShape="0">
              <a:srgbClr val="000000">
                <a:alpha val="40000"/>
              </a:srgbClr>
            </a:outerShdw>
          </a:effectLst>
        </p:spPr>
      </p:pic>
      <p:sp>
        <p:nvSpPr>
          <p:cNvPr id="476" name="Google Shape;476;p79"/>
          <p:cNvSpPr/>
          <p:nvPr/>
        </p:nvSpPr>
        <p:spPr>
          <a:xfrm>
            <a:off x="1622992" y="1055443"/>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67" b="1" i="1" u="none" strike="noStrike" cap="none">
                <a:solidFill>
                  <a:srgbClr val="FFC000"/>
                </a:solidFill>
                <a:latin typeface="Raleway"/>
                <a:ea typeface="Raleway"/>
                <a:cs typeface="Raleway"/>
                <a:sym typeface="Raleway"/>
              </a:rPr>
              <a:t>1</a:t>
            </a:r>
            <a:endParaRPr sz="1467" b="0" i="0" u="none" strike="noStrike" cap="none">
              <a:solidFill>
                <a:srgbClr val="000000"/>
              </a:solidFill>
              <a:latin typeface="Arial"/>
              <a:ea typeface="Arial"/>
              <a:cs typeface="Arial"/>
              <a:sym typeface="Arial"/>
            </a:endParaRPr>
          </a:p>
        </p:txBody>
      </p:sp>
      <p:sp>
        <p:nvSpPr>
          <p:cNvPr id="477" name="Google Shape;477;p79"/>
          <p:cNvSpPr/>
          <p:nvPr/>
        </p:nvSpPr>
        <p:spPr>
          <a:xfrm>
            <a:off x="3522992" y="1073299"/>
            <a:ext cx="562400" cy="5424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i="1" u="none" strike="noStrike" cap="none">
                <a:solidFill>
                  <a:srgbClr val="FFC000"/>
                </a:solidFill>
                <a:latin typeface="Raleway"/>
                <a:ea typeface="Raleway"/>
                <a:cs typeface="Raleway"/>
                <a:sym typeface="Raleway"/>
              </a:rPr>
              <a:t>2</a:t>
            </a:r>
            <a:endParaRPr sz="1467" b="0" i="0" u="none" strike="noStrike" cap="none">
              <a:solidFill>
                <a:srgbClr val="000000"/>
              </a:solidFill>
              <a:latin typeface="Arial"/>
              <a:ea typeface="Arial"/>
              <a:cs typeface="Arial"/>
              <a:sym typeface="Arial"/>
            </a:endParaRPr>
          </a:p>
        </p:txBody>
      </p:sp>
      <p:sp>
        <p:nvSpPr>
          <p:cNvPr id="478" name="Google Shape;478;p79"/>
          <p:cNvSpPr/>
          <p:nvPr/>
        </p:nvSpPr>
        <p:spPr>
          <a:xfrm>
            <a:off x="1583576" y="3092595"/>
            <a:ext cx="562400" cy="5424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i="1" u="none" strike="noStrike" cap="none">
                <a:solidFill>
                  <a:srgbClr val="FFC000"/>
                </a:solidFill>
                <a:latin typeface="Raleway"/>
                <a:ea typeface="Raleway"/>
                <a:cs typeface="Raleway"/>
                <a:sym typeface="Raleway"/>
              </a:rPr>
              <a:t>3</a:t>
            </a:r>
            <a:endParaRPr sz="1467" b="0" i="0" u="none" strike="noStrike" cap="none">
              <a:solidFill>
                <a:srgbClr val="000000"/>
              </a:solidFill>
              <a:latin typeface="Arial"/>
              <a:ea typeface="Arial"/>
              <a:cs typeface="Arial"/>
              <a:sym typeface="Arial"/>
            </a:endParaRPr>
          </a:p>
        </p:txBody>
      </p:sp>
      <p:sp>
        <p:nvSpPr>
          <p:cNvPr id="479" name="Google Shape;479;p79"/>
          <p:cNvSpPr/>
          <p:nvPr/>
        </p:nvSpPr>
        <p:spPr>
          <a:xfrm>
            <a:off x="3522992" y="3124245"/>
            <a:ext cx="562400" cy="5424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i="1" u="none" strike="noStrike" cap="none">
                <a:solidFill>
                  <a:srgbClr val="FFC000"/>
                </a:solidFill>
                <a:latin typeface="Raleway"/>
                <a:ea typeface="Raleway"/>
                <a:cs typeface="Raleway"/>
                <a:sym typeface="Raleway"/>
              </a:rPr>
              <a:t>4</a:t>
            </a:r>
            <a:endParaRPr sz="1467" b="0" i="0" u="none" strike="noStrike" cap="none">
              <a:solidFill>
                <a:srgbClr val="000000"/>
              </a:solidFill>
              <a:latin typeface="Arial"/>
              <a:ea typeface="Arial"/>
              <a:cs typeface="Arial"/>
              <a:sym typeface="Arial"/>
            </a:endParaRPr>
          </a:p>
        </p:txBody>
      </p:sp>
      <p:sp>
        <p:nvSpPr>
          <p:cNvPr id="480" name="Google Shape;480;p79"/>
          <p:cNvSpPr/>
          <p:nvPr/>
        </p:nvSpPr>
        <p:spPr>
          <a:xfrm>
            <a:off x="1585516" y="4587277"/>
            <a:ext cx="546000" cy="5268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i="1" u="none" strike="noStrike" cap="none">
                <a:solidFill>
                  <a:srgbClr val="FFC000"/>
                </a:solidFill>
                <a:latin typeface="Raleway"/>
                <a:ea typeface="Raleway"/>
                <a:cs typeface="Raleway"/>
                <a:sym typeface="Raleway"/>
              </a:rPr>
              <a:t>5</a:t>
            </a:r>
            <a:endParaRPr sz="1467" b="0" i="0" u="none" strike="noStrike" cap="none">
              <a:solidFill>
                <a:srgbClr val="000000"/>
              </a:solidFill>
              <a:latin typeface="Arial"/>
              <a:ea typeface="Arial"/>
              <a:cs typeface="Arial"/>
              <a:sym typeface="Arial"/>
            </a:endParaRPr>
          </a:p>
        </p:txBody>
      </p:sp>
      <p:sp>
        <p:nvSpPr>
          <p:cNvPr id="481" name="Google Shape;481;p79"/>
          <p:cNvSpPr/>
          <p:nvPr/>
        </p:nvSpPr>
        <p:spPr>
          <a:xfrm>
            <a:off x="3502071" y="4633792"/>
            <a:ext cx="546000" cy="5268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i="1" u="none" strike="noStrike" cap="none">
                <a:solidFill>
                  <a:srgbClr val="FFC000"/>
                </a:solidFill>
                <a:latin typeface="Raleway"/>
                <a:ea typeface="Raleway"/>
                <a:cs typeface="Raleway"/>
                <a:sym typeface="Raleway"/>
              </a:rPr>
              <a:t>6</a:t>
            </a:r>
            <a:endParaRPr sz="1467"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5"/>
        <p:cNvGrpSpPr/>
        <p:nvPr/>
      </p:nvGrpSpPr>
      <p:grpSpPr>
        <a:xfrm>
          <a:off x="0" y="0"/>
          <a:ext cx="0" cy="0"/>
          <a:chOff x="0" y="0"/>
          <a:chExt cx="0" cy="0"/>
        </a:xfrm>
      </p:grpSpPr>
      <p:sp>
        <p:nvSpPr>
          <p:cNvPr id="486" name="Google Shape;486;p80"/>
          <p:cNvSpPr/>
          <p:nvPr/>
        </p:nvSpPr>
        <p:spPr>
          <a:xfrm>
            <a:off x="386861" y="502761"/>
            <a:ext cx="11412415"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2F5496"/>
                </a:solidFill>
                <a:latin typeface="Raleway"/>
                <a:ea typeface="Raleway"/>
                <a:cs typeface="Raleway"/>
                <a:sym typeface="Raleway"/>
              </a:rPr>
              <a:t>ITS INNOVATIONS DURING PANDEMICS</a:t>
            </a:r>
            <a:endParaRPr sz="2800" b="0" i="0" u="none" strike="noStrike" cap="none">
              <a:solidFill>
                <a:srgbClr val="2F5496"/>
              </a:solidFill>
              <a:latin typeface="Raleway"/>
              <a:ea typeface="Raleway"/>
              <a:cs typeface="Raleway"/>
              <a:sym typeface="Raleway"/>
            </a:endParaRPr>
          </a:p>
        </p:txBody>
      </p:sp>
      <p:sp>
        <p:nvSpPr>
          <p:cNvPr id="487" name="Google Shape;487;p80"/>
          <p:cNvSpPr txBox="1"/>
          <p:nvPr/>
        </p:nvSpPr>
        <p:spPr>
          <a:xfrm>
            <a:off x="1521700" y="1220518"/>
            <a:ext cx="3331249" cy="2424503"/>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1584"/>
              <a:buFont typeface="Arial"/>
              <a:buAutoNum type="arabicPeriod"/>
            </a:pPr>
            <a:r>
              <a:rPr lang="en-US" sz="1600" b="0" i="0" u="none" strike="noStrike" cap="none">
                <a:solidFill>
                  <a:schemeClr val="dk1"/>
                </a:solidFill>
                <a:latin typeface="Raleway"/>
                <a:ea typeface="Raleway"/>
                <a:cs typeface="Raleway"/>
                <a:sym typeface="Raleway"/>
              </a:rPr>
              <a:t>RAISA: Service Robot for COVID-19 Patients</a:t>
            </a:r>
            <a:endParaRPr sz="1100" b="0" i="0" u="none" strike="noStrike" cap="none">
              <a:solidFill>
                <a:schemeClr val="dk1"/>
              </a:solidFill>
              <a:latin typeface="Raleway"/>
              <a:ea typeface="Raleway"/>
              <a:cs typeface="Raleway"/>
              <a:sym typeface="Raleway"/>
            </a:endParaRPr>
          </a:p>
          <a:p>
            <a:pPr marL="457200" marR="0" lvl="0" indent="-457200" algn="l" rtl="0">
              <a:lnSpc>
                <a:spcPct val="100000"/>
              </a:lnSpc>
              <a:spcBef>
                <a:spcPts val="0"/>
              </a:spcBef>
              <a:spcAft>
                <a:spcPts val="0"/>
              </a:spcAft>
              <a:buClr>
                <a:schemeClr val="dk1"/>
              </a:buClr>
              <a:buSzPts val="1584"/>
              <a:buFont typeface="Calibri"/>
              <a:buAutoNum type="arabicPeriod"/>
            </a:pPr>
            <a:r>
              <a:rPr lang="en-US" sz="1600" b="0" i="0" u="none" strike="noStrike" cap="none">
                <a:solidFill>
                  <a:schemeClr val="dk1"/>
                </a:solidFill>
                <a:latin typeface="Raleway"/>
                <a:ea typeface="Raleway"/>
                <a:cs typeface="Raleway"/>
                <a:sym typeface="Raleway"/>
              </a:rPr>
              <a:t>I-Car: Intelligent Autonomous Car</a:t>
            </a:r>
            <a:endParaRPr sz="1100" b="0" i="0" u="none" strike="noStrike" cap="none">
              <a:solidFill>
                <a:schemeClr val="dk1"/>
              </a:solidFill>
              <a:latin typeface="Raleway"/>
              <a:ea typeface="Raleway"/>
              <a:cs typeface="Raleway"/>
              <a:sym typeface="Raleway"/>
            </a:endParaRPr>
          </a:p>
          <a:p>
            <a:pPr marL="457200" marR="0" lvl="0" indent="-457200" algn="l" rtl="0">
              <a:lnSpc>
                <a:spcPct val="100000"/>
              </a:lnSpc>
              <a:spcBef>
                <a:spcPts val="0"/>
              </a:spcBef>
              <a:spcAft>
                <a:spcPts val="0"/>
              </a:spcAft>
              <a:buClr>
                <a:schemeClr val="dk1"/>
              </a:buClr>
              <a:buSzPts val="1584"/>
              <a:buFont typeface="Calibri"/>
              <a:buAutoNum type="arabicPeriod"/>
            </a:pPr>
            <a:r>
              <a:rPr lang="en-US" sz="1600" b="0" i="0" u="none" strike="noStrike" cap="none">
                <a:solidFill>
                  <a:schemeClr val="dk1"/>
                </a:solidFill>
                <a:latin typeface="Raleway"/>
                <a:ea typeface="Raleway"/>
                <a:cs typeface="Raleway"/>
                <a:sym typeface="Raleway"/>
              </a:rPr>
              <a:t>I-Boat: Intelligent Autonomous Boat</a:t>
            </a:r>
            <a:endParaRPr/>
          </a:p>
          <a:p>
            <a:pPr marL="457200" marR="0" lvl="0" indent="-457200" algn="l" rtl="0">
              <a:lnSpc>
                <a:spcPct val="100000"/>
              </a:lnSpc>
              <a:spcBef>
                <a:spcPts val="0"/>
              </a:spcBef>
              <a:spcAft>
                <a:spcPts val="0"/>
              </a:spcAft>
              <a:buClr>
                <a:schemeClr val="dk1"/>
              </a:buClr>
              <a:buSzPts val="1584"/>
              <a:buFont typeface="Calibri"/>
              <a:buAutoNum type="arabicPeriod"/>
            </a:pPr>
            <a:r>
              <a:rPr lang="en-US" sz="1600" b="0" i="0" u="none" strike="noStrike" cap="none">
                <a:solidFill>
                  <a:schemeClr val="dk1"/>
                </a:solidFill>
                <a:latin typeface="Raleway"/>
                <a:ea typeface="Raleway"/>
                <a:cs typeface="Raleway"/>
                <a:sym typeface="Raleway"/>
              </a:rPr>
              <a:t>PORTAHOS (Portable Hospital)</a:t>
            </a:r>
            <a:endParaRPr/>
          </a:p>
          <a:p>
            <a:pPr marL="457200" marR="0" lvl="0" indent="-457200" algn="l" rtl="0">
              <a:lnSpc>
                <a:spcPct val="100000"/>
              </a:lnSpc>
              <a:spcBef>
                <a:spcPts val="0"/>
              </a:spcBef>
              <a:spcAft>
                <a:spcPts val="0"/>
              </a:spcAft>
              <a:buClr>
                <a:schemeClr val="dk1"/>
              </a:buClr>
              <a:buSzPts val="1584"/>
              <a:buFont typeface="Calibri"/>
              <a:buAutoNum type="arabicPeriod"/>
            </a:pPr>
            <a:r>
              <a:rPr lang="en-US" sz="1600" b="0" i="0" u="none" strike="noStrike" cap="none">
                <a:solidFill>
                  <a:schemeClr val="dk1"/>
                </a:solidFill>
                <a:latin typeface="Raleway"/>
                <a:ea typeface="Raleway"/>
                <a:cs typeface="Raleway"/>
                <a:sym typeface="Raleway"/>
              </a:rPr>
              <a:t>Disinfection Chamber</a:t>
            </a:r>
            <a:endParaRPr sz="1600" b="0" i="0" u="none" strike="noStrike" cap="none">
              <a:solidFill>
                <a:schemeClr val="dk1"/>
              </a:solidFill>
              <a:latin typeface="Raleway"/>
              <a:ea typeface="Raleway"/>
              <a:cs typeface="Raleway"/>
              <a:sym typeface="Raleway"/>
            </a:endParaRPr>
          </a:p>
          <a:p>
            <a:pPr marL="482600" marR="0" lvl="0" indent="-203200" algn="l" rtl="0">
              <a:lnSpc>
                <a:spcPct val="100000"/>
              </a:lnSpc>
              <a:spcBef>
                <a:spcPts val="0"/>
              </a:spcBef>
              <a:spcAft>
                <a:spcPts val="0"/>
              </a:spcAft>
              <a:buClr>
                <a:srgbClr val="C00000"/>
              </a:buClr>
              <a:buSzPts val="2200"/>
              <a:buFont typeface="Arial"/>
              <a:buNone/>
            </a:pPr>
            <a:endParaRPr sz="1400" b="0" i="0" u="none" strike="noStrike" cap="none">
              <a:solidFill>
                <a:srgbClr val="000000"/>
              </a:solidFill>
              <a:latin typeface="Raleway"/>
              <a:ea typeface="Raleway"/>
              <a:cs typeface="Raleway"/>
              <a:sym typeface="Raleway"/>
            </a:endParaRPr>
          </a:p>
          <a:p>
            <a:pPr marL="596900" marR="0" lvl="0" indent="-317500" algn="l" rtl="0">
              <a:lnSpc>
                <a:spcPct val="100000"/>
              </a:lnSpc>
              <a:spcBef>
                <a:spcPts val="0"/>
              </a:spcBef>
              <a:spcAft>
                <a:spcPts val="0"/>
              </a:spcAft>
              <a:buClr>
                <a:srgbClr val="C00000"/>
              </a:buClr>
              <a:buSzPts val="2200"/>
              <a:buFont typeface="Arial"/>
              <a:buNone/>
            </a:pPr>
            <a:endParaRPr sz="2200" b="1" i="0" u="none" strike="noStrike" cap="none">
              <a:solidFill>
                <a:srgbClr val="C00000"/>
              </a:solidFill>
              <a:latin typeface="Raleway"/>
              <a:ea typeface="Raleway"/>
              <a:cs typeface="Raleway"/>
              <a:sym typeface="Raleway"/>
            </a:endParaRPr>
          </a:p>
          <a:p>
            <a:pPr marL="482600" marR="0" lvl="0" indent="-203200" algn="l" rtl="0">
              <a:lnSpc>
                <a:spcPct val="100000"/>
              </a:lnSpc>
              <a:spcBef>
                <a:spcPts val="0"/>
              </a:spcBef>
              <a:spcAft>
                <a:spcPts val="0"/>
              </a:spcAft>
              <a:buClr>
                <a:srgbClr val="C00000"/>
              </a:buClr>
              <a:buSzPts val="2200"/>
              <a:buFont typeface="Arial"/>
              <a:buNone/>
            </a:pPr>
            <a:endParaRPr sz="1400" b="0" i="0" u="none" strike="noStrike" cap="none">
              <a:solidFill>
                <a:srgbClr val="000000"/>
              </a:solidFill>
              <a:latin typeface="Raleway"/>
              <a:ea typeface="Raleway"/>
              <a:cs typeface="Raleway"/>
              <a:sym typeface="Raleway"/>
            </a:endParaRPr>
          </a:p>
        </p:txBody>
      </p:sp>
      <p:pic>
        <p:nvPicPr>
          <p:cNvPr id="488" name="Google Shape;488;p80"/>
          <p:cNvPicPr preferRelativeResize="0"/>
          <p:nvPr/>
        </p:nvPicPr>
        <p:blipFill rotWithShape="1">
          <a:blip r:embed="rId4">
            <a:alphaModFix/>
          </a:blip>
          <a:srcRect l="12315" t="19413" r="11930" b="20380"/>
          <a:stretch/>
        </p:blipFill>
        <p:spPr>
          <a:xfrm>
            <a:off x="7525404" y="1280081"/>
            <a:ext cx="1768065" cy="1573214"/>
          </a:xfrm>
          <a:prstGeom prst="roundRect">
            <a:avLst>
              <a:gd name="adj" fmla="val 5069"/>
            </a:avLst>
          </a:prstGeom>
          <a:noFill/>
          <a:ln>
            <a:noFill/>
          </a:ln>
          <a:effectLst>
            <a:outerShdw blurRad="76200" dist="38100" dir="7800000" algn="tl" rotWithShape="0">
              <a:srgbClr val="000000">
                <a:alpha val="40000"/>
              </a:srgbClr>
            </a:outerShdw>
          </a:effectLst>
        </p:spPr>
      </p:pic>
      <p:pic>
        <p:nvPicPr>
          <p:cNvPr id="489" name="Google Shape;489;p80"/>
          <p:cNvPicPr preferRelativeResize="0"/>
          <p:nvPr/>
        </p:nvPicPr>
        <p:blipFill rotWithShape="1">
          <a:blip r:embed="rId5">
            <a:alphaModFix/>
          </a:blip>
          <a:srcRect l="14188" t="31272" r="10156" b="26149"/>
          <a:stretch/>
        </p:blipFill>
        <p:spPr>
          <a:xfrm>
            <a:off x="4886170" y="1303398"/>
            <a:ext cx="2452883" cy="1549897"/>
          </a:xfrm>
          <a:prstGeom prst="roundRect">
            <a:avLst>
              <a:gd name="adj" fmla="val 7389"/>
            </a:avLst>
          </a:prstGeom>
          <a:noFill/>
          <a:ln>
            <a:noFill/>
          </a:ln>
          <a:effectLst>
            <a:outerShdw blurRad="76200" dist="38100" dir="7800000" algn="tl" rotWithShape="0">
              <a:srgbClr val="000000">
                <a:alpha val="40000"/>
              </a:srgbClr>
            </a:outerShdw>
          </a:effectLst>
        </p:spPr>
      </p:pic>
      <p:pic>
        <p:nvPicPr>
          <p:cNvPr id="490" name="Google Shape;490;p80"/>
          <p:cNvPicPr preferRelativeResize="0"/>
          <p:nvPr/>
        </p:nvPicPr>
        <p:blipFill rotWithShape="1">
          <a:blip r:embed="rId6">
            <a:alphaModFix/>
          </a:blip>
          <a:srcRect t="10347" b="11064"/>
          <a:stretch/>
        </p:blipFill>
        <p:spPr>
          <a:xfrm>
            <a:off x="9508751" y="1220518"/>
            <a:ext cx="1858601" cy="1690968"/>
          </a:xfrm>
          <a:prstGeom prst="roundRect">
            <a:avLst>
              <a:gd name="adj" fmla="val 4682"/>
            </a:avLst>
          </a:prstGeom>
          <a:noFill/>
          <a:ln>
            <a:noFill/>
          </a:ln>
          <a:effectLst>
            <a:outerShdw blurRad="76200" dist="38100" dir="7800000" algn="tl" rotWithShape="0">
              <a:srgbClr val="000000">
                <a:alpha val="40000"/>
              </a:srgbClr>
            </a:outerShdw>
          </a:effectLst>
        </p:spPr>
      </p:pic>
      <p:pic>
        <p:nvPicPr>
          <p:cNvPr id="491" name="Google Shape;491;p80"/>
          <p:cNvPicPr preferRelativeResize="0"/>
          <p:nvPr/>
        </p:nvPicPr>
        <p:blipFill rotWithShape="1">
          <a:blip r:embed="rId7">
            <a:alphaModFix/>
          </a:blip>
          <a:srcRect/>
          <a:stretch/>
        </p:blipFill>
        <p:spPr>
          <a:xfrm>
            <a:off x="4948367" y="3066733"/>
            <a:ext cx="1749367" cy="1613921"/>
          </a:xfrm>
          <a:prstGeom prst="roundRect">
            <a:avLst>
              <a:gd name="adj" fmla="val 4137"/>
            </a:avLst>
          </a:prstGeom>
          <a:noFill/>
          <a:ln>
            <a:noFill/>
          </a:ln>
          <a:effectLst>
            <a:outerShdw blurRad="76200" dist="38100" dir="7800000" algn="tl" rotWithShape="0">
              <a:srgbClr val="000000">
                <a:alpha val="40000"/>
              </a:srgbClr>
            </a:outerShdw>
          </a:effectLst>
        </p:spPr>
      </p:pic>
      <p:pic>
        <p:nvPicPr>
          <p:cNvPr id="492" name="Google Shape;492;p80"/>
          <p:cNvPicPr preferRelativeResize="0"/>
          <p:nvPr/>
        </p:nvPicPr>
        <p:blipFill rotWithShape="1">
          <a:blip r:embed="rId8">
            <a:alphaModFix/>
          </a:blip>
          <a:srcRect t="43040"/>
          <a:stretch/>
        </p:blipFill>
        <p:spPr>
          <a:xfrm>
            <a:off x="9181584" y="3080018"/>
            <a:ext cx="2162083" cy="1600636"/>
          </a:xfrm>
          <a:prstGeom prst="roundRect">
            <a:avLst>
              <a:gd name="adj" fmla="val 4075"/>
            </a:avLst>
          </a:prstGeom>
          <a:noFill/>
          <a:ln>
            <a:noFill/>
          </a:ln>
          <a:effectLst>
            <a:outerShdw blurRad="76200" dist="38100" dir="7800000" algn="tl" rotWithShape="0">
              <a:srgbClr val="000000">
                <a:alpha val="40000"/>
              </a:srgbClr>
            </a:outerShdw>
          </a:effectLst>
        </p:spPr>
      </p:pic>
      <p:pic>
        <p:nvPicPr>
          <p:cNvPr id="493" name="Google Shape;493;p80"/>
          <p:cNvPicPr preferRelativeResize="0"/>
          <p:nvPr/>
        </p:nvPicPr>
        <p:blipFill rotWithShape="1">
          <a:blip r:embed="rId9">
            <a:alphaModFix/>
          </a:blip>
          <a:srcRect t="4442" b="15280"/>
          <a:stretch/>
        </p:blipFill>
        <p:spPr>
          <a:xfrm>
            <a:off x="4949726" y="4805341"/>
            <a:ext cx="1749367" cy="1549898"/>
          </a:xfrm>
          <a:prstGeom prst="roundRect">
            <a:avLst>
              <a:gd name="adj" fmla="val 3705"/>
            </a:avLst>
          </a:prstGeom>
          <a:noFill/>
          <a:ln>
            <a:noFill/>
          </a:ln>
          <a:effectLst>
            <a:outerShdw blurRad="76200" dist="38100" dir="7800000" algn="tl" rotWithShape="0">
              <a:srgbClr val="000000">
                <a:alpha val="40000"/>
              </a:srgbClr>
            </a:outerShdw>
          </a:effectLst>
        </p:spPr>
      </p:pic>
      <p:sp>
        <p:nvSpPr>
          <p:cNvPr id="494" name="Google Shape;494;p80"/>
          <p:cNvSpPr/>
          <p:nvPr/>
        </p:nvSpPr>
        <p:spPr>
          <a:xfrm>
            <a:off x="4793306" y="1108844"/>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67" b="1" i="1" u="none" strike="noStrike" cap="none">
                <a:solidFill>
                  <a:srgbClr val="FFC000"/>
                </a:solidFill>
                <a:latin typeface="Raleway"/>
                <a:ea typeface="Raleway"/>
                <a:cs typeface="Raleway"/>
                <a:sym typeface="Raleway"/>
              </a:rPr>
              <a:t>1</a:t>
            </a:r>
            <a:endParaRPr sz="1467" b="0" i="0" u="none" strike="noStrike" cap="none">
              <a:solidFill>
                <a:srgbClr val="000000"/>
              </a:solidFill>
              <a:latin typeface="Arial"/>
              <a:ea typeface="Arial"/>
              <a:cs typeface="Arial"/>
              <a:sym typeface="Arial"/>
            </a:endParaRPr>
          </a:p>
        </p:txBody>
      </p:sp>
      <p:sp>
        <p:nvSpPr>
          <p:cNvPr id="495" name="Google Shape;495;p80"/>
          <p:cNvSpPr/>
          <p:nvPr/>
        </p:nvSpPr>
        <p:spPr>
          <a:xfrm>
            <a:off x="9460081" y="1153755"/>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67" b="1" i="1" u="none" strike="noStrike" cap="none">
                <a:solidFill>
                  <a:srgbClr val="FFC000"/>
                </a:solidFill>
                <a:latin typeface="Raleway"/>
                <a:ea typeface="Raleway"/>
                <a:cs typeface="Raleway"/>
                <a:sym typeface="Raleway"/>
              </a:rPr>
              <a:t>2</a:t>
            </a:r>
            <a:endParaRPr sz="1467" b="0" i="0" u="none" strike="noStrike" cap="none">
              <a:solidFill>
                <a:srgbClr val="000000"/>
              </a:solidFill>
              <a:latin typeface="Arial"/>
              <a:ea typeface="Arial"/>
              <a:cs typeface="Arial"/>
              <a:sym typeface="Arial"/>
            </a:endParaRPr>
          </a:p>
        </p:txBody>
      </p:sp>
      <p:sp>
        <p:nvSpPr>
          <p:cNvPr id="496" name="Google Shape;496;p80"/>
          <p:cNvSpPr/>
          <p:nvPr/>
        </p:nvSpPr>
        <p:spPr>
          <a:xfrm>
            <a:off x="4780410" y="2977982"/>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67" b="1" i="1" u="none" strike="noStrike" cap="none">
                <a:solidFill>
                  <a:srgbClr val="FFC000"/>
                </a:solidFill>
                <a:latin typeface="Raleway"/>
                <a:ea typeface="Raleway"/>
                <a:cs typeface="Raleway"/>
                <a:sym typeface="Raleway"/>
              </a:rPr>
              <a:t>3</a:t>
            </a:r>
            <a:endParaRPr sz="1467" b="0" i="0" u="none" strike="noStrike" cap="none">
              <a:solidFill>
                <a:srgbClr val="000000"/>
              </a:solidFill>
              <a:latin typeface="Arial"/>
              <a:ea typeface="Arial"/>
              <a:cs typeface="Arial"/>
              <a:sym typeface="Arial"/>
            </a:endParaRPr>
          </a:p>
        </p:txBody>
      </p:sp>
      <p:sp>
        <p:nvSpPr>
          <p:cNvPr id="497" name="Google Shape;497;p80"/>
          <p:cNvSpPr/>
          <p:nvPr/>
        </p:nvSpPr>
        <p:spPr>
          <a:xfrm>
            <a:off x="4793306" y="4751800"/>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67" b="1" i="1" u="none" strike="noStrike" cap="none">
                <a:solidFill>
                  <a:srgbClr val="FFC000"/>
                </a:solidFill>
                <a:latin typeface="Raleway"/>
                <a:ea typeface="Raleway"/>
                <a:cs typeface="Raleway"/>
                <a:sym typeface="Raleway"/>
              </a:rPr>
              <a:t>5</a:t>
            </a:r>
            <a:endParaRPr sz="1467" b="0" i="0" u="none" strike="noStrike" cap="none">
              <a:solidFill>
                <a:srgbClr val="000000"/>
              </a:solidFill>
              <a:latin typeface="Arial"/>
              <a:ea typeface="Arial"/>
              <a:cs typeface="Arial"/>
              <a:sym typeface="Arial"/>
            </a:endParaRPr>
          </a:p>
        </p:txBody>
      </p:sp>
      <p:pic>
        <p:nvPicPr>
          <p:cNvPr id="498" name="Google Shape;498;p80"/>
          <p:cNvPicPr preferRelativeResize="0"/>
          <p:nvPr/>
        </p:nvPicPr>
        <p:blipFill rotWithShape="1">
          <a:blip r:embed="rId8">
            <a:alphaModFix/>
          </a:blip>
          <a:srcRect l="1" r="18730" b="54090"/>
          <a:stretch/>
        </p:blipFill>
        <p:spPr>
          <a:xfrm>
            <a:off x="6865690" y="3080018"/>
            <a:ext cx="2162083" cy="1600636"/>
          </a:xfrm>
          <a:prstGeom prst="roundRect">
            <a:avLst>
              <a:gd name="adj" fmla="val 4075"/>
            </a:avLst>
          </a:prstGeom>
          <a:noFill/>
          <a:ln>
            <a:noFill/>
          </a:ln>
          <a:effectLst>
            <a:outerShdw blurRad="76200" dist="38100" dir="7800000" algn="tl" rotWithShape="0">
              <a:srgbClr val="000000">
                <a:alpha val="40000"/>
              </a:srgbClr>
            </a:outerShdw>
          </a:effectLst>
        </p:spPr>
      </p:pic>
      <p:sp>
        <p:nvSpPr>
          <p:cNvPr id="499" name="Google Shape;499;p80"/>
          <p:cNvSpPr/>
          <p:nvPr/>
        </p:nvSpPr>
        <p:spPr>
          <a:xfrm>
            <a:off x="6793152" y="2977982"/>
            <a:ext cx="562400" cy="54247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67" b="1" i="1" u="none" strike="noStrike" cap="none">
                <a:solidFill>
                  <a:srgbClr val="FFC000"/>
                </a:solidFill>
                <a:latin typeface="Raleway"/>
                <a:ea typeface="Raleway"/>
                <a:cs typeface="Raleway"/>
                <a:sym typeface="Raleway"/>
              </a:rPr>
              <a:t>4</a:t>
            </a:r>
            <a:endParaRPr sz="1467"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3"/>
        <p:cNvGrpSpPr/>
        <p:nvPr/>
      </p:nvGrpSpPr>
      <p:grpSpPr>
        <a:xfrm>
          <a:off x="0" y="0"/>
          <a:ext cx="0" cy="0"/>
          <a:chOff x="0" y="0"/>
          <a:chExt cx="0" cy="0"/>
        </a:xfrm>
      </p:grpSpPr>
      <p:sp>
        <p:nvSpPr>
          <p:cNvPr id="504" name="Google Shape;504;p81"/>
          <p:cNvSpPr txBox="1"/>
          <p:nvPr/>
        </p:nvSpPr>
        <p:spPr>
          <a:xfrm>
            <a:off x="526327" y="491887"/>
            <a:ext cx="11374500" cy="6219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70C0"/>
              </a:buClr>
              <a:buSzPts val="3200"/>
              <a:buFont typeface="Raleway"/>
              <a:buNone/>
            </a:pPr>
            <a:r>
              <a:rPr lang="en-US" sz="3200" b="1" i="0" u="none" strike="noStrike" cap="none">
                <a:solidFill>
                  <a:srgbClr val="243EA2"/>
                </a:solidFill>
                <a:latin typeface="Raleway"/>
                <a:ea typeface="Raleway"/>
                <a:cs typeface="Raleway"/>
                <a:sym typeface="Raleway"/>
              </a:rPr>
              <a:t>ITS TECHNOPARK</a:t>
            </a:r>
            <a:endParaRPr sz="1400" b="0" i="0" u="none" strike="noStrike" cap="none">
              <a:solidFill>
                <a:srgbClr val="243EA2"/>
              </a:solidFill>
              <a:latin typeface="Arial"/>
              <a:ea typeface="Arial"/>
              <a:cs typeface="Arial"/>
              <a:sym typeface="Arial"/>
            </a:endParaRPr>
          </a:p>
        </p:txBody>
      </p:sp>
      <p:pic>
        <p:nvPicPr>
          <p:cNvPr id="505" name="Google Shape;505;p81"/>
          <p:cNvPicPr preferRelativeResize="0"/>
          <p:nvPr/>
        </p:nvPicPr>
        <p:blipFill rotWithShape="1">
          <a:blip r:embed="rId4">
            <a:alphaModFix/>
          </a:blip>
          <a:srcRect/>
          <a:stretch/>
        </p:blipFill>
        <p:spPr>
          <a:xfrm>
            <a:off x="526327" y="1500355"/>
            <a:ext cx="11105999" cy="5184925"/>
          </a:xfrm>
          <a:prstGeom prst="rect">
            <a:avLst/>
          </a:prstGeom>
          <a:noFill/>
          <a:ln>
            <a:noFill/>
          </a:ln>
        </p:spPr>
      </p:pic>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pic>
        <p:nvPicPr>
          <p:cNvPr id="510" name="Google Shape;510;p82"/>
          <p:cNvPicPr preferRelativeResize="0"/>
          <p:nvPr/>
        </p:nvPicPr>
        <p:blipFill rotWithShape="1">
          <a:blip r:embed="rId4">
            <a:alphaModFix/>
          </a:blip>
          <a:srcRect/>
          <a:stretch/>
        </p:blipFill>
        <p:spPr>
          <a:xfrm rot="5400000">
            <a:off x="-1158983" y="1840464"/>
            <a:ext cx="5781469" cy="3873818"/>
          </a:xfrm>
          <a:prstGeom prst="rect">
            <a:avLst/>
          </a:prstGeom>
          <a:noFill/>
          <a:ln>
            <a:noFill/>
          </a:ln>
        </p:spPr>
      </p:pic>
      <p:pic>
        <p:nvPicPr>
          <p:cNvPr id="511" name="Google Shape;511;p82"/>
          <p:cNvPicPr preferRelativeResize="0"/>
          <p:nvPr/>
        </p:nvPicPr>
        <p:blipFill rotWithShape="1">
          <a:blip r:embed="rId5">
            <a:alphaModFix/>
          </a:blip>
          <a:srcRect/>
          <a:stretch/>
        </p:blipFill>
        <p:spPr>
          <a:xfrm>
            <a:off x="1047232" y="1747536"/>
            <a:ext cx="4188901" cy="4233797"/>
          </a:xfrm>
          <a:prstGeom prst="rect">
            <a:avLst/>
          </a:prstGeom>
          <a:noFill/>
          <a:ln>
            <a:noFill/>
          </a:ln>
        </p:spPr>
      </p:pic>
      <p:pic>
        <p:nvPicPr>
          <p:cNvPr id="512" name="Google Shape;512;p82"/>
          <p:cNvPicPr preferRelativeResize="0"/>
          <p:nvPr/>
        </p:nvPicPr>
        <p:blipFill rotWithShape="1">
          <a:blip r:embed="rId6">
            <a:alphaModFix/>
          </a:blip>
          <a:srcRect/>
          <a:stretch/>
        </p:blipFill>
        <p:spPr>
          <a:xfrm>
            <a:off x="6264556" y="1724282"/>
            <a:ext cx="2822676" cy="2101591"/>
          </a:xfrm>
          <a:prstGeom prst="rect">
            <a:avLst/>
          </a:prstGeom>
          <a:noFill/>
          <a:ln>
            <a:noFill/>
          </a:ln>
        </p:spPr>
      </p:pic>
      <p:pic>
        <p:nvPicPr>
          <p:cNvPr id="513" name="Google Shape;513;p82"/>
          <p:cNvPicPr preferRelativeResize="0"/>
          <p:nvPr/>
        </p:nvPicPr>
        <p:blipFill rotWithShape="1">
          <a:blip r:embed="rId7">
            <a:alphaModFix/>
          </a:blip>
          <a:srcRect/>
          <a:stretch/>
        </p:blipFill>
        <p:spPr>
          <a:xfrm>
            <a:off x="9375372" y="4649299"/>
            <a:ext cx="2011496" cy="1332035"/>
          </a:xfrm>
          <a:prstGeom prst="rect">
            <a:avLst/>
          </a:prstGeom>
          <a:noFill/>
          <a:ln>
            <a:noFill/>
          </a:ln>
        </p:spPr>
      </p:pic>
      <p:pic>
        <p:nvPicPr>
          <p:cNvPr id="514" name="Google Shape;514;p82"/>
          <p:cNvPicPr preferRelativeResize="0"/>
          <p:nvPr/>
        </p:nvPicPr>
        <p:blipFill rotWithShape="1">
          <a:blip r:embed="rId8">
            <a:alphaModFix/>
          </a:blip>
          <a:srcRect/>
          <a:stretch/>
        </p:blipFill>
        <p:spPr>
          <a:xfrm>
            <a:off x="9375373" y="1724282"/>
            <a:ext cx="2011496" cy="1374791"/>
          </a:xfrm>
          <a:prstGeom prst="rect">
            <a:avLst/>
          </a:prstGeom>
          <a:noFill/>
          <a:ln>
            <a:noFill/>
          </a:ln>
        </p:spPr>
      </p:pic>
      <p:pic>
        <p:nvPicPr>
          <p:cNvPr id="515" name="Google Shape;515;p82"/>
          <p:cNvPicPr preferRelativeResize="0"/>
          <p:nvPr/>
        </p:nvPicPr>
        <p:blipFill rotWithShape="1">
          <a:blip r:embed="rId9">
            <a:alphaModFix/>
          </a:blip>
          <a:srcRect/>
          <a:stretch/>
        </p:blipFill>
        <p:spPr>
          <a:xfrm>
            <a:off x="9375373" y="3202198"/>
            <a:ext cx="2011497" cy="1332862"/>
          </a:xfrm>
          <a:prstGeom prst="rect">
            <a:avLst/>
          </a:prstGeom>
          <a:noFill/>
          <a:ln>
            <a:noFill/>
          </a:ln>
        </p:spPr>
      </p:pic>
      <p:pic>
        <p:nvPicPr>
          <p:cNvPr id="516" name="Google Shape;516;p82"/>
          <p:cNvPicPr preferRelativeResize="0"/>
          <p:nvPr/>
        </p:nvPicPr>
        <p:blipFill rotWithShape="1">
          <a:blip r:embed="rId10">
            <a:alphaModFix/>
          </a:blip>
          <a:srcRect/>
          <a:stretch/>
        </p:blipFill>
        <p:spPr>
          <a:xfrm>
            <a:off x="6264556" y="3915298"/>
            <a:ext cx="2822676" cy="2066035"/>
          </a:xfrm>
          <a:prstGeom prst="rect">
            <a:avLst/>
          </a:prstGeom>
          <a:noFill/>
          <a:ln>
            <a:noFill/>
          </a:ln>
        </p:spPr>
      </p:pic>
      <p:sp>
        <p:nvSpPr>
          <p:cNvPr id="517" name="Google Shape;517;p82"/>
          <p:cNvSpPr txBox="1"/>
          <p:nvPr/>
        </p:nvSpPr>
        <p:spPr>
          <a:xfrm>
            <a:off x="621683" y="1039536"/>
            <a:ext cx="5040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000"/>
              <a:buFont typeface="Raleway"/>
              <a:buNone/>
            </a:pPr>
            <a:r>
              <a:rPr lang="en-US" sz="2000" b="1" i="0" u="none" strike="noStrike" cap="none">
                <a:solidFill>
                  <a:srgbClr val="243EA2"/>
                </a:solidFill>
                <a:latin typeface="Raleway"/>
                <a:ea typeface="Raleway"/>
                <a:cs typeface="Raleway"/>
                <a:sym typeface="Raleway"/>
              </a:rPr>
              <a:t>NATIONAL SHIP DESIGN &amp; ENGINEERING CENTER</a:t>
            </a:r>
            <a:endParaRPr sz="1400" b="0" i="0" u="none" strike="noStrike" cap="none">
              <a:solidFill>
                <a:srgbClr val="243EA2"/>
              </a:solidFill>
              <a:latin typeface="Arial"/>
              <a:ea typeface="Arial"/>
              <a:cs typeface="Arial"/>
              <a:sym typeface="Arial"/>
            </a:endParaRPr>
          </a:p>
        </p:txBody>
      </p:sp>
      <p:sp>
        <p:nvSpPr>
          <p:cNvPr id="518" name="Google Shape;518;p82"/>
          <p:cNvSpPr/>
          <p:nvPr/>
        </p:nvSpPr>
        <p:spPr>
          <a:xfrm>
            <a:off x="5661627" y="1070887"/>
            <a:ext cx="64551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2400"/>
              <a:buFont typeface="Raleway"/>
              <a:buNone/>
            </a:pPr>
            <a:r>
              <a:rPr lang="en-US" sz="2400" b="1" i="0" u="none" strike="noStrike" cap="none">
                <a:solidFill>
                  <a:srgbClr val="243EA2"/>
                </a:solidFill>
                <a:latin typeface="Raleway"/>
                <a:ea typeface="Raleway"/>
                <a:cs typeface="Raleway"/>
                <a:sym typeface="Raleway"/>
              </a:rPr>
              <a:t>HYDRODYNAMIC LABORATORY</a:t>
            </a:r>
            <a:endParaRPr sz="1400" b="0" i="0" u="none" strike="noStrike" cap="none">
              <a:solidFill>
                <a:srgbClr val="243EA2"/>
              </a:solidFill>
              <a:latin typeface="Arial"/>
              <a:ea typeface="Arial"/>
              <a:cs typeface="Arial"/>
              <a:sym typeface="Arial"/>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2"/>
        <p:cNvGrpSpPr/>
        <p:nvPr/>
      </p:nvGrpSpPr>
      <p:grpSpPr>
        <a:xfrm>
          <a:off x="0" y="0"/>
          <a:ext cx="0" cy="0"/>
          <a:chOff x="0" y="0"/>
          <a:chExt cx="0" cy="0"/>
        </a:xfrm>
      </p:grpSpPr>
      <p:sp>
        <p:nvSpPr>
          <p:cNvPr id="523" name="Google Shape;523;p83"/>
          <p:cNvSpPr txBox="1"/>
          <p:nvPr/>
        </p:nvSpPr>
        <p:spPr>
          <a:xfrm>
            <a:off x="877045" y="1089097"/>
            <a:ext cx="4845200" cy="5135082"/>
          </a:xfrm>
          <a:prstGeom prst="rect">
            <a:avLst/>
          </a:prstGeom>
          <a:noFill/>
          <a:ln>
            <a:noFill/>
          </a:ln>
        </p:spPr>
        <p:txBody>
          <a:bodyPr spcFirstLastPara="1" wrap="square" lIns="91425" tIns="45700" rIns="91425" bIns="45700" anchor="t" anchorCtr="0">
            <a:noAutofit/>
          </a:bodyPr>
          <a:lstStyle/>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ITS Anargya team received 2 awards and the championship title at FSAE Japan 2023.</a:t>
            </a:r>
            <a:endParaRPr/>
          </a:p>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ITS Arapaima team clinched 3rd place in the Futuristic University Campus Design (FUCAD) competition held at Universiti Teknologi Petronas Malaysia.</a:t>
            </a:r>
            <a:endParaRPr/>
          </a:p>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ITS Spectronics team secured 1st place in the Race competition and 3rd place in the Poster Competition at the Synergicon Southern Asia Region Chem-E-Car Competition in India in 2023.</a:t>
            </a:r>
            <a:endParaRPr sz="1467" b="0" i="0" u="none" strike="noStrike" cap="none">
              <a:solidFill>
                <a:schemeClr val="dk1"/>
              </a:solidFill>
              <a:latin typeface="Raleway"/>
              <a:ea typeface="Raleway"/>
              <a:cs typeface="Raleway"/>
              <a:sym typeface="Raleway"/>
            </a:endParaRPr>
          </a:p>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ITS Nawasena Team Won the Champion in the International Ferry Design Competition in the United States, 2023</a:t>
            </a:r>
            <a:endParaRPr/>
          </a:p>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latin typeface="Raleway"/>
                <a:ea typeface="Raleway"/>
                <a:cs typeface="Raleway"/>
                <a:sym typeface="Raleway"/>
              </a:rPr>
              <a:t>ITS The Sapuangin team achieved first place on-track in the Urban Concept Internal Combustion Engine category at the Shell Eco-Marathon (SEM) Asia Pacific and Middle East event 2023.</a:t>
            </a:r>
            <a:endParaRPr/>
          </a:p>
          <a:p>
            <a:pPr marL="342891" marR="0" lvl="0" indent="-283626" algn="l" rtl="0">
              <a:lnSpc>
                <a:spcPct val="115000"/>
              </a:lnSpc>
              <a:spcBef>
                <a:spcPts val="667"/>
              </a:spcBef>
              <a:spcAft>
                <a:spcPts val="0"/>
              </a:spcAft>
              <a:buClr>
                <a:schemeClr val="dk1"/>
              </a:buClr>
              <a:buSzPts val="1100"/>
              <a:buFont typeface="Raleway"/>
              <a:buAutoNum type="arabicPeriod"/>
            </a:pPr>
            <a:r>
              <a:rPr lang="en-US" sz="1467" b="0" i="0" u="none" strike="noStrike" cap="none">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ITS Barunastra Team Launches the Newest Roboboat to Conquer </a:t>
            </a:r>
            <a:r>
              <a:rPr lang="en-US" sz="1467" b="0" i="0" u="none" strike="noStrike" cap="none">
                <a:solidFill>
                  <a:schemeClr val="dk1"/>
                </a:solidFill>
                <a:latin typeface="Raleway"/>
                <a:ea typeface="Raleway"/>
                <a:cs typeface="Raleway"/>
                <a:sym typeface="Raleway"/>
              </a:rPr>
              <a:t>the United States, 2023</a:t>
            </a:r>
            <a:endParaRPr/>
          </a:p>
        </p:txBody>
      </p:sp>
      <p:sp>
        <p:nvSpPr>
          <p:cNvPr id="524" name="Google Shape;524;p83"/>
          <p:cNvSpPr txBox="1"/>
          <p:nvPr/>
        </p:nvSpPr>
        <p:spPr>
          <a:xfrm>
            <a:off x="203200" y="504297"/>
            <a:ext cx="11673840" cy="58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070" b="1" i="0" u="none" strike="noStrike" cap="none">
                <a:solidFill>
                  <a:srgbClr val="243EA2"/>
                </a:solidFill>
                <a:latin typeface="Raleway"/>
                <a:ea typeface="Raleway"/>
                <a:cs typeface="Raleway"/>
                <a:sym typeface="Raleway"/>
              </a:rPr>
              <a:t>ITS STUDENTS’ INTERNATIONAL ACHIEVEMENTS</a:t>
            </a:r>
            <a:endParaRPr sz="3070" b="0" i="0" u="none" strike="noStrike" cap="none">
              <a:solidFill>
                <a:srgbClr val="243EA2"/>
              </a:solidFill>
              <a:latin typeface="Arial"/>
              <a:ea typeface="Arial"/>
              <a:cs typeface="Arial"/>
              <a:sym typeface="Arial"/>
            </a:endParaRPr>
          </a:p>
        </p:txBody>
      </p:sp>
      <p:pic>
        <p:nvPicPr>
          <p:cNvPr id="525" name="Google Shape;525;p83"/>
          <p:cNvPicPr preferRelativeResize="0"/>
          <p:nvPr/>
        </p:nvPicPr>
        <p:blipFill rotWithShape="1">
          <a:blip r:embed="rId5">
            <a:alphaModFix/>
          </a:blip>
          <a:srcRect l="16816" t="37420" r="41975" b="14074"/>
          <a:stretch/>
        </p:blipFill>
        <p:spPr>
          <a:xfrm>
            <a:off x="8837495" y="3070670"/>
            <a:ext cx="2618400" cy="164480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26" name="Google Shape;526;p83"/>
          <p:cNvPicPr preferRelativeResize="0"/>
          <p:nvPr/>
        </p:nvPicPr>
        <p:blipFill rotWithShape="1">
          <a:blip r:embed="rId6">
            <a:alphaModFix/>
          </a:blip>
          <a:srcRect l="4587" r="4576"/>
          <a:stretch/>
        </p:blipFill>
        <p:spPr>
          <a:xfrm>
            <a:off x="5913069" y="3070670"/>
            <a:ext cx="2676000" cy="164480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27" name="Google Shape;527;p83"/>
          <p:cNvPicPr preferRelativeResize="0"/>
          <p:nvPr/>
        </p:nvPicPr>
        <p:blipFill rotWithShape="1">
          <a:blip r:embed="rId7">
            <a:alphaModFix/>
          </a:blip>
          <a:srcRect l="7885"/>
          <a:stretch/>
        </p:blipFill>
        <p:spPr>
          <a:xfrm>
            <a:off x="5913069" y="1220077"/>
            <a:ext cx="2676001" cy="171961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28" name="Google Shape;528;p83"/>
          <p:cNvPicPr preferRelativeResize="0"/>
          <p:nvPr/>
        </p:nvPicPr>
        <p:blipFill rotWithShape="1">
          <a:blip r:embed="rId8">
            <a:alphaModFix/>
          </a:blip>
          <a:srcRect t="3759"/>
          <a:stretch/>
        </p:blipFill>
        <p:spPr>
          <a:xfrm>
            <a:off x="8779894" y="1220077"/>
            <a:ext cx="2676001" cy="171961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29" name="Google Shape;529;p83"/>
          <p:cNvPicPr preferRelativeResize="0"/>
          <p:nvPr/>
        </p:nvPicPr>
        <p:blipFill rotWithShape="1">
          <a:blip r:embed="rId9">
            <a:alphaModFix/>
          </a:blip>
          <a:srcRect t="10061"/>
          <a:stretch/>
        </p:blipFill>
        <p:spPr>
          <a:xfrm>
            <a:off x="5928080" y="4846449"/>
            <a:ext cx="2758440" cy="1644801"/>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30" name="Google Shape;530;p83"/>
          <p:cNvPicPr preferRelativeResize="0"/>
          <p:nvPr/>
        </p:nvPicPr>
        <p:blipFill rotWithShape="1">
          <a:blip r:embed="rId10">
            <a:alphaModFix/>
          </a:blip>
          <a:srcRect r="9891"/>
          <a:stretch/>
        </p:blipFill>
        <p:spPr>
          <a:xfrm>
            <a:off x="8808694" y="4815523"/>
            <a:ext cx="2618400" cy="1644800"/>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4"/>
        <p:cNvGrpSpPr/>
        <p:nvPr/>
      </p:nvGrpSpPr>
      <p:grpSpPr>
        <a:xfrm>
          <a:off x="0" y="0"/>
          <a:ext cx="0" cy="0"/>
          <a:chOff x="0" y="0"/>
          <a:chExt cx="0" cy="0"/>
        </a:xfrm>
      </p:grpSpPr>
      <p:sp>
        <p:nvSpPr>
          <p:cNvPr id="535" name="Google Shape;535;p84"/>
          <p:cNvSpPr txBox="1"/>
          <p:nvPr/>
        </p:nvSpPr>
        <p:spPr>
          <a:xfrm>
            <a:off x="246184" y="500875"/>
            <a:ext cx="11702561"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sz="3067" b="1" i="0" u="none" strike="noStrike" cap="none">
                <a:solidFill>
                  <a:srgbClr val="223F81"/>
                </a:solidFill>
                <a:latin typeface="Raleway"/>
                <a:ea typeface="Raleway"/>
                <a:cs typeface="Raleway"/>
                <a:sym typeface="Raleway"/>
              </a:rPr>
              <a:t>EXPERIENCING ITS!</a:t>
            </a:r>
            <a:endParaRPr sz="3067" b="0" i="0" u="none" strike="noStrike" cap="none">
              <a:solidFill>
                <a:srgbClr val="223F81"/>
              </a:solidFill>
              <a:latin typeface="Arial"/>
              <a:ea typeface="Arial"/>
              <a:cs typeface="Arial"/>
              <a:sym typeface="Arial"/>
            </a:endParaRPr>
          </a:p>
        </p:txBody>
      </p:sp>
      <p:sp>
        <p:nvSpPr>
          <p:cNvPr id="536" name="Google Shape;536;p84"/>
          <p:cNvSpPr/>
          <p:nvPr/>
        </p:nvSpPr>
        <p:spPr>
          <a:xfrm>
            <a:off x="5680829" y="1639455"/>
            <a:ext cx="5637960" cy="901600"/>
          </a:xfrm>
          <a:prstGeom prst="round2DiagRect">
            <a:avLst>
              <a:gd name="adj1" fmla="val 16667"/>
              <a:gd name="adj2" fmla="val 0"/>
            </a:avLst>
          </a:prstGeom>
          <a:solidFill>
            <a:srgbClr val="223F81"/>
          </a:solid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267" b="1" i="0" u="none" strike="noStrike" cap="none">
                <a:solidFill>
                  <a:srgbClr val="FCBB16"/>
                </a:solidFill>
                <a:latin typeface="Raleway"/>
                <a:ea typeface="Raleway"/>
                <a:cs typeface="Raleway"/>
                <a:sym typeface="Raleway"/>
              </a:rPr>
              <a:t>A. International Students</a:t>
            </a:r>
            <a:endParaRPr sz="2133" b="0" i="0" u="none" strike="noStrike" cap="none">
              <a:solidFill>
                <a:srgbClr val="FCBB16"/>
              </a:solidFill>
              <a:latin typeface="Arial"/>
              <a:ea typeface="Arial"/>
              <a:cs typeface="Arial"/>
              <a:sym typeface="Arial"/>
            </a:endParaRPr>
          </a:p>
        </p:txBody>
      </p:sp>
      <p:sp>
        <p:nvSpPr>
          <p:cNvPr id="537" name="Google Shape;537;p84"/>
          <p:cNvSpPr/>
          <p:nvPr/>
        </p:nvSpPr>
        <p:spPr>
          <a:xfrm>
            <a:off x="5680828" y="2871004"/>
            <a:ext cx="5637959" cy="901600"/>
          </a:xfrm>
          <a:prstGeom prst="round2DiagRect">
            <a:avLst>
              <a:gd name="adj1" fmla="val 16667"/>
              <a:gd name="adj2" fmla="val 0"/>
            </a:avLst>
          </a:prstGeom>
          <a:solidFill>
            <a:srgbClr val="FCBB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267" b="1" i="0" u="none" strike="noStrike" cap="none">
                <a:solidFill>
                  <a:srgbClr val="223F81"/>
                </a:solidFill>
                <a:latin typeface="Raleway"/>
                <a:ea typeface="Raleway"/>
                <a:cs typeface="Raleway"/>
                <a:sym typeface="Raleway"/>
              </a:rPr>
              <a:t>B. International Lecturers</a:t>
            </a:r>
            <a:endParaRPr sz="2267" b="1" i="0" u="none" strike="noStrike" cap="none">
              <a:solidFill>
                <a:srgbClr val="223F81"/>
              </a:solidFill>
              <a:latin typeface="Raleway"/>
              <a:ea typeface="Raleway"/>
              <a:cs typeface="Raleway"/>
              <a:sym typeface="Raleway"/>
            </a:endParaRPr>
          </a:p>
        </p:txBody>
      </p:sp>
      <p:sp>
        <p:nvSpPr>
          <p:cNvPr id="538" name="Google Shape;538;p84"/>
          <p:cNvSpPr/>
          <p:nvPr/>
        </p:nvSpPr>
        <p:spPr>
          <a:xfrm>
            <a:off x="5680829" y="4102553"/>
            <a:ext cx="5637958" cy="901600"/>
          </a:xfrm>
          <a:prstGeom prst="round2DiagRect">
            <a:avLst>
              <a:gd name="adj1" fmla="val 16667"/>
              <a:gd name="adj2" fmla="val 0"/>
            </a:avLst>
          </a:prstGeom>
          <a:solidFill>
            <a:srgbClr val="223F81"/>
          </a:solid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267" b="1" i="0" u="none" strike="noStrike" cap="none">
                <a:solidFill>
                  <a:srgbClr val="FCBB16"/>
                </a:solidFill>
                <a:latin typeface="Raleway"/>
                <a:ea typeface="Raleway"/>
                <a:cs typeface="Raleway"/>
                <a:sym typeface="Raleway"/>
              </a:rPr>
              <a:t>C. Non-Academic Staff</a:t>
            </a:r>
            <a:endParaRPr sz="2267" b="1" i="0" u="none" strike="noStrike" cap="none">
              <a:solidFill>
                <a:srgbClr val="FCBB16"/>
              </a:solidFill>
              <a:latin typeface="Raleway"/>
              <a:ea typeface="Raleway"/>
              <a:cs typeface="Raleway"/>
              <a:sym typeface="Raleway"/>
            </a:endParaRPr>
          </a:p>
        </p:txBody>
      </p:sp>
      <p:pic>
        <p:nvPicPr>
          <p:cNvPr id="539" name="Google Shape;539;p84" descr="Graphical user interface, text, website&#10;&#10;Description automatically generated"/>
          <p:cNvPicPr preferRelativeResize="0"/>
          <p:nvPr/>
        </p:nvPicPr>
        <p:blipFill rotWithShape="1">
          <a:blip r:embed="rId4">
            <a:alphaModFix/>
          </a:blip>
          <a:srcRect l="11985" t="29494" r="5003" b="12018"/>
          <a:stretch/>
        </p:blipFill>
        <p:spPr>
          <a:xfrm>
            <a:off x="1907781" y="1254939"/>
            <a:ext cx="3086800" cy="1897600"/>
          </a:xfrm>
          <a:prstGeom prst="roundRect">
            <a:avLst>
              <a:gd name="adj" fmla="val 0"/>
            </a:avLst>
          </a:prstGeom>
          <a:noFill/>
          <a:ln>
            <a:noFill/>
          </a:ln>
        </p:spPr>
      </p:pic>
      <p:pic>
        <p:nvPicPr>
          <p:cNvPr id="540" name="Google Shape;540;p84"/>
          <p:cNvPicPr preferRelativeResize="0"/>
          <p:nvPr/>
        </p:nvPicPr>
        <p:blipFill rotWithShape="1">
          <a:blip r:embed="rId5">
            <a:alphaModFix/>
          </a:blip>
          <a:srcRect t="3262" b="3262"/>
          <a:stretch/>
        </p:blipFill>
        <p:spPr>
          <a:xfrm>
            <a:off x="1905546" y="2934214"/>
            <a:ext cx="3086800" cy="1897600"/>
          </a:xfrm>
          <a:prstGeom prst="roundRect">
            <a:avLst>
              <a:gd name="adj" fmla="val 0"/>
            </a:avLst>
          </a:prstGeom>
          <a:noFill/>
          <a:ln>
            <a:noFill/>
          </a:ln>
        </p:spPr>
      </p:pic>
      <p:pic>
        <p:nvPicPr>
          <p:cNvPr id="541" name="Google Shape;541;p84"/>
          <p:cNvPicPr preferRelativeResize="0"/>
          <p:nvPr/>
        </p:nvPicPr>
        <p:blipFill rotWithShape="1">
          <a:blip r:embed="rId6">
            <a:alphaModFix/>
          </a:blip>
          <a:srcRect t="8382" b="8374"/>
          <a:stretch/>
        </p:blipFill>
        <p:spPr>
          <a:xfrm>
            <a:off x="1905546" y="4604377"/>
            <a:ext cx="3086800" cy="1897600"/>
          </a:xfrm>
          <a:prstGeom prst="roundRect">
            <a:avLst>
              <a:gd name="adj" fmla="val 0"/>
            </a:avLst>
          </a:prstGeom>
          <a:noFill/>
          <a:ln>
            <a:noFill/>
          </a:ln>
        </p:spPr>
      </p:pic>
      <p:sp>
        <p:nvSpPr>
          <p:cNvPr id="542" name="Google Shape;542;p84"/>
          <p:cNvSpPr/>
          <p:nvPr/>
        </p:nvSpPr>
        <p:spPr>
          <a:xfrm>
            <a:off x="5680828" y="5349653"/>
            <a:ext cx="5637959" cy="901600"/>
          </a:xfrm>
          <a:prstGeom prst="round2DiagRect">
            <a:avLst>
              <a:gd name="adj1" fmla="val 16667"/>
              <a:gd name="adj2" fmla="val 0"/>
            </a:avLst>
          </a:prstGeom>
          <a:solidFill>
            <a:srgbClr val="FCBB1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267" b="1" i="0" u="none" strike="noStrike" cap="none">
                <a:solidFill>
                  <a:srgbClr val="223F81"/>
                </a:solidFill>
                <a:latin typeface="Raleway"/>
                <a:ea typeface="Raleway"/>
                <a:cs typeface="Raleway"/>
                <a:sym typeface="Raleway"/>
              </a:rPr>
              <a:t>D. Global Citizens</a:t>
            </a:r>
            <a:endParaRPr sz="2267" b="1" i="0" u="none" strike="noStrike" cap="none">
              <a:solidFill>
                <a:srgbClr val="223F81"/>
              </a:solidFill>
              <a:latin typeface="Raleway"/>
              <a:ea typeface="Raleway"/>
              <a:cs typeface="Raleway"/>
              <a:sym typeface="Raleway"/>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
          <p:cNvSpPr txBox="1">
            <a:spLocks noGrp="1"/>
          </p:cNvSpPr>
          <p:nvPr>
            <p:ph type="title"/>
          </p:nvPr>
        </p:nvSpPr>
        <p:spPr>
          <a:xfrm>
            <a:off x="430427" y="80996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endParaRPr sz="3600">
              <a:solidFill>
                <a:srgbClr val="002060"/>
              </a:solidFill>
              <a:latin typeface="Raleway"/>
              <a:ea typeface="Raleway"/>
              <a:cs typeface="Raleway"/>
              <a:sym typeface="Raleway"/>
            </a:endParaRPr>
          </a:p>
        </p:txBody>
      </p:sp>
      <p:sp>
        <p:nvSpPr>
          <p:cNvPr id="118" name="Google Shape;118;p2"/>
          <p:cNvSpPr txBox="1">
            <a:spLocks noGrp="1"/>
          </p:cNvSpPr>
          <p:nvPr>
            <p:ph type="body" idx="1"/>
          </p:nvPr>
        </p:nvSpPr>
        <p:spPr>
          <a:xfrm>
            <a:off x="430427" y="2332252"/>
            <a:ext cx="10515600" cy="4043834"/>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dk1"/>
              </a:buClr>
              <a:buSzPts val="2400"/>
              <a:buNone/>
            </a:pPr>
            <a:endParaRPr sz="2400">
              <a:latin typeface="Raleway"/>
              <a:ea typeface="Raleway"/>
              <a:cs typeface="Raleway"/>
              <a:sym typeface="Raleway"/>
            </a:endParaRPr>
          </a:p>
        </p:txBody>
      </p:sp>
      <p:pic>
        <p:nvPicPr>
          <p:cNvPr id="119" name="Google Shape;119;p2"/>
          <p:cNvPicPr preferRelativeResize="0"/>
          <p:nvPr/>
        </p:nvPicPr>
        <p:blipFill rotWithShape="1">
          <a:blip r:embed="rId4">
            <a:alphaModFix/>
          </a:blip>
          <a:srcRect l="22103" t="35158" r="17376" b="17624"/>
          <a:stretch/>
        </p:blipFill>
        <p:spPr>
          <a:xfrm>
            <a:off x="0" y="809968"/>
            <a:ext cx="12192000" cy="5845665"/>
          </a:xfrm>
          <a:prstGeom prst="rect">
            <a:avLst/>
          </a:prstGeom>
          <a:noFill/>
          <a:ln>
            <a:noFill/>
          </a:ln>
        </p:spPr>
      </p:pic>
      <p:pic>
        <p:nvPicPr>
          <p:cNvPr id="120" name="Google Shape;120;p2"/>
          <p:cNvPicPr preferRelativeResize="0"/>
          <p:nvPr/>
        </p:nvPicPr>
        <p:blipFill rotWithShape="1">
          <a:blip r:embed="rId5">
            <a:alphaModFix/>
          </a:blip>
          <a:srcRect/>
          <a:stretch/>
        </p:blipFill>
        <p:spPr>
          <a:xfrm rot="5400000">
            <a:off x="-1109784" y="1774385"/>
            <a:ext cx="5845667" cy="3916833"/>
          </a:xfrm>
          <a:prstGeom prst="rect">
            <a:avLst/>
          </a:prstGeom>
          <a:noFill/>
          <a:ln>
            <a:noFill/>
          </a:ln>
        </p:spPr>
      </p:pic>
      <p:sp>
        <p:nvSpPr>
          <p:cNvPr id="121" name="Google Shape;121;p2"/>
          <p:cNvSpPr txBox="1"/>
          <p:nvPr/>
        </p:nvSpPr>
        <p:spPr>
          <a:xfrm>
            <a:off x="609435" y="2525489"/>
            <a:ext cx="5840792" cy="284661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243EA2"/>
              </a:buClr>
              <a:buSzPts val="2000"/>
              <a:buFont typeface="Arial"/>
              <a:buNone/>
            </a:pPr>
            <a:r>
              <a:rPr lang="en-US" sz="2000" b="1" i="0" u="none" strike="noStrike" cap="none">
                <a:solidFill>
                  <a:srgbClr val="243EA2"/>
                </a:solidFill>
                <a:latin typeface="Raleway"/>
                <a:ea typeface="Raleway"/>
                <a:cs typeface="Raleway"/>
                <a:sym typeface="Raleway"/>
              </a:rPr>
              <a:t>Institut Teknologi Sepuluh Nopember Surabaya (ITS) </a:t>
            </a:r>
            <a:r>
              <a:rPr lang="en-US" sz="2000" b="0" i="0" u="none" strike="noStrike" cap="none">
                <a:solidFill>
                  <a:schemeClr val="dk1"/>
                </a:solidFill>
                <a:latin typeface="Raleway"/>
                <a:ea typeface="Raleway"/>
                <a:cs typeface="Raleway"/>
                <a:sym typeface="Raleway"/>
              </a:rPr>
              <a:t>is Indonesia's prominent research university in fields of science, technology, marine, design, and business. Established in 1960, ITS has been demonstrating significant leap in QS World University Rankings for the last 5 years. ITS also shows a profound leadership in Indonesian Eastern Part universities consortium. </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6"/>
        <p:cNvGrpSpPr/>
        <p:nvPr/>
      </p:nvGrpSpPr>
      <p:grpSpPr>
        <a:xfrm>
          <a:off x="0" y="0"/>
          <a:ext cx="0" cy="0"/>
          <a:chOff x="0" y="0"/>
          <a:chExt cx="0" cy="0"/>
        </a:xfrm>
      </p:grpSpPr>
      <p:sp>
        <p:nvSpPr>
          <p:cNvPr id="547" name="Google Shape;547;p85"/>
          <p:cNvSpPr txBox="1"/>
          <p:nvPr/>
        </p:nvSpPr>
        <p:spPr>
          <a:xfrm>
            <a:off x="4314611" y="3067050"/>
            <a:ext cx="7527925" cy="723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200"/>
              <a:buFont typeface="Raleway"/>
              <a:buNone/>
            </a:pPr>
            <a:r>
              <a:rPr lang="en-US" sz="3200" b="0" i="0" u="none" strike="noStrike" cap="none">
                <a:solidFill>
                  <a:schemeClr val="dk1"/>
                </a:solidFill>
                <a:latin typeface="Raleway"/>
                <a:ea typeface="Raleway"/>
                <a:cs typeface="Raleway"/>
                <a:sym typeface="Raleway"/>
              </a:rPr>
              <a:t>International  Students</a:t>
            </a:r>
            <a:endParaRPr sz="3200" b="0" i="0" u="none" strike="noStrike" cap="none">
              <a:solidFill>
                <a:schemeClr val="dk1"/>
              </a:solidFill>
              <a:latin typeface="Raleway"/>
              <a:ea typeface="Raleway"/>
              <a:cs typeface="Raleway"/>
              <a:sym typeface="Raleway"/>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1"/>
        <p:cNvGrpSpPr/>
        <p:nvPr/>
      </p:nvGrpSpPr>
      <p:grpSpPr>
        <a:xfrm>
          <a:off x="0" y="0"/>
          <a:ext cx="0" cy="0"/>
          <a:chOff x="0" y="0"/>
          <a:chExt cx="0" cy="0"/>
        </a:xfrm>
      </p:grpSpPr>
      <p:sp>
        <p:nvSpPr>
          <p:cNvPr id="552" name="Google Shape;552;p86"/>
          <p:cNvSpPr/>
          <p:nvPr/>
        </p:nvSpPr>
        <p:spPr>
          <a:xfrm>
            <a:off x="405794" y="633505"/>
            <a:ext cx="1144197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a:solidFill>
                  <a:srgbClr val="223F81"/>
                </a:solidFill>
                <a:latin typeface="Raleway"/>
                <a:ea typeface="Raleway"/>
                <a:cs typeface="Raleway"/>
                <a:sym typeface="Raleway"/>
              </a:rPr>
              <a:t>KNB SCHOLARSHIP – MASTER &amp; DOCTORAL DEGREE</a:t>
            </a:r>
            <a:endParaRPr sz="3200" b="0" i="0" u="none" strike="noStrike" cap="none">
              <a:solidFill>
                <a:srgbClr val="223F81"/>
              </a:solidFill>
              <a:latin typeface="Raleway"/>
              <a:ea typeface="Raleway"/>
              <a:cs typeface="Raleway"/>
              <a:sym typeface="Raleway"/>
            </a:endParaRPr>
          </a:p>
        </p:txBody>
      </p:sp>
      <p:sp>
        <p:nvSpPr>
          <p:cNvPr id="553" name="Google Shape;553;p86"/>
          <p:cNvSpPr txBox="1"/>
          <p:nvPr/>
        </p:nvSpPr>
        <p:spPr>
          <a:xfrm>
            <a:off x="7762341" y="1567280"/>
            <a:ext cx="3530260" cy="622855"/>
          </a:xfrm>
          <a:prstGeom prst="rect">
            <a:avLst/>
          </a:prstGeom>
          <a:solidFill>
            <a:srgbClr val="FFC000"/>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000" b="1" i="0" u="none" strike="noStrike" cap="none">
                <a:solidFill>
                  <a:srgbClr val="FFFFFF"/>
                </a:solidFill>
                <a:latin typeface="Raleway"/>
                <a:ea typeface="Raleway"/>
                <a:cs typeface="Raleway"/>
                <a:sym typeface="Raleway"/>
              </a:rPr>
              <a:t>Scholarship Coverage</a:t>
            </a:r>
            <a:endParaRPr sz="1800" b="1" i="0" u="none" strike="noStrike" cap="none">
              <a:solidFill>
                <a:srgbClr val="000000"/>
              </a:solidFill>
              <a:latin typeface="Arial"/>
              <a:ea typeface="Arial"/>
              <a:cs typeface="Arial"/>
              <a:sym typeface="Arial"/>
            </a:endParaRPr>
          </a:p>
        </p:txBody>
      </p:sp>
      <p:sp>
        <p:nvSpPr>
          <p:cNvPr id="554" name="Google Shape;554;p86"/>
          <p:cNvSpPr txBox="1"/>
          <p:nvPr/>
        </p:nvSpPr>
        <p:spPr>
          <a:xfrm>
            <a:off x="7762341" y="2190135"/>
            <a:ext cx="3530260" cy="1892432"/>
          </a:xfrm>
          <a:prstGeom prst="rect">
            <a:avLst/>
          </a:prstGeom>
          <a:solidFill>
            <a:schemeClr val="lt2"/>
          </a:solidFill>
          <a:ln>
            <a:noFill/>
          </a:ln>
        </p:spPr>
        <p:txBody>
          <a:bodyPr spcFirstLastPara="1" wrap="square" lIns="96000" tIns="96000" rIns="128000" bIns="144000" anchor="t" anchorCtr="0">
            <a:noAutofit/>
          </a:bodyPr>
          <a:lstStyle/>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Living allowance</a:t>
            </a:r>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Tuition Fee</a:t>
            </a:r>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Immigration Fee</a:t>
            </a:r>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Round trip ticket</a:t>
            </a:r>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Health Insurance</a:t>
            </a:r>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Research and book allowances</a:t>
            </a:r>
            <a:endParaRPr/>
          </a:p>
          <a:p>
            <a:pPr marL="285750" marR="0" lvl="1" indent="-285750" algn="l" rtl="0">
              <a:lnSpc>
                <a:spcPct val="90000"/>
              </a:lnSpc>
              <a:spcBef>
                <a:spcPts val="0"/>
              </a:spcBef>
              <a:spcAft>
                <a:spcPts val="0"/>
              </a:spcAft>
              <a:buClr>
                <a:srgbClr val="C00000"/>
              </a:buClr>
              <a:buSzPts val="1800"/>
              <a:buFont typeface="Noto Sans Symbols"/>
              <a:buChar char="▪"/>
            </a:pPr>
            <a:r>
              <a:rPr lang="en-US" sz="1600" b="0" i="0" u="none" strike="noStrike" cap="none">
                <a:solidFill>
                  <a:schemeClr val="dk2"/>
                </a:solidFill>
                <a:latin typeface="Raleway"/>
                <a:ea typeface="Raleway"/>
                <a:cs typeface="Raleway"/>
                <a:sym typeface="Raleway"/>
              </a:rPr>
              <a:t>1 year Bahasa Indonesia course</a:t>
            </a:r>
            <a:endParaRPr sz="1400" b="0" i="0" u="none" strike="noStrike" cap="none">
              <a:solidFill>
                <a:schemeClr val="dk2"/>
              </a:solidFill>
              <a:latin typeface="Arial"/>
              <a:ea typeface="Arial"/>
              <a:cs typeface="Arial"/>
              <a:sym typeface="Arial"/>
            </a:endParaRPr>
          </a:p>
          <a:p>
            <a:pPr marL="457200" marR="0" lvl="1" indent="0" algn="l" rtl="0">
              <a:lnSpc>
                <a:spcPct val="90000"/>
              </a:lnSpc>
              <a:spcBef>
                <a:spcPts val="270"/>
              </a:spcBef>
              <a:spcAft>
                <a:spcPts val="0"/>
              </a:spcAft>
              <a:buClr>
                <a:srgbClr val="C00000"/>
              </a:buClr>
              <a:buSzPts val="1800"/>
              <a:buFont typeface="Arial"/>
              <a:buNone/>
            </a:pPr>
            <a:endParaRPr sz="1800" b="0" i="0" u="none" strike="noStrike" cap="none">
              <a:solidFill>
                <a:schemeClr val="dk2"/>
              </a:solidFill>
              <a:latin typeface="Raleway"/>
              <a:ea typeface="Raleway"/>
              <a:cs typeface="Raleway"/>
              <a:sym typeface="Raleway"/>
            </a:endParaRPr>
          </a:p>
        </p:txBody>
      </p:sp>
      <p:sp>
        <p:nvSpPr>
          <p:cNvPr id="555" name="Google Shape;555;p86"/>
          <p:cNvSpPr txBox="1"/>
          <p:nvPr/>
        </p:nvSpPr>
        <p:spPr>
          <a:xfrm>
            <a:off x="7762341" y="4634960"/>
            <a:ext cx="3530260" cy="622855"/>
          </a:xfrm>
          <a:prstGeom prst="rect">
            <a:avLst/>
          </a:prstGeom>
          <a:solidFill>
            <a:srgbClr val="C00000"/>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a:solidFill>
                  <a:srgbClr val="FFFFFF"/>
                </a:solidFill>
                <a:latin typeface="Raleway"/>
                <a:ea typeface="Raleway"/>
                <a:cs typeface="Raleway"/>
                <a:sym typeface="Raleway"/>
              </a:rPr>
              <a:t>https://knb.kemdikbud.go.id</a:t>
            </a:r>
            <a:endParaRPr sz="1600" b="1" i="0" u="none" strike="noStrike" cap="none">
              <a:solidFill>
                <a:srgbClr val="000000"/>
              </a:solidFill>
              <a:latin typeface="Arial"/>
              <a:ea typeface="Arial"/>
              <a:cs typeface="Arial"/>
              <a:sym typeface="Arial"/>
            </a:endParaRPr>
          </a:p>
        </p:txBody>
      </p:sp>
      <p:sp>
        <p:nvSpPr>
          <p:cNvPr id="556" name="Google Shape;556;p86"/>
          <p:cNvSpPr/>
          <p:nvPr/>
        </p:nvSpPr>
        <p:spPr>
          <a:xfrm>
            <a:off x="7658921" y="4153029"/>
            <a:ext cx="370373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C00000"/>
                </a:solidFill>
                <a:latin typeface="Raleway"/>
                <a:ea typeface="Raleway"/>
                <a:cs typeface="Raleway"/>
                <a:sym typeface="Raleway"/>
              </a:rPr>
              <a:t>More Information:</a:t>
            </a:r>
            <a:endParaRPr sz="2800" b="0" i="0" u="none" strike="noStrike" cap="none">
              <a:solidFill>
                <a:srgbClr val="C00000"/>
              </a:solidFill>
              <a:latin typeface="Raleway"/>
              <a:ea typeface="Raleway"/>
              <a:cs typeface="Raleway"/>
              <a:sym typeface="Raleway"/>
            </a:endParaRPr>
          </a:p>
        </p:txBody>
      </p:sp>
      <p:sp>
        <p:nvSpPr>
          <p:cNvPr id="557" name="Google Shape;557;p86"/>
          <p:cNvSpPr txBox="1">
            <a:spLocks noGrp="1"/>
          </p:cNvSpPr>
          <p:nvPr>
            <p:ph type="body" idx="1"/>
          </p:nvPr>
        </p:nvSpPr>
        <p:spPr>
          <a:xfrm>
            <a:off x="829345" y="1567280"/>
            <a:ext cx="6395097" cy="4657215"/>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110000"/>
              </a:lnSpc>
              <a:spcBef>
                <a:spcPts val="0"/>
              </a:spcBef>
              <a:spcAft>
                <a:spcPts val="0"/>
              </a:spcAft>
              <a:buClr>
                <a:srgbClr val="243EA2"/>
              </a:buClr>
              <a:buSzPts val="1800"/>
              <a:buNone/>
            </a:pPr>
            <a:r>
              <a:rPr lang="en-US" sz="2000" b="0" i="0">
                <a:solidFill>
                  <a:srgbClr val="333333"/>
                </a:solidFill>
                <a:latin typeface="Raleway"/>
                <a:ea typeface="Raleway"/>
                <a:cs typeface="Raleway"/>
                <a:sym typeface="Raleway"/>
              </a:rPr>
              <a:t>Kemitraan Negara Berkembang Scholarship, </a:t>
            </a:r>
            <a:r>
              <a:rPr lang="en-US" sz="2000">
                <a:solidFill>
                  <a:srgbClr val="333333"/>
                </a:solidFill>
                <a:latin typeface="Raleway"/>
                <a:ea typeface="Raleway"/>
                <a:cs typeface="Raleway"/>
                <a:sym typeface="Raleway"/>
              </a:rPr>
              <a:t>widely</a:t>
            </a:r>
            <a:r>
              <a:rPr lang="en-US" sz="2000" b="0" i="0">
                <a:solidFill>
                  <a:srgbClr val="333333"/>
                </a:solidFill>
                <a:latin typeface="Raleway"/>
                <a:ea typeface="Raleway"/>
                <a:cs typeface="Raleway"/>
                <a:sym typeface="Raleway"/>
              </a:rPr>
              <a:t> known as KNB Scholarship, is a financial assistance offered by the Indonesian Government to prospective international students coming from developing countries to pursue their higher education degree in one of Indonesian universities. ITS offers Master’s and Doctoral degree under KNB Scholarships.</a:t>
            </a:r>
            <a:endParaRPr sz="3200">
              <a:solidFill>
                <a:schemeClr val="dk1"/>
              </a:solidFill>
              <a:latin typeface="Raleway"/>
              <a:ea typeface="Raleway"/>
              <a:cs typeface="Raleway"/>
              <a:sym typeface="Raleway"/>
            </a:endParaRPr>
          </a:p>
          <a:p>
            <a:pPr marL="0" lvl="0" indent="0" algn="l" rtl="0">
              <a:lnSpc>
                <a:spcPct val="90000"/>
              </a:lnSpc>
              <a:spcBef>
                <a:spcPts val="0"/>
              </a:spcBef>
              <a:spcAft>
                <a:spcPts val="0"/>
              </a:spcAft>
              <a:buClr>
                <a:srgbClr val="243EA2"/>
              </a:buClr>
              <a:buSzPts val="1800"/>
              <a:buNone/>
            </a:pPr>
            <a:endParaRPr sz="2000">
              <a:solidFill>
                <a:schemeClr val="dk1"/>
              </a:solidFill>
              <a:latin typeface="Raleway"/>
              <a:ea typeface="Raleway"/>
              <a:cs typeface="Raleway"/>
              <a:sym typeface="Raleway"/>
            </a:endParaRPr>
          </a:p>
          <a:p>
            <a:pPr marL="0" lvl="0" indent="0" algn="l" rtl="0">
              <a:lnSpc>
                <a:spcPct val="90000"/>
              </a:lnSpc>
              <a:spcBef>
                <a:spcPts val="0"/>
              </a:spcBef>
              <a:spcAft>
                <a:spcPts val="0"/>
              </a:spcAft>
              <a:buClr>
                <a:srgbClr val="243EA2"/>
              </a:buClr>
              <a:buSzPts val="1800"/>
              <a:buNone/>
            </a:pPr>
            <a:r>
              <a:rPr lang="en-US" sz="2000" b="1">
                <a:solidFill>
                  <a:srgbClr val="243EA2"/>
                </a:solidFill>
                <a:latin typeface="Raleway"/>
                <a:ea typeface="Raleway"/>
                <a:cs typeface="Raleway"/>
                <a:sym typeface="Raleway"/>
              </a:rPr>
              <a:t>Study Period</a:t>
            </a:r>
            <a:endParaRPr sz="3200"/>
          </a:p>
          <a:p>
            <a:pPr marL="228600" lvl="0" indent="-228600" algn="l" rtl="0">
              <a:lnSpc>
                <a:spcPct val="90000"/>
              </a:lnSpc>
              <a:spcBef>
                <a:spcPts val="1000"/>
              </a:spcBef>
              <a:spcAft>
                <a:spcPts val="0"/>
              </a:spcAft>
              <a:buClr>
                <a:schemeClr val="dk1"/>
              </a:buClr>
              <a:buSzPts val="1800"/>
              <a:buFont typeface="Raleway"/>
              <a:buChar char="-"/>
            </a:pPr>
            <a:r>
              <a:rPr lang="en-US" sz="2000">
                <a:latin typeface="Raleway"/>
                <a:ea typeface="Raleway"/>
                <a:cs typeface="Raleway"/>
                <a:sym typeface="Raleway"/>
              </a:rPr>
              <a:t>1 year of Indonesian language program (merger with 4 months of Preparatory program)</a:t>
            </a:r>
            <a:endParaRPr/>
          </a:p>
          <a:p>
            <a:pPr marL="228600" lvl="0" indent="-228600" algn="l" rtl="0">
              <a:lnSpc>
                <a:spcPct val="90000"/>
              </a:lnSpc>
              <a:spcBef>
                <a:spcPts val="1000"/>
              </a:spcBef>
              <a:spcAft>
                <a:spcPts val="0"/>
              </a:spcAft>
              <a:buClr>
                <a:schemeClr val="dk1"/>
              </a:buClr>
              <a:buSzPts val="1800"/>
              <a:buFont typeface="Raleway"/>
              <a:buChar char="-"/>
            </a:pPr>
            <a:r>
              <a:rPr lang="en-US" sz="2000">
                <a:latin typeface="Raleway"/>
                <a:ea typeface="Raleway"/>
                <a:cs typeface="Raleway"/>
                <a:sym typeface="Raleway"/>
              </a:rPr>
              <a:t>24 months (4 Semesters) of Master Program/36 months (6 semesters) of Doctoral Program</a:t>
            </a:r>
            <a:endParaRPr/>
          </a:p>
          <a:p>
            <a:pPr marL="228600" lvl="0" indent="-114300" algn="l" rtl="0">
              <a:lnSpc>
                <a:spcPct val="90000"/>
              </a:lnSpc>
              <a:spcBef>
                <a:spcPts val="1000"/>
              </a:spcBef>
              <a:spcAft>
                <a:spcPts val="0"/>
              </a:spcAft>
              <a:buClr>
                <a:schemeClr val="dk1"/>
              </a:buClr>
              <a:buSzPts val="1800"/>
              <a:buNone/>
            </a:pPr>
            <a:endParaRPr sz="2000">
              <a:latin typeface="Raleway"/>
              <a:ea typeface="Raleway"/>
              <a:cs typeface="Raleway"/>
              <a:sym typeface="Raleway"/>
            </a:endParaRPr>
          </a:p>
          <a:p>
            <a:pPr marL="228600" lvl="0" indent="-50800" algn="l" rtl="0">
              <a:lnSpc>
                <a:spcPct val="90000"/>
              </a:lnSpc>
              <a:spcBef>
                <a:spcPts val="1000"/>
              </a:spcBef>
              <a:spcAft>
                <a:spcPts val="0"/>
              </a:spcAft>
              <a:buClr>
                <a:schemeClr val="dk1"/>
              </a:buClr>
              <a:buSzPts val="2800"/>
              <a:buNone/>
            </a:pPr>
            <a:endParaRPr sz="3200">
              <a:latin typeface="Raleway"/>
              <a:ea typeface="Raleway"/>
              <a:cs typeface="Raleway"/>
              <a:sym typeface="Raleway"/>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1"/>
        <p:cNvGrpSpPr/>
        <p:nvPr/>
      </p:nvGrpSpPr>
      <p:grpSpPr>
        <a:xfrm>
          <a:off x="0" y="0"/>
          <a:ext cx="0" cy="0"/>
          <a:chOff x="0" y="0"/>
          <a:chExt cx="0" cy="0"/>
        </a:xfrm>
      </p:grpSpPr>
      <p:sp>
        <p:nvSpPr>
          <p:cNvPr id="562" name="Google Shape;562;p87"/>
          <p:cNvSpPr txBox="1">
            <a:spLocks noGrp="1"/>
          </p:cNvSpPr>
          <p:nvPr>
            <p:ph type="title"/>
          </p:nvPr>
        </p:nvSpPr>
        <p:spPr>
          <a:xfrm>
            <a:off x="838200" y="609075"/>
            <a:ext cx="10515600" cy="726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43EA2"/>
              </a:buClr>
              <a:buSzPts val="4400"/>
              <a:buFont typeface="Raleway"/>
              <a:buNone/>
            </a:pPr>
            <a:r>
              <a:rPr lang="en-US" sz="3200" b="1">
                <a:solidFill>
                  <a:srgbClr val="223F81"/>
                </a:solidFill>
                <a:latin typeface="Raleway"/>
                <a:ea typeface="Raleway"/>
                <a:cs typeface="Raleway"/>
                <a:sym typeface="Raleway"/>
              </a:rPr>
              <a:t>ENRICHMENT PROGRAM FOR GRADUATE STUDENTS</a:t>
            </a:r>
            <a:endParaRPr sz="3200" b="1">
              <a:solidFill>
                <a:srgbClr val="223F81"/>
              </a:solidFill>
              <a:latin typeface="Raleway"/>
              <a:ea typeface="Raleway"/>
              <a:cs typeface="Raleway"/>
              <a:sym typeface="Raleway"/>
            </a:endParaRPr>
          </a:p>
        </p:txBody>
      </p:sp>
      <p:sp>
        <p:nvSpPr>
          <p:cNvPr id="563" name="Google Shape;563;p87"/>
          <p:cNvSpPr/>
          <p:nvPr/>
        </p:nvSpPr>
        <p:spPr>
          <a:xfrm>
            <a:off x="2694291" y="2541789"/>
            <a:ext cx="3247418" cy="1764244"/>
          </a:xfrm>
          <a:prstGeom prst="round2DiagRect">
            <a:avLst>
              <a:gd name="adj1" fmla="val 16667"/>
              <a:gd name="adj2" fmla="val 0"/>
            </a:avLst>
          </a:prstGeom>
          <a:solidFill>
            <a:srgbClr val="243EA2"/>
          </a:solid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Noto Sans Symbols"/>
              <a:buNone/>
            </a:pPr>
            <a:r>
              <a:rPr lang="en-US" sz="1600" b="0" i="0" u="none" strike="noStrike" cap="none">
                <a:solidFill>
                  <a:schemeClr val="lt1"/>
                </a:solidFill>
                <a:latin typeface="Raleway"/>
                <a:ea typeface="Raleway"/>
                <a:cs typeface="Raleway"/>
                <a:sym typeface="Raleway"/>
              </a:rPr>
              <a:t>R2SEP (Researcher and Research Student Enrichment Program), </a:t>
            </a:r>
            <a:r>
              <a:rPr lang="en-US" sz="1600" b="0" i="0" u="sng" strike="noStrike" cap="none">
                <a:solidFill>
                  <a:schemeClr val="lt1"/>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https://www.its.ac.id/international/e-program/r2sep/</a:t>
            </a:r>
            <a:endParaRPr sz="1600" b="0" i="0" u="none" strike="noStrike" cap="none">
              <a:solidFill>
                <a:schemeClr val="lt1"/>
              </a:solidFill>
              <a:latin typeface="Raleway"/>
              <a:ea typeface="Raleway"/>
              <a:cs typeface="Raleway"/>
              <a:sym typeface="Raleway"/>
            </a:endParaRPr>
          </a:p>
        </p:txBody>
      </p:sp>
      <p:sp>
        <p:nvSpPr>
          <p:cNvPr id="564" name="Google Shape;564;p87"/>
          <p:cNvSpPr/>
          <p:nvPr/>
        </p:nvSpPr>
        <p:spPr>
          <a:xfrm>
            <a:off x="6096000" y="2551967"/>
            <a:ext cx="3247418" cy="1754065"/>
          </a:xfrm>
          <a:prstGeom prst="round2DiagRect">
            <a:avLst>
              <a:gd name="adj1" fmla="val 16667"/>
              <a:gd name="adj2" fmla="val 0"/>
            </a:avLst>
          </a:prstGeom>
          <a:solidFill>
            <a:srgbClr val="FCBB16"/>
          </a:solid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Noto Sans Symbols"/>
              <a:buNone/>
            </a:pPr>
            <a:r>
              <a:rPr lang="en-US" sz="1600" b="0" i="0" u="none" strike="noStrike" cap="none">
                <a:solidFill>
                  <a:srgbClr val="223F81"/>
                </a:solidFill>
                <a:latin typeface="Raleway"/>
                <a:ea typeface="Raleway"/>
                <a:cs typeface="Raleway"/>
                <a:sym typeface="Raleway"/>
              </a:rPr>
              <a:t>Academic Writing Center (AWC) and VELF from AWC</a:t>
            </a:r>
            <a:endParaRPr sz="1400" b="0" i="0" u="none" strike="noStrike" cap="none">
              <a:solidFill>
                <a:srgbClr val="223F81"/>
              </a:solidFill>
              <a:latin typeface="Arial"/>
              <a:ea typeface="Arial"/>
              <a:cs typeface="Arial"/>
              <a:sym typeface="Arial"/>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8"/>
        <p:cNvGrpSpPr/>
        <p:nvPr/>
      </p:nvGrpSpPr>
      <p:grpSpPr>
        <a:xfrm>
          <a:off x="0" y="0"/>
          <a:ext cx="0" cy="0"/>
          <a:chOff x="0" y="0"/>
          <a:chExt cx="0" cy="0"/>
        </a:xfrm>
      </p:grpSpPr>
      <p:sp>
        <p:nvSpPr>
          <p:cNvPr id="569" name="Google Shape;569;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p>
        </p:txBody>
      </p:sp>
      <p:pic>
        <p:nvPicPr>
          <p:cNvPr id="570" name="Google Shape;570;p88"/>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4"/>
        <p:cNvGrpSpPr/>
        <p:nvPr/>
      </p:nvGrpSpPr>
      <p:grpSpPr>
        <a:xfrm>
          <a:off x="0" y="0"/>
          <a:ext cx="0" cy="0"/>
          <a:chOff x="0" y="0"/>
          <a:chExt cx="0" cy="0"/>
        </a:xfrm>
      </p:grpSpPr>
      <p:pic>
        <p:nvPicPr>
          <p:cNvPr id="575" name="Google Shape;575;p89" descr="Graphical user interface&#10;&#10;Description automatically generated with medium confidence"/>
          <p:cNvPicPr preferRelativeResize="0"/>
          <p:nvPr/>
        </p:nvPicPr>
        <p:blipFill rotWithShape="1">
          <a:blip r:embed="rId4">
            <a:alphaModFix/>
          </a:blip>
          <a:srcRect t="84089" b="9429"/>
          <a:stretch/>
        </p:blipFill>
        <p:spPr>
          <a:xfrm>
            <a:off x="0" y="6164663"/>
            <a:ext cx="12192000" cy="434341"/>
          </a:xfrm>
          <a:prstGeom prst="rect">
            <a:avLst/>
          </a:prstGeom>
          <a:noFill/>
          <a:ln>
            <a:noFill/>
          </a:ln>
        </p:spPr>
      </p:pic>
      <p:pic>
        <p:nvPicPr>
          <p:cNvPr id="576" name="Google Shape;576;p89"/>
          <p:cNvPicPr preferRelativeResize="0"/>
          <p:nvPr/>
        </p:nvPicPr>
        <p:blipFill rotWithShape="1">
          <a:blip r:embed="rId5">
            <a:alphaModFix/>
          </a:blip>
          <a:srcRect/>
          <a:stretch/>
        </p:blipFill>
        <p:spPr>
          <a:xfrm>
            <a:off x="1426023" y="1433743"/>
            <a:ext cx="3882409" cy="4519905"/>
          </a:xfrm>
          <a:prstGeom prst="round2DiagRect">
            <a:avLst>
              <a:gd name="adj1" fmla="val 16667"/>
              <a:gd name="adj2" fmla="val 0"/>
            </a:avLst>
          </a:prstGeom>
          <a:noFill/>
          <a:ln>
            <a:noFill/>
          </a:ln>
          <a:effectLst>
            <a:outerShdw blurRad="63500" sx="102000" sy="102000" algn="ctr" rotWithShape="0">
              <a:srgbClr val="000000">
                <a:alpha val="40000"/>
              </a:srgbClr>
            </a:outerShdw>
          </a:effectLst>
        </p:spPr>
      </p:pic>
      <p:sp>
        <p:nvSpPr>
          <p:cNvPr id="577" name="Google Shape;577;p89"/>
          <p:cNvSpPr txBox="1"/>
          <p:nvPr/>
        </p:nvSpPr>
        <p:spPr>
          <a:xfrm>
            <a:off x="5571335" y="2414258"/>
            <a:ext cx="5798088" cy="35393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rgbClr val="FCBB16"/>
                </a:solidFill>
                <a:latin typeface="Raleway"/>
                <a:ea typeface="Raleway"/>
                <a:cs typeface="Raleway"/>
                <a:sym typeface="Raleway"/>
              </a:rPr>
              <a:t>Benefit:</a:t>
            </a:r>
            <a:endParaRPr sz="1600" b="0" i="0" u="none" strike="noStrike" cap="none">
              <a:solidFill>
                <a:srgbClr val="FCBB16"/>
              </a:solidFill>
              <a:latin typeface="Arial"/>
              <a:ea typeface="Arial"/>
              <a:cs typeface="Arial"/>
              <a:sym typeface="Arial"/>
            </a:endParaRPr>
          </a:p>
          <a:p>
            <a:pPr marL="285750" marR="0" lvl="0" indent="-285750" algn="just" rtl="0">
              <a:lnSpc>
                <a:spcPct val="100000"/>
              </a:lnSpc>
              <a:spcBef>
                <a:spcPts val="0"/>
              </a:spcBef>
              <a:spcAft>
                <a:spcPts val="0"/>
              </a:spcAft>
              <a:buClr>
                <a:srgbClr val="243EA2"/>
              </a:buClr>
              <a:buSzPts val="1600"/>
              <a:buFont typeface="Arial"/>
              <a:buChar char="•"/>
            </a:pPr>
            <a:r>
              <a:rPr lang="en-US" sz="1800" b="0" i="0" u="none" strike="noStrike" cap="none">
                <a:solidFill>
                  <a:schemeClr val="dk1"/>
                </a:solidFill>
                <a:latin typeface="Raleway"/>
                <a:ea typeface="Raleway"/>
                <a:cs typeface="Raleway"/>
                <a:sym typeface="Raleway"/>
              </a:rPr>
              <a:t>Tuition Fee Waived</a:t>
            </a:r>
            <a:endParaRPr sz="1600" b="0" i="0" u="none" strike="noStrike" cap="none">
              <a:solidFill>
                <a:schemeClr val="dk1"/>
              </a:solidFill>
              <a:latin typeface="Arial"/>
              <a:ea typeface="Arial"/>
              <a:cs typeface="Arial"/>
              <a:sym typeface="Arial"/>
            </a:endParaRPr>
          </a:p>
          <a:p>
            <a:pPr marL="285750" marR="0" lvl="0" indent="-285750" algn="just" rtl="0">
              <a:lnSpc>
                <a:spcPct val="100000"/>
              </a:lnSpc>
              <a:spcBef>
                <a:spcPts val="0"/>
              </a:spcBef>
              <a:spcAft>
                <a:spcPts val="0"/>
              </a:spcAft>
              <a:buClr>
                <a:srgbClr val="243EA2"/>
              </a:buClr>
              <a:buSzPts val="1600"/>
              <a:buFont typeface="Arial"/>
              <a:buChar char="•"/>
            </a:pPr>
            <a:r>
              <a:rPr lang="en-US" sz="1800" b="0" i="0" u="none" strike="noStrike" cap="none">
                <a:solidFill>
                  <a:schemeClr val="dk1"/>
                </a:solidFill>
                <a:latin typeface="Raleway"/>
                <a:ea typeface="Raleway"/>
                <a:cs typeface="Raleway"/>
                <a:sym typeface="Raleway"/>
              </a:rPr>
              <a:t>Credit Transfer</a:t>
            </a:r>
            <a:endParaRPr sz="1600" b="0" i="0" u="none" strike="noStrike" cap="none">
              <a:solidFill>
                <a:schemeClr val="dk1"/>
              </a:solidFill>
              <a:latin typeface="Arial"/>
              <a:ea typeface="Arial"/>
              <a:cs typeface="Arial"/>
              <a:sym typeface="Arial"/>
            </a:endParaRPr>
          </a:p>
          <a:p>
            <a:pPr marL="285750" marR="0" lvl="0" indent="-285750" algn="just" rtl="0">
              <a:lnSpc>
                <a:spcPct val="100000"/>
              </a:lnSpc>
              <a:spcBef>
                <a:spcPts val="0"/>
              </a:spcBef>
              <a:spcAft>
                <a:spcPts val="0"/>
              </a:spcAft>
              <a:buClr>
                <a:srgbClr val="243EA2"/>
              </a:buClr>
              <a:buSzPts val="1600"/>
              <a:buFont typeface="Arial"/>
              <a:buChar char="•"/>
            </a:pPr>
            <a:r>
              <a:rPr lang="en-US" sz="1800" b="0" i="0" u="none" strike="noStrike" cap="none">
                <a:solidFill>
                  <a:schemeClr val="dk1"/>
                </a:solidFill>
                <a:latin typeface="Raleway"/>
                <a:ea typeface="Raleway"/>
                <a:cs typeface="Raleway"/>
                <a:sym typeface="Raleway"/>
              </a:rPr>
              <a:t>Indonesian Culture Exposure</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1" i="0" u="none" strike="noStrike" cap="none">
              <a:solidFill>
                <a:srgbClr val="FF6600"/>
              </a:solidFill>
              <a:latin typeface="Raleway"/>
              <a:ea typeface="Raleway"/>
              <a:cs typeface="Raleway"/>
              <a:sym typeface="Raleway"/>
            </a:endParaRPr>
          </a:p>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rgbClr val="FCBB16"/>
                </a:solidFill>
                <a:latin typeface="Raleway"/>
                <a:ea typeface="Raleway"/>
                <a:cs typeface="Raleway"/>
                <a:sym typeface="Raleway"/>
              </a:rPr>
              <a:t>Semester Period:</a:t>
            </a:r>
            <a:endParaRPr sz="1600" b="0" i="0" u="none" strike="noStrike" cap="none">
              <a:solidFill>
                <a:srgbClr val="FCBB16"/>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aleway"/>
                <a:ea typeface="Raleway"/>
                <a:cs typeface="Raleway"/>
                <a:sym typeface="Raleway"/>
              </a:rPr>
              <a:t>Fall Semester Nomination: April-June</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aleway"/>
                <a:ea typeface="Raleway"/>
                <a:cs typeface="Raleway"/>
                <a:sym typeface="Raleway"/>
              </a:rPr>
              <a:t>Spring Semester Nomination: September-October</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1" i="0" u="none" strike="noStrike" cap="none">
              <a:solidFill>
                <a:srgbClr val="FF6600"/>
              </a:solidFill>
              <a:latin typeface="Raleway"/>
              <a:ea typeface="Raleway"/>
              <a:cs typeface="Raleway"/>
              <a:sym typeface="Raleway"/>
            </a:endParaRPr>
          </a:p>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rgbClr val="FCBB16"/>
                </a:solidFill>
                <a:latin typeface="Raleway"/>
                <a:ea typeface="Raleway"/>
                <a:cs typeface="Raleway"/>
                <a:sym typeface="Raleway"/>
              </a:rPr>
              <a:t>Max. Credit: 21 SKS</a:t>
            </a:r>
            <a:endParaRPr sz="1600" b="0" i="0" u="none" strike="noStrike" cap="none">
              <a:solidFill>
                <a:srgbClr val="FCBB16"/>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aleway"/>
                <a:ea typeface="Raleway"/>
                <a:cs typeface="Raleway"/>
                <a:sym typeface="Raleway"/>
              </a:rPr>
              <a:t>1 SKS = 36 study hours/semester</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aleway"/>
                <a:ea typeface="Raleway"/>
                <a:cs typeface="Raleway"/>
                <a:sym typeface="Raleway"/>
              </a:rPr>
              <a:t>1 SKS = 1.6 ECTS</a:t>
            </a:r>
            <a:endParaRPr sz="1600" b="0" i="0" u="none" strike="noStrike" cap="none">
              <a:solidFill>
                <a:schemeClr val="dk1"/>
              </a:solidFill>
              <a:latin typeface="Arial"/>
              <a:ea typeface="Arial"/>
              <a:cs typeface="Arial"/>
              <a:sym typeface="Arial"/>
            </a:endParaRPr>
          </a:p>
        </p:txBody>
      </p:sp>
      <p:sp>
        <p:nvSpPr>
          <p:cNvPr id="578" name="Google Shape;578;p89"/>
          <p:cNvSpPr txBox="1"/>
          <p:nvPr/>
        </p:nvSpPr>
        <p:spPr>
          <a:xfrm>
            <a:off x="1151792" y="497760"/>
            <a:ext cx="9750670" cy="6832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en-US" sz="3200" b="1" i="0" u="none" strike="noStrike" cap="none">
                <a:solidFill>
                  <a:srgbClr val="223F81"/>
                </a:solidFill>
                <a:latin typeface="Raleway"/>
                <a:ea typeface="Raleway"/>
                <a:cs typeface="Raleway"/>
                <a:sym typeface="Raleway"/>
              </a:rPr>
              <a:t>STUDENT EXCHANGE</a:t>
            </a:r>
            <a:endParaRPr sz="1600" b="0" i="0" u="none" strike="noStrike" cap="none">
              <a:solidFill>
                <a:srgbClr val="223F81"/>
              </a:solidFill>
              <a:latin typeface="Arial"/>
              <a:ea typeface="Arial"/>
              <a:cs typeface="Arial"/>
              <a:sym typeface="Arial"/>
            </a:endParaRPr>
          </a:p>
        </p:txBody>
      </p:sp>
      <p:sp>
        <p:nvSpPr>
          <p:cNvPr id="579" name="Google Shape;579;p89"/>
          <p:cNvSpPr txBox="1"/>
          <p:nvPr/>
        </p:nvSpPr>
        <p:spPr>
          <a:xfrm>
            <a:off x="11632327" y="5781278"/>
            <a:ext cx="537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D2A4A"/>
              </a:solidFill>
              <a:latin typeface="Raleway"/>
              <a:ea typeface="Raleway"/>
              <a:cs typeface="Raleway"/>
              <a:sym typeface="Raleway"/>
            </a:endParaRP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3"/>
        <p:cNvGrpSpPr/>
        <p:nvPr/>
      </p:nvGrpSpPr>
      <p:grpSpPr>
        <a:xfrm>
          <a:off x="0" y="0"/>
          <a:ext cx="0" cy="0"/>
          <a:chOff x="0" y="0"/>
          <a:chExt cx="0" cy="0"/>
        </a:xfrm>
      </p:grpSpPr>
      <p:sp>
        <p:nvSpPr>
          <p:cNvPr id="584" name="Google Shape;584;p90"/>
          <p:cNvSpPr/>
          <p:nvPr/>
        </p:nvSpPr>
        <p:spPr>
          <a:xfrm>
            <a:off x="1222131" y="511145"/>
            <a:ext cx="9469315" cy="6832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en-US" sz="3200" b="1" i="0" u="none" strike="noStrike" cap="none">
                <a:solidFill>
                  <a:srgbClr val="223F81"/>
                </a:solidFill>
                <a:latin typeface="Raleway"/>
                <a:ea typeface="Raleway"/>
                <a:cs typeface="Raleway"/>
                <a:sym typeface="Raleway"/>
              </a:rPr>
              <a:t>LAB</a:t>
            </a:r>
            <a:r>
              <a:rPr lang="en-US" sz="3200" b="1" i="0" u="none" strike="noStrike" cap="none">
                <a:solidFill>
                  <a:srgbClr val="243EA2"/>
                </a:solidFill>
                <a:latin typeface="Raleway"/>
                <a:ea typeface="Raleway"/>
                <a:cs typeface="Raleway"/>
                <a:sym typeface="Raleway"/>
              </a:rPr>
              <a:t> INTERNSHIP PROGRAM</a:t>
            </a:r>
            <a:endParaRPr sz="1200" b="0" i="0" u="none" strike="noStrike" cap="none">
              <a:solidFill>
                <a:srgbClr val="000000"/>
              </a:solidFill>
              <a:latin typeface="Arial"/>
              <a:ea typeface="Arial"/>
              <a:cs typeface="Arial"/>
              <a:sym typeface="Arial"/>
            </a:endParaRPr>
          </a:p>
        </p:txBody>
      </p:sp>
      <p:pic>
        <p:nvPicPr>
          <p:cNvPr id="585" name="Google Shape;585;p90"/>
          <p:cNvPicPr preferRelativeResize="0"/>
          <p:nvPr/>
        </p:nvPicPr>
        <p:blipFill rotWithShape="1">
          <a:blip r:embed="rId4">
            <a:alphaModFix/>
          </a:blip>
          <a:srcRect l="4093" r="3522"/>
          <a:stretch/>
        </p:blipFill>
        <p:spPr>
          <a:xfrm>
            <a:off x="725067" y="1415991"/>
            <a:ext cx="4447120" cy="4813756"/>
          </a:xfrm>
          <a:prstGeom prst="round2DiagRect">
            <a:avLst>
              <a:gd name="adj1" fmla="val 16667"/>
              <a:gd name="adj2" fmla="val 0"/>
            </a:avLst>
          </a:prstGeom>
          <a:noFill/>
          <a:ln>
            <a:noFill/>
          </a:ln>
          <a:effectLst>
            <a:outerShdw blurRad="63500" sx="102000" sy="102000" algn="ctr" rotWithShape="0">
              <a:srgbClr val="000000">
                <a:alpha val="40000"/>
              </a:srgbClr>
            </a:outerShdw>
          </a:effectLst>
        </p:spPr>
      </p:pic>
      <p:sp>
        <p:nvSpPr>
          <p:cNvPr id="586" name="Google Shape;586;p90"/>
          <p:cNvSpPr txBox="1"/>
          <p:nvPr/>
        </p:nvSpPr>
        <p:spPr>
          <a:xfrm>
            <a:off x="5527183" y="1415991"/>
            <a:ext cx="5722212"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CBB16"/>
                </a:solidFill>
                <a:latin typeface="Raleway"/>
                <a:ea typeface="Raleway"/>
                <a:cs typeface="Raleway"/>
                <a:sym typeface="Raleway"/>
              </a:rPr>
              <a:t>Benefit:</a:t>
            </a:r>
            <a:endParaRPr sz="1400" b="0" i="0" u="none" strike="noStrike" cap="none">
              <a:solidFill>
                <a:srgbClr val="FCBB16"/>
              </a:solidFill>
              <a:latin typeface="Arial"/>
              <a:ea typeface="Arial"/>
              <a:cs typeface="Arial"/>
              <a:sym typeface="Arial"/>
            </a:endParaRPr>
          </a:p>
          <a:p>
            <a:pPr marL="285750" marR="0" lvl="0" indent="-285750" algn="l" rtl="0">
              <a:lnSpc>
                <a:spcPct val="100000"/>
              </a:lnSpc>
              <a:spcBef>
                <a:spcPts val="0"/>
              </a:spcBef>
              <a:spcAft>
                <a:spcPts val="0"/>
              </a:spcAft>
              <a:buClr>
                <a:srgbClr val="243EA2"/>
              </a:buClr>
              <a:buSzPts val="1800"/>
              <a:buFont typeface="Arial"/>
              <a:buChar char="•"/>
            </a:pPr>
            <a:r>
              <a:rPr lang="en-US" sz="1800" b="0" i="0" u="none" strike="noStrike" cap="none">
                <a:solidFill>
                  <a:schemeClr val="dk1"/>
                </a:solidFill>
                <a:latin typeface="Raleway"/>
                <a:ea typeface="Raleway"/>
                <a:cs typeface="Raleway"/>
                <a:sym typeface="Raleway"/>
              </a:rPr>
              <a:t>Tuition Fee Waived</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243EA2"/>
              </a:buClr>
              <a:buSzPts val="1800"/>
              <a:buFont typeface="Arial"/>
              <a:buChar char="•"/>
            </a:pPr>
            <a:r>
              <a:rPr lang="en-US" sz="1800" b="0" i="0" u="none" strike="noStrike" cap="none">
                <a:solidFill>
                  <a:schemeClr val="dk1"/>
                </a:solidFill>
                <a:latin typeface="Raleway"/>
                <a:ea typeface="Raleway"/>
                <a:cs typeface="Raleway"/>
                <a:sym typeface="Raleway"/>
              </a:rPr>
              <a:t>Certificate of Completion</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243EA2"/>
              </a:buClr>
              <a:buSzPts val="1800"/>
              <a:buFont typeface="Arial"/>
              <a:buChar char="•"/>
            </a:pPr>
            <a:r>
              <a:rPr lang="en-US" sz="1800" b="0" i="0" u="none" strike="noStrike" cap="none">
                <a:solidFill>
                  <a:schemeClr val="dk1"/>
                </a:solidFill>
                <a:latin typeface="Raleway"/>
                <a:ea typeface="Raleway"/>
                <a:cs typeface="Raleway"/>
                <a:sym typeface="Raleway"/>
              </a:rPr>
              <a:t>Indonesian Culture Exposure</a:t>
            </a:r>
            <a:endParaRPr sz="18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66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CBB16"/>
                </a:solidFill>
                <a:latin typeface="Raleway"/>
                <a:ea typeface="Raleway"/>
                <a:cs typeface="Raleway"/>
                <a:sym typeface="Raleway"/>
              </a:rPr>
              <a:t>Application Deadline :  </a:t>
            </a:r>
            <a:endParaRPr sz="1400" b="0" i="0" u="none" strike="noStrike" cap="none">
              <a:solidFill>
                <a:srgbClr val="FCBB1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aleway"/>
                <a:ea typeface="Raleway"/>
                <a:cs typeface="Raleway"/>
                <a:sym typeface="Raleway"/>
              </a:rPr>
              <a:t>3 months prior to the proposed starting date </a:t>
            </a:r>
            <a:endParaRPr sz="1400" b="0" i="0" u="none" strike="noStrike" cap="none">
              <a:solidFill>
                <a:schemeClr val="dk1"/>
              </a:solidFill>
              <a:latin typeface="Arial"/>
              <a:ea typeface="Arial"/>
              <a:cs typeface="Arial"/>
              <a:sym typeface="Arial"/>
            </a:endParaRPr>
          </a:p>
        </p:txBody>
      </p:sp>
      <p:pic>
        <p:nvPicPr>
          <p:cNvPr id="587" name="Google Shape;587;p90"/>
          <p:cNvPicPr preferRelativeResize="0"/>
          <p:nvPr/>
        </p:nvPicPr>
        <p:blipFill rotWithShape="1">
          <a:blip r:embed="rId5">
            <a:alphaModFix/>
          </a:blip>
          <a:srcRect/>
          <a:stretch/>
        </p:blipFill>
        <p:spPr>
          <a:xfrm>
            <a:off x="5172187" y="3413805"/>
            <a:ext cx="1838050" cy="1838050"/>
          </a:xfrm>
          <a:prstGeom prst="rect">
            <a:avLst/>
          </a:prstGeom>
          <a:noFill/>
          <a:ln>
            <a:noFill/>
          </a:ln>
        </p:spPr>
      </p:pic>
      <p:sp>
        <p:nvSpPr>
          <p:cNvPr id="588" name="Google Shape;588;p90"/>
          <p:cNvSpPr/>
          <p:nvPr/>
        </p:nvSpPr>
        <p:spPr>
          <a:xfrm>
            <a:off x="6660390" y="4282627"/>
            <a:ext cx="149715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223F81"/>
                </a:solidFill>
                <a:latin typeface="Trebuchet MS"/>
                <a:ea typeface="Trebuchet MS"/>
                <a:cs typeface="Trebuchet MS"/>
                <a:sym typeface="Trebuchet MS"/>
              </a:rPr>
              <a:t>100</a:t>
            </a:r>
            <a:endParaRPr sz="1400" b="0" i="0" u="none" strike="noStrike" cap="none">
              <a:solidFill>
                <a:srgbClr val="223F81"/>
              </a:solidFill>
              <a:latin typeface="Arial"/>
              <a:ea typeface="Arial"/>
              <a:cs typeface="Arial"/>
              <a:sym typeface="Arial"/>
            </a:endParaRPr>
          </a:p>
        </p:txBody>
      </p:sp>
      <p:sp>
        <p:nvSpPr>
          <p:cNvPr id="589" name="Google Shape;589;p90"/>
          <p:cNvSpPr txBox="1"/>
          <p:nvPr/>
        </p:nvSpPr>
        <p:spPr>
          <a:xfrm>
            <a:off x="8046345" y="4484402"/>
            <a:ext cx="324659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aleway"/>
                <a:ea typeface="Raleway"/>
                <a:cs typeface="Raleway"/>
                <a:sym typeface="Raleway"/>
              </a:rPr>
              <a:t>Interesting topics for Lab. Based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aleway"/>
                <a:ea typeface="Raleway"/>
                <a:cs typeface="Raleway"/>
                <a:sym typeface="Raleway"/>
              </a:rPr>
              <a:t>Internship Program</a:t>
            </a:r>
            <a:endParaRPr sz="1400" b="0" i="0" u="none" strike="noStrike" cap="none">
              <a:solidFill>
                <a:schemeClr val="dk1"/>
              </a:solidFill>
              <a:latin typeface="Raleway"/>
              <a:ea typeface="Raleway"/>
              <a:cs typeface="Raleway"/>
              <a:sym typeface="Raleway"/>
            </a:endParaRPr>
          </a:p>
        </p:txBody>
      </p:sp>
      <p:sp>
        <p:nvSpPr>
          <p:cNvPr id="590" name="Google Shape;590;p90"/>
          <p:cNvSpPr txBox="1"/>
          <p:nvPr/>
        </p:nvSpPr>
        <p:spPr>
          <a:xfrm>
            <a:off x="6807473" y="4057014"/>
            <a:ext cx="13500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2060"/>
                </a:solidFill>
                <a:latin typeface="Raleway"/>
                <a:ea typeface="Raleway"/>
                <a:cs typeface="Raleway"/>
                <a:sym typeface="Raleway"/>
              </a:rPr>
              <a:t>More than</a:t>
            </a:r>
            <a:endParaRPr sz="1800" b="0" i="0" u="none" strike="noStrike" cap="none">
              <a:solidFill>
                <a:srgbClr val="002060"/>
              </a:solidFill>
              <a:latin typeface="Raleway"/>
              <a:ea typeface="Raleway"/>
              <a:cs typeface="Raleway"/>
              <a:sym typeface="Raleway"/>
            </a:endParaRPr>
          </a:p>
        </p:txBody>
      </p:sp>
      <p:sp>
        <p:nvSpPr>
          <p:cNvPr id="591" name="Google Shape;591;p90"/>
          <p:cNvSpPr txBox="1"/>
          <p:nvPr/>
        </p:nvSpPr>
        <p:spPr>
          <a:xfrm>
            <a:off x="5527183" y="5426618"/>
            <a:ext cx="6301402"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223F81"/>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https://www.its.ac.id/international/experiencing-its/prospective-student/admission/internship/</a:t>
            </a:r>
            <a:r>
              <a:rPr lang="en-US" sz="1800" b="1" i="0" u="none" strike="noStrike" cap="none">
                <a:solidFill>
                  <a:srgbClr val="223F81"/>
                </a:solidFill>
                <a:latin typeface="Raleway"/>
                <a:ea typeface="Raleway"/>
                <a:cs typeface="Raleway"/>
                <a:sym typeface="Raleway"/>
              </a:rPr>
              <a:t> </a:t>
            </a:r>
            <a:endParaRPr sz="1400" b="0" i="0" u="none" strike="noStrike" cap="none">
              <a:solidFill>
                <a:srgbClr val="223F81"/>
              </a:solidFill>
              <a:latin typeface="Arial"/>
              <a:ea typeface="Arial"/>
              <a:cs typeface="Arial"/>
              <a:sym typeface="Arial"/>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5"/>
        <p:cNvGrpSpPr/>
        <p:nvPr/>
      </p:nvGrpSpPr>
      <p:grpSpPr>
        <a:xfrm>
          <a:off x="0" y="0"/>
          <a:ext cx="0" cy="0"/>
          <a:chOff x="0" y="0"/>
          <a:chExt cx="0" cy="0"/>
        </a:xfrm>
      </p:grpSpPr>
      <p:sp>
        <p:nvSpPr>
          <p:cNvPr id="596" name="Google Shape;596;p91"/>
          <p:cNvSpPr txBox="1"/>
          <p:nvPr/>
        </p:nvSpPr>
        <p:spPr>
          <a:xfrm>
            <a:off x="688646" y="480161"/>
            <a:ext cx="1044241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223F81"/>
                </a:solidFill>
                <a:latin typeface="Raleway"/>
                <a:ea typeface="Raleway"/>
                <a:cs typeface="Raleway"/>
                <a:sym typeface="Raleway"/>
              </a:rPr>
              <a:t>LAB INTERNSHIP PROGRAM</a:t>
            </a:r>
            <a:endParaRPr sz="3200" b="1" i="0" u="none" strike="noStrike" cap="none">
              <a:solidFill>
                <a:srgbClr val="223F81"/>
              </a:solidFill>
              <a:latin typeface="Raleway"/>
              <a:ea typeface="Raleway"/>
              <a:cs typeface="Raleway"/>
              <a:sym typeface="Raleway"/>
            </a:endParaRPr>
          </a:p>
        </p:txBody>
      </p:sp>
      <p:pic>
        <p:nvPicPr>
          <p:cNvPr id="597" name="Google Shape;597;p91"/>
          <p:cNvPicPr preferRelativeResize="0"/>
          <p:nvPr/>
        </p:nvPicPr>
        <p:blipFill rotWithShape="1">
          <a:blip r:embed="rId4">
            <a:alphaModFix/>
          </a:blip>
          <a:srcRect t="2396"/>
          <a:stretch/>
        </p:blipFill>
        <p:spPr>
          <a:xfrm>
            <a:off x="1682135" y="1767552"/>
            <a:ext cx="5161208" cy="3365724"/>
          </a:xfrm>
          <a:prstGeom prst="round2DiagRect">
            <a:avLst>
              <a:gd name="adj1" fmla="val 16667"/>
              <a:gd name="adj2" fmla="val 0"/>
            </a:avLst>
          </a:prstGeom>
          <a:noFill/>
          <a:ln>
            <a:noFill/>
          </a:ln>
          <a:effectLst>
            <a:outerShdw blurRad="254000" algn="tl" rotWithShape="0">
              <a:srgbClr val="000000">
                <a:alpha val="42745"/>
              </a:srgbClr>
            </a:outerShdw>
          </a:effectLst>
        </p:spPr>
      </p:pic>
      <p:sp>
        <p:nvSpPr>
          <p:cNvPr id="598" name="Google Shape;598;p91"/>
          <p:cNvSpPr txBox="1"/>
          <p:nvPr/>
        </p:nvSpPr>
        <p:spPr>
          <a:xfrm>
            <a:off x="2887802" y="5412744"/>
            <a:ext cx="333064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Raleway"/>
                <a:ea typeface="Raleway"/>
                <a:cs typeface="Raleway"/>
                <a:sym typeface="Raleway"/>
              </a:rPr>
              <a:t>Ms. Laurane, Camille, Griffon, </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Raleway"/>
                <a:ea typeface="Raleway"/>
                <a:cs typeface="Raleway"/>
                <a:sym typeface="Raleway"/>
              </a:rPr>
              <a:t>CESI MONTPELLIER - France</a:t>
            </a:r>
            <a:endParaRPr sz="1400" b="0" i="0" u="none" strike="noStrike" cap="none">
              <a:solidFill>
                <a:srgbClr val="000000"/>
              </a:solidFill>
              <a:latin typeface="Raleway"/>
              <a:ea typeface="Raleway"/>
              <a:cs typeface="Raleway"/>
              <a:sym typeface="Raleway"/>
            </a:endParaRPr>
          </a:p>
        </p:txBody>
      </p:sp>
      <p:pic>
        <p:nvPicPr>
          <p:cNvPr id="599" name="Google Shape;599;p91"/>
          <p:cNvPicPr preferRelativeResize="0"/>
          <p:nvPr/>
        </p:nvPicPr>
        <p:blipFill rotWithShape="1">
          <a:blip r:embed="rId5">
            <a:alphaModFix/>
          </a:blip>
          <a:srcRect b="14307"/>
          <a:stretch/>
        </p:blipFill>
        <p:spPr>
          <a:xfrm>
            <a:off x="7062396" y="1702030"/>
            <a:ext cx="3235327" cy="3431246"/>
          </a:xfrm>
          <a:prstGeom prst="round2DiagRect">
            <a:avLst>
              <a:gd name="adj1" fmla="val 16667"/>
              <a:gd name="adj2" fmla="val 0"/>
            </a:avLst>
          </a:prstGeom>
          <a:noFill/>
          <a:ln>
            <a:noFill/>
          </a:ln>
          <a:effectLst>
            <a:outerShdw blurRad="254000" algn="tl" rotWithShape="0">
              <a:srgbClr val="000000">
                <a:alpha val="42745"/>
              </a:srgbClr>
            </a:outerShdw>
          </a:effectLst>
        </p:spPr>
      </p:pic>
      <p:sp>
        <p:nvSpPr>
          <p:cNvPr id="600" name="Google Shape;600;p91"/>
          <p:cNvSpPr txBox="1"/>
          <p:nvPr/>
        </p:nvSpPr>
        <p:spPr>
          <a:xfrm>
            <a:off x="7062395" y="5305022"/>
            <a:ext cx="3235327"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Raleway"/>
                <a:ea typeface="Raleway"/>
                <a:cs typeface="Raleway"/>
                <a:sym typeface="Raleway"/>
              </a:rPr>
              <a:t>International Internship Program – Data Science Math ITS – CY Tech University</a:t>
            </a:r>
            <a:endParaRPr sz="1400" b="0" i="0" u="none" strike="noStrike" cap="none">
              <a:solidFill>
                <a:srgbClr val="000000"/>
              </a:solidFill>
              <a:latin typeface="Raleway"/>
              <a:ea typeface="Raleway"/>
              <a:cs typeface="Raleway"/>
              <a:sym typeface="Raleway"/>
            </a:endParaRP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4"/>
        <p:cNvGrpSpPr/>
        <p:nvPr/>
      </p:nvGrpSpPr>
      <p:grpSpPr>
        <a:xfrm>
          <a:off x="0" y="0"/>
          <a:ext cx="0" cy="0"/>
          <a:chOff x="0" y="0"/>
          <a:chExt cx="0" cy="0"/>
        </a:xfrm>
      </p:grpSpPr>
      <p:sp>
        <p:nvSpPr>
          <p:cNvPr id="605" name="Google Shape;605;p92"/>
          <p:cNvSpPr txBox="1"/>
          <p:nvPr/>
        </p:nvSpPr>
        <p:spPr>
          <a:xfrm>
            <a:off x="492369" y="480843"/>
            <a:ext cx="1112327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223F81"/>
                </a:solidFill>
                <a:latin typeface="Raleway"/>
                <a:ea typeface="Raleway"/>
                <a:cs typeface="Raleway"/>
                <a:sym typeface="Raleway"/>
              </a:rPr>
              <a:t>COMMUNITY-BASED INTERNSHIP</a:t>
            </a:r>
            <a:endParaRPr sz="3200" b="1" i="0" u="none" strike="noStrike" cap="none">
              <a:solidFill>
                <a:srgbClr val="223F81"/>
              </a:solidFill>
              <a:latin typeface="Raleway"/>
              <a:ea typeface="Raleway"/>
              <a:cs typeface="Raleway"/>
              <a:sym typeface="Raleway"/>
            </a:endParaRPr>
          </a:p>
        </p:txBody>
      </p:sp>
      <p:sp>
        <p:nvSpPr>
          <p:cNvPr id="606" name="Google Shape;606;p92"/>
          <p:cNvSpPr txBox="1"/>
          <p:nvPr/>
        </p:nvSpPr>
        <p:spPr>
          <a:xfrm>
            <a:off x="415125" y="1541179"/>
            <a:ext cx="6961361" cy="4586640"/>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en-US" sz="1400" b="0" i="0" u="none" strike="noStrike" cap="none">
                <a:solidFill>
                  <a:srgbClr val="000000"/>
                </a:solidFill>
                <a:latin typeface="Raleway"/>
                <a:ea typeface="Raleway"/>
                <a:cs typeface="Raleway"/>
                <a:sym typeface="Raleway"/>
              </a:rPr>
              <a:t>Institut Teknologi Sepuluh Nopember (ITS) collaborates with government institutions, Non-Governmental Organization (NGOs), and many communities in Indonesia to open opportunities for international students who are interested to engage with government institutions or councils, NGOs, and communities around Surabaya in particular topics or projects.</a:t>
            </a:r>
            <a:endParaRPr/>
          </a:p>
          <a:p>
            <a:pPr marL="0" marR="0" lvl="0" indent="0" algn="just" rtl="0">
              <a:lnSpc>
                <a:spcPct val="107000"/>
              </a:lnSpc>
              <a:spcBef>
                <a:spcPts val="800"/>
              </a:spcBef>
              <a:spcAft>
                <a:spcPts val="0"/>
              </a:spcAft>
              <a:buNone/>
            </a:pPr>
            <a:r>
              <a:rPr lang="en-US" sz="1400" b="0" i="0" u="none" strike="noStrike" cap="none">
                <a:solidFill>
                  <a:srgbClr val="000000"/>
                </a:solidFill>
                <a:latin typeface="Raleway"/>
                <a:ea typeface="Raleway"/>
                <a:cs typeface="Raleway"/>
                <a:sym typeface="Raleway"/>
              </a:rPr>
              <a:t>There are several topics you may choose for community-based internship program at ITS:</a:t>
            </a:r>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Development of Small and Medium Enterprises (SMEs) in Surabaya </a:t>
            </a:r>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Enhancing the utilization of BLC (Broadband Learning Center) - IT Centers for community at Surabaya</a:t>
            </a:r>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Technical, economic, and social study of aqua culture project at Indonesian coastal area</a:t>
            </a:r>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Development of seaweed plantation</a:t>
            </a:r>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Enhancing green life-style of Indonesian</a:t>
            </a:r>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Development of blue energy for blue economy </a:t>
            </a:r>
            <a:endParaRPr/>
          </a:p>
          <a:p>
            <a:pPr marL="285750" marR="0" lvl="0" indent="-285750" algn="just" rtl="0">
              <a:lnSpc>
                <a:spcPct val="107000"/>
              </a:lnSpc>
              <a:spcBef>
                <a:spcPts val="800"/>
              </a:spcBef>
              <a:spcAft>
                <a:spcPts val="0"/>
              </a:spcAft>
              <a:buClr>
                <a:srgbClr val="000000"/>
              </a:buClr>
              <a:buSzPts val="1400"/>
              <a:buFont typeface="Arial"/>
              <a:buChar char="•"/>
            </a:pPr>
            <a:r>
              <a:rPr lang="en-US" sz="1400" b="0" i="0" u="none" strike="noStrike" cap="none">
                <a:solidFill>
                  <a:srgbClr val="000000"/>
                </a:solidFill>
                <a:latin typeface="Raleway"/>
                <a:ea typeface="Raleway"/>
                <a:cs typeface="Raleway"/>
                <a:sym typeface="Raleway"/>
              </a:rPr>
              <a:t>Teaching in elementary and secondary schools</a:t>
            </a:r>
            <a:endParaRPr sz="1400" b="0" i="0" u="none" strike="noStrike" cap="none">
              <a:solidFill>
                <a:srgbClr val="000000"/>
              </a:solidFill>
              <a:latin typeface="Raleway"/>
              <a:ea typeface="Raleway"/>
              <a:cs typeface="Raleway"/>
              <a:sym typeface="Raleway"/>
            </a:endParaRPr>
          </a:p>
        </p:txBody>
      </p:sp>
      <p:sp>
        <p:nvSpPr>
          <p:cNvPr id="607" name="Google Shape;607;p92"/>
          <p:cNvSpPr txBox="1"/>
          <p:nvPr/>
        </p:nvSpPr>
        <p:spPr>
          <a:xfrm>
            <a:off x="10369903" y="1318334"/>
            <a:ext cx="124574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Raleway"/>
                <a:ea typeface="Raleway"/>
                <a:cs typeface="Raleway"/>
                <a:sym typeface="Raleway"/>
              </a:rPr>
              <a:t>1 - 6 months</a:t>
            </a:r>
            <a:endParaRPr sz="1400" b="0" i="0" u="none" strike="noStrike" cap="none">
              <a:solidFill>
                <a:srgbClr val="000000"/>
              </a:solidFill>
              <a:latin typeface="Arial"/>
              <a:ea typeface="Arial"/>
              <a:cs typeface="Arial"/>
              <a:sym typeface="Arial"/>
            </a:endParaRPr>
          </a:p>
        </p:txBody>
      </p:sp>
      <p:pic>
        <p:nvPicPr>
          <p:cNvPr id="608" name="Google Shape;608;p92"/>
          <p:cNvPicPr preferRelativeResize="0"/>
          <p:nvPr/>
        </p:nvPicPr>
        <p:blipFill rotWithShape="1">
          <a:blip r:embed="rId4">
            <a:alphaModFix/>
          </a:blip>
          <a:srcRect/>
          <a:stretch/>
        </p:blipFill>
        <p:spPr>
          <a:xfrm>
            <a:off x="7619870" y="1671018"/>
            <a:ext cx="3995775" cy="2213003"/>
          </a:xfrm>
          <a:prstGeom prst="round2DiagRect">
            <a:avLst>
              <a:gd name="adj1" fmla="val 16667"/>
              <a:gd name="adj2" fmla="val 0"/>
            </a:avLst>
          </a:prstGeom>
          <a:noFill/>
          <a:ln>
            <a:noFill/>
          </a:ln>
          <a:effectLst>
            <a:outerShdw blurRad="254000" algn="tl" rotWithShape="0">
              <a:srgbClr val="000000">
                <a:alpha val="42745"/>
              </a:srgbClr>
            </a:outerShdw>
          </a:effectLst>
        </p:spPr>
      </p:pic>
      <p:pic>
        <p:nvPicPr>
          <p:cNvPr id="609" name="Google Shape;609;p92"/>
          <p:cNvPicPr preferRelativeResize="0"/>
          <p:nvPr/>
        </p:nvPicPr>
        <p:blipFill rotWithShape="1">
          <a:blip r:embed="rId5">
            <a:alphaModFix/>
          </a:blip>
          <a:srcRect/>
          <a:stretch/>
        </p:blipFill>
        <p:spPr>
          <a:xfrm>
            <a:off x="7619870" y="4014682"/>
            <a:ext cx="3995776" cy="2213004"/>
          </a:xfrm>
          <a:prstGeom prst="round2DiagRect">
            <a:avLst>
              <a:gd name="adj1" fmla="val 16667"/>
              <a:gd name="adj2" fmla="val 0"/>
            </a:avLst>
          </a:prstGeom>
          <a:noFill/>
          <a:ln>
            <a:noFill/>
          </a:ln>
          <a:effectLst>
            <a:outerShdw blurRad="254000" algn="tl" rotWithShape="0">
              <a:srgbClr val="000000">
                <a:alpha val="42745"/>
              </a:srgbClr>
            </a:outerShdw>
          </a:effectLst>
        </p:spPr>
      </p:pic>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3"/>
        <p:cNvGrpSpPr/>
        <p:nvPr/>
      </p:nvGrpSpPr>
      <p:grpSpPr>
        <a:xfrm>
          <a:off x="0" y="0"/>
          <a:ext cx="0" cy="0"/>
          <a:chOff x="0" y="0"/>
          <a:chExt cx="0" cy="0"/>
        </a:xfrm>
      </p:grpSpPr>
      <p:sp>
        <p:nvSpPr>
          <p:cNvPr id="614" name="Google Shape;614;p93"/>
          <p:cNvSpPr/>
          <p:nvPr/>
        </p:nvSpPr>
        <p:spPr>
          <a:xfrm>
            <a:off x="1545616" y="479338"/>
            <a:ext cx="9219120" cy="6832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en-US" sz="3200" b="1" i="0" u="none" strike="noStrike" cap="none">
                <a:solidFill>
                  <a:srgbClr val="223F81"/>
                </a:solidFill>
                <a:latin typeface="Raleway"/>
                <a:ea typeface="Raleway"/>
                <a:cs typeface="Raleway"/>
                <a:sym typeface="Raleway"/>
              </a:rPr>
              <a:t>ACTIVITIES FOR INTERNATIONAL STUDENTS</a:t>
            </a:r>
            <a:endParaRPr sz="1200" b="0" i="0" u="none" strike="noStrike" cap="none">
              <a:solidFill>
                <a:srgbClr val="223F81"/>
              </a:solidFill>
              <a:latin typeface="Arial"/>
              <a:ea typeface="Arial"/>
              <a:cs typeface="Arial"/>
              <a:sym typeface="Arial"/>
            </a:endParaRPr>
          </a:p>
        </p:txBody>
      </p:sp>
      <p:sp>
        <p:nvSpPr>
          <p:cNvPr id="615" name="Google Shape;615;p93"/>
          <p:cNvSpPr txBox="1"/>
          <p:nvPr/>
        </p:nvSpPr>
        <p:spPr>
          <a:xfrm>
            <a:off x="7913357" y="3686425"/>
            <a:ext cx="3821581" cy="286228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Surabaya City Tour</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Global Unity Fair</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Orientation Week</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Orphanage Visit</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Cultural Camp</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Sports Day</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See You Soon</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International Student Network</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Campus Tour</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Raleway"/>
                <a:ea typeface="Raleway"/>
                <a:cs typeface="Raleway"/>
                <a:sym typeface="Raleway"/>
              </a:rPr>
              <a:t>Adventurous Trip : Bromo</a:t>
            </a:r>
            <a:endParaRPr sz="1800" b="0" i="0" u="none" strike="noStrike" cap="none">
              <a:solidFill>
                <a:schemeClr val="dk1"/>
              </a:solidFill>
              <a:latin typeface="Raleway"/>
              <a:ea typeface="Raleway"/>
              <a:cs typeface="Raleway"/>
              <a:sym typeface="Raleway"/>
            </a:endParaRPr>
          </a:p>
        </p:txBody>
      </p:sp>
      <p:grpSp>
        <p:nvGrpSpPr>
          <p:cNvPr id="616" name="Google Shape;616;p93"/>
          <p:cNvGrpSpPr/>
          <p:nvPr/>
        </p:nvGrpSpPr>
        <p:grpSpPr>
          <a:xfrm>
            <a:off x="416228" y="1382306"/>
            <a:ext cx="7445157" cy="4996356"/>
            <a:chOff x="416229" y="1382306"/>
            <a:chExt cx="6625162" cy="4446067"/>
          </a:xfrm>
        </p:grpSpPr>
        <p:pic>
          <p:nvPicPr>
            <p:cNvPr id="617" name="Google Shape;617;p93"/>
            <p:cNvPicPr preferRelativeResize="0"/>
            <p:nvPr/>
          </p:nvPicPr>
          <p:blipFill rotWithShape="1">
            <a:blip r:embed="rId4">
              <a:alphaModFix/>
            </a:blip>
            <a:srcRect/>
            <a:stretch/>
          </p:blipFill>
          <p:spPr>
            <a:xfrm>
              <a:off x="416229" y="1382306"/>
              <a:ext cx="2304078" cy="1536052"/>
            </a:xfrm>
            <a:prstGeom prst="roundRect">
              <a:avLst>
                <a:gd name="adj" fmla="val 0"/>
              </a:avLst>
            </a:prstGeom>
            <a:noFill/>
            <a:ln>
              <a:noFill/>
            </a:ln>
            <a:effectLst>
              <a:outerShdw blurRad="76200" dist="38100" dir="7800000" algn="tl" rotWithShape="0">
                <a:srgbClr val="000000">
                  <a:alpha val="40000"/>
                </a:srgbClr>
              </a:outerShdw>
            </a:effectLst>
          </p:spPr>
        </p:pic>
        <p:pic>
          <p:nvPicPr>
            <p:cNvPr id="618" name="Google Shape;618;p93"/>
            <p:cNvPicPr preferRelativeResize="0"/>
            <p:nvPr/>
          </p:nvPicPr>
          <p:blipFill rotWithShape="1">
            <a:blip r:embed="rId5">
              <a:alphaModFix/>
            </a:blip>
            <a:srcRect/>
            <a:stretch/>
          </p:blipFill>
          <p:spPr>
            <a:xfrm>
              <a:off x="2794759" y="1386415"/>
              <a:ext cx="2042591" cy="1531943"/>
            </a:xfrm>
            <a:prstGeom prst="roundRect">
              <a:avLst>
                <a:gd name="adj" fmla="val 0"/>
              </a:avLst>
            </a:prstGeom>
            <a:noFill/>
            <a:ln>
              <a:noFill/>
            </a:ln>
            <a:effectLst>
              <a:outerShdw blurRad="76200" dist="38100" dir="7800000" algn="tl" rotWithShape="0">
                <a:srgbClr val="000000">
                  <a:alpha val="40000"/>
                </a:srgbClr>
              </a:outerShdw>
            </a:effectLst>
          </p:spPr>
        </p:pic>
        <p:pic>
          <p:nvPicPr>
            <p:cNvPr id="619" name="Google Shape;619;p93"/>
            <p:cNvPicPr preferRelativeResize="0"/>
            <p:nvPr/>
          </p:nvPicPr>
          <p:blipFill rotWithShape="1">
            <a:blip r:embed="rId6">
              <a:alphaModFix/>
            </a:blip>
            <a:srcRect l="9314" t="10807" r="11564" b="12444"/>
            <a:stretch/>
          </p:blipFill>
          <p:spPr>
            <a:xfrm>
              <a:off x="4911802" y="1382306"/>
              <a:ext cx="2129589" cy="1549271"/>
            </a:xfrm>
            <a:prstGeom prst="roundRect">
              <a:avLst>
                <a:gd name="adj" fmla="val 0"/>
              </a:avLst>
            </a:prstGeom>
            <a:noFill/>
            <a:ln>
              <a:noFill/>
            </a:ln>
            <a:effectLst>
              <a:outerShdw blurRad="76200" dist="38100" dir="7800000" algn="tl" rotWithShape="0">
                <a:srgbClr val="000000">
                  <a:alpha val="40000"/>
                </a:srgbClr>
              </a:outerShdw>
            </a:effectLst>
          </p:spPr>
        </p:pic>
        <p:pic>
          <p:nvPicPr>
            <p:cNvPr id="620" name="Google Shape;620;p93" descr="A group of people posing for a photo&#10;&#10;Description automatically generated with medium confidence"/>
            <p:cNvPicPr preferRelativeResize="0"/>
            <p:nvPr/>
          </p:nvPicPr>
          <p:blipFill rotWithShape="1">
            <a:blip r:embed="rId7">
              <a:alphaModFix/>
            </a:blip>
            <a:srcRect/>
            <a:stretch/>
          </p:blipFill>
          <p:spPr>
            <a:xfrm>
              <a:off x="416229" y="2992774"/>
              <a:ext cx="1633777" cy="1633777"/>
            </a:xfrm>
            <a:prstGeom prst="roundRect">
              <a:avLst>
                <a:gd name="adj" fmla="val 0"/>
              </a:avLst>
            </a:prstGeom>
            <a:noFill/>
            <a:ln>
              <a:noFill/>
            </a:ln>
            <a:effectLst>
              <a:outerShdw blurRad="76200" dist="38100" dir="7800000" algn="tl" rotWithShape="0">
                <a:srgbClr val="000000">
                  <a:alpha val="40000"/>
                </a:srgbClr>
              </a:outerShdw>
            </a:effectLst>
          </p:spPr>
        </p:pic>
        <p:pic>
          <p:nvPicPr>
            <p:cNvPr id="621" name="Google Shape;621;p93" descr="A group of people posing for a photo&#10;&#10;Description automatically generated"/>
            <p:cNvPicPr preferRelativeResize="0"/>
            <p:nvPr/>
          </p:nvPicPr>
          <p:blipFill rotWithShape="1">
            <a:blip r:embed="rId8">
              <a:alphaModFix/>
            </a:blip>
            <a:srcRect/>
            <a:stretch/>
          </p:blipFill>
          <p:spPr>
            <a:xfrm>
              <a:off x="2116847" y="2992774"/>
              <a:ext cx="2200738" cy="1647116"/>
            </a:xfrm>
            <a:prstGeom prst="roundRect">
              <a:avLst>
                <a:gd name="adj" fmla="val 0"/>
              </a:avLst>
            </a:prstGeom>
            <a:noFill/>
            <a:ln>
              <a:noFill/>
            </a:ln>
            <a:effectLst>
              <a:outerShdw blurRad="76200" dist="38100" dir="7800000" algn="tl" rotWithShape="0">
                <a:srgbClr val="000000">
                  <a:alpha val="40000"/>
                </a:srgbClr>
              </a:outerShdw>
            </a:effectLst>
          </p:spPr>
        </p:pic>
        <p:pic>
          <p:nvPicPr>
            <p:cNvPr id="622" name="Google Shape;622;p93"/>
            <p:cNvPicPr preferRelativeResize="0"/>
            <p:nvPr/>
          </p:nvPicPr>
          <p:blipFill rotWithShape="1">
            <a:blip r:embed="rId9">
              <a:alphaModFix/>
            </a:blip>
            <a:srcRect/>
            <a:stretch/>
          </p:blipFill>
          <p:spPr>
            <a:xfrm>
              <a:off x="4384426" y="2992775"/>
              <a:ext cx="2636372" cy="1402188"/>
            </a:xfrm>
            <a:prstGeom prst="rect">
              <a:avLst/>
            </a:prstGeom>
            <a:noFill/>
            <a:ln>
              <a:noFill/>
            </a:ln>
          </p:spPr>
        </p:pic>
        <p:pic>
          <p:nvPicPr>
            <p:cNvPr id="623" name="Google Shape;623;p93"/>
            <p:cNvPicPr preferRelativeResize="0"/>
            <p:nvPr/>
          </p:nvPicPr>
          <p:blipFill rotWithShape="1">
            <a:blip r:embed="rId10">
              <a:alphaModFix/>
            </a:blip>
            <a:srcRect/>
            <a:stretch/>
          </p:blipFill>
          <p:spPr>
            <a:xfrm>
              <a:off x="4384426" y="4474560"/>
              <a:ext cx="2636372" cy="1353813"/>
            </a:xfrm>
            <a:prstGeom prst="rect">
              <a:avLst/>
            </a:prstGeom>
            <a:noFill/>
            <a:ln>
              <a:noFill/>
            </a:ln>
          </p:spPr>
        </p:pic>
        <p:pic>
          <p:nvPicPr>
            <p:cNvPr id="624" name="Google Shape;624;p93"/>
            <p:cNvPicPr preferRelativeResize="0"/>
            <p:nvPr/>
          </p:nvPicPr>
          <p:blipFill rotWithShape="1">
            <a:blip r:embed="rId11">
              <a:alphaModFix/>
            </a:blip>
            <a:srcRect l="4663" r="4264"/>
            <a:stretch/>
          </p:blipFill>
          <p:spPr>
            <a:xfrm>
              <a:off x="416229" y="4713995"/>
              <a:ext cx="1991361" cy="1114378"/>
            </a:xfrm>
            <a:prstGeom prst="rect">
              <a:avLst/>
            </a:prstGeom>
            <a:noFill/>
            <a:ln>
              <a:noFill/>
            </a:ln>
          </p:spPr>
        </p:pic>
        <p:pic>
          <p:nvPicPr>
            <p:cNvPr id="625" name="Google Shape;625;p93"/>
            <p:cNvPicPr preferRelativeResize="0"/>
            <p:nvPr/>
          </p:nvPicPr>
          <p:blipFill rotWithShape="1">
            <a:blip r:embed="rId12">
              <a:alphaModFix/>
            </a:blip>
            <a:srcRect/>
            <a:stretch/>
          </p:blipFill>
          <p:spPr>
            <a:xfrm>
              <a:off x="2503169" y="4714430"/>
              <a:ext cx="1814415" cy="1113943"/>
            </a:xfrm>
            <a:prstGeom prst="rect">
              <a:avLst/>
            </a:prstGeom>
            <a:noFill/>
            <a:ln>
              <a:noFill/>
            </a:ln>
          </p:spPr>
        </p:pic>
      </p:grpSp>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9"/>
        <p:cNvGrpSpPr/>
        <p:nvPr/>
      </p:nvGrpSpPr>
      <p:grpSpPr>
        <a:xfrm>
          <a:off x="0" y="0"/>
          <a:ext cx="0" cy="0"/>
          <a:chOff x="0" y="0"/>
          <a:chExt cx="0" cy="0"/>
        </a:xfrm>
      </p:grpSpPr>
      <p:sp>
        <p:nvSpPr>
          <p:cNvPr id="630" name="Google Shape;630;p94"/>
          <p:cNvSpPr txBox="1"/>
          <p:nvPr/>
        </p:nvSpPr>
        <p:spPr>
          <a:xfrm>
            <a:off x="265973" y="4558199"/>
            <a:ext cx="2686777" cy="621709"/>
          </a:xfrm>
          <a:prstGeom prst="rect">
            <a:avLst/>
          </a:prstGeom>
          <a:noFill/>
          <a:ln>
            <a:noFill/>
          </a:ln>
        </p:spPr>
        <p:txBody>
          <a:bodyPr spcFirstLastPara="1" wrap="square" lIns="0" tIns="0" rIns="0" bIns="0" anchor="t" anchorCtr="0">
            <a:spAutoFit/>
          </a:bodyPr>
          <a:lstStyle/>
          <a:p>
            <a:pPr marL="0" marR="0" lvl="0" indent="0" algn="l" rtl="0">
              <a:lnSpc>
                <a:spcPct val="101321"/>
              </a:lnSpc>
              <a:spcBef>
                <a:spcPts val="0"/>
              </a:spcBef>
              <a:spcAft>
                <a:spcPts val="0"/>
              </a:spcAft>
              <a:buClr>
                <a:srgbClr val="000000"/>
              </a:buClr>
              <a:buSzPts val="2000"/>
              <a:buFont typeface="Arial"/>
              <a:buNone/>
            </a:pPr>
            <a:r>
              <a:rPr lang="en-US" sz="2000" b="1" i="0" u="none" strike="noStrike" cap="none">
                <a:solidFill>
                  <a:srgbClr val="243EA2"/>
                </a:solidFill>
                <a:latin typeface="Raleway"/>
                <a:ea typeface="Raleway"/>
                <a:cs typeface="Raleway"/>
                <a:sym typeface="Raleway"/>
              </a:rPr>
              <a:t>CUSTOMIZED SHORT PROGRAM</a:t>
            </a:r>
            <a:endParaRPr sz="2000" b="1" i="0" u="none" strike="noStrike" cap="none">
              <a:solidFill>
                <a:srgbClr val="243EA2"/>
              </a:solidFill>
              <a:latin typeface="Raleway"/>
              <a:ea typeface="Raleway"/>
              <a:cs typeface="Raleway"/>
              <a:sym typeface="Raleway"/>
            </a:endParaRPr>
          </a:p>
        </p:txBody>
      </p:sp>
      <p:sp>
        <p:nvSpPr>
          <p:cNvPr id="631" name="Google Shape;631;p94"/>
          <p:cNvSpPr txBox="1"/>
          <p:nvPr/>
        </p:nvSpPr>
        <p:spPr>
          <a:xfrm>
            <a:off x="342173" y="1462835"/>
            <a:ext cx="2895842" cy="621709"/>
          </a:xfrm>
          <a:prstGeom prst="rect">
            <a:avLst/>
          </a:prstGeom>
          <a:noFill/>
          <a:ln>
            <a:noFill/>
          </a:ln>
        </p:spPr>
        <p:txBody>
          <a:bodyPr spcFirstLastPara="1" wrap="square" lIns="0" tIns="0" rIns="0" bIns="0" anchor="t" anchorCtr="0">
            <a:spAutoFit/>
          </a:bodyPr>
          <a:lstStyle/>
          <a:p>
            <a:pPr marL="0" marR="0" lvl="0" indent="0" algn="l" rtl="0">
              <a:lnSpc>
                <a:spcPct val="101321"/>
              </a:lnSpc>
              <a:spcBef>
                <a:spcPts val="0"/>
              </a:spcBef>
              <a:spcAft>
                <a:spcPts val="0"/>
              </a:spcAft>
              <a:buClr>
                <a:srgbClr val="000000"/>
              </a:buClr>
              <a:buSzPts val="2000"/>
              <a:buFont typeface="Arial"/>
              <a:buNone/>
            </a:pPr>
            <a:r>
              <a:rPr lang="en-US" sz="2000" b="1" i="0" u="none" strike="noStrike" cap="none">
                <a:solidFill>
                  <a:srgbClr val="243EA2"/>
                </a:solidFill>
                <a:latin typeface="Raleway"/>
                <a:ea typeface="Raleway"/>
                <a:cs typeface="Raleway"/>
                <a:sym typeface="Raleway"/>
              </a:rPr>
              <a:t>FLAGSHIP</a:t>
            </a:r>
            <a:endParaRPr sz="2000" b="0" i="0" u="none" strike="noStrike" cap="none">
              <a:solidFill>
                <a:srgbClr val="000000"/>
              </a:solidFill>
              <a:latin typeface="Arial"/>
              <a:ea typeface="Arial"/>
              <a:cs typeface="Arial"/>
              <a:sym typeface="Arial"/>
            </a:endParaRPr>
          </a:p>
          <a:p>
            <a:pPr marL="0" marR="0" lvl="0" indent="0" algn="l" rtl="0">
              <a:lnSpc>
                <a:spcPct val="101321"/>
              </a:lnSpc>
              <a:spcBef>
                <a:spcPts val="0"/>
              </a:spcBef>
              <a:spcAft>
                <a:spcPts val="0"/>
              </a:spcAft>
              <a:buClr>
                <a:srgbClr val="000000"/>
              </a:buClr>
              <a:buSzPts val="2000"/>
              <a:buFont typeface="Arial"/>
              <a:buNone/>
            </a:pPr>
            <a:r>
              <a:rPr lang="en-US" sz="2000" b="1" i="0" u="none" strike="noStrike" cap="none">
                <a:solidFill>
                  <a:srgbClr val="243EA2"/>
                </a:solidFill>
                <a:latin typeface="Raleway"/>
                <a:ea typeface="Raleway"/>
                <a:cs typeface="Raleway"/>
                <a:sym typeface="Raleway"/>
              </a:rPr>
              <a:t>SHORT PROGRAM</a:t>
            </a:r>
            <a:endParaRPr sz="2000" b="1" i="0" u="none" strike="noStrike" cap="none">
              <a:solidFill>
                <a:srgbClr val="243EA2"/>
              </a:solidFill>
              <a:latin typeface="Raleway"/>
              <a:ea typeface="Raleway"/>
              <a:cs typeface="Raleway"/>
              <a:sym typeface="Raleway"/>
            </a:endParaRPr>
          </a:p>
        </p:txBody>
      </p:sp>
      <p:pic>
        <p:nvPicPr>
          <p:cNvPr id="632" name="Google Shape;632;p94"/>
          <p:cNvPicPr preferRelativeResize="0"/>
          <p:nvPr/>
        </p:nvPicPr>
        <p:blipFill rotWithShape="1">
          <a:blip r:embed="rId4">
            <a:alphaModFix/>
          </a:blip>
          <a:srcRect l="1522" t="4629" r="4024" b="5394"/>
          <a:stretch/>
        </p:blipFill>
        <p:spPr>
          <a:xfrm>
            <a:off x="4381812" y="556344"/>
            <a:ext cx="7619687" cy="2811283"/>
          </a:xfrm>
          <a:prstGeom prst="rect">
            <a:avLst/>
          </a:prstGeom>
          <a:noFill/>
          <a:ln>
            <a:noFill/>
          </a:ln>
        </p:spPr>
      </p:pic>
      <p:pic>
        <p:nvPicPr>
          <p:cNvPr id="633" name="Google Shape;633;p94"/>
          <p:cNvPicPr preferRelativeResize="0"/>
          <p:nvPr/>
        </p:nvPicPr>
        <p:blipFill rotWithShape="1">
          <a:blip r:embed="rId5">
            <a:alphaModFix/>
          </a:blip>
          <a:srcRect/>
          <a:stretch/>
        </p:blipFill>
        <p:spPr>
          <a:xfrm>
            <a:off x="2964194" y="3523032"/>
            <a:ext cx="4613903" cy="3098890"/>
          </a:xfrm>
          <a:prstGeom prst="rect">
            <a:avLst/>
          </a:prstGeom>
          <a:noFill/>
          <a:ln>
            <a:noFill/>
          </a:ln>
        </p:spPr>
      </p:pic>
      <p:pic>
        <p:nvPicPr>
          <p:cNvPr id="634" name="Google Shape;634;p94"/>
          <p:cNvPicPr preferRelativeResize="0"/>
          <p:nvPr/>
        </p:nvPicPr>
        <p:blipFill rotWithShape="1">
          <a:blip r:embed="rId6">
            <a:alphaModFix/>
          </a:blip>
          <a:srcRect b="5058"/>
          <a:stretch/>
        </p:blipFill>
        <p:spPr>
          <a:xfrm>
            <a:off x="7578097" y="3490374"/>
            <a:ext cx="4613903" cy="3131548"/>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sp>
        <p:nvSpPr>
          <p:cNvPr id="126" name="Google Shape;126;p43"/>
          <p:cNvSpPr txBox="1"/>
          <p:nvPr/>
        </p:nvSpPr>
        <p:spPr>
          <a:xfrm>
            <a:off x="0" y="501213"/>
            <a:ext cx="12192000" cy="59055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2060"/>
              </a:buClr>
              <a:buSzPts val="3200"/>
              <a:buFont typeface="Raleway"/>
              <a:buNone/>
            </a:pPr>
            <a:r>
              <a:rPr lang="en-US" sz="3200" b="1" i="0" u="none" strike="noStrike" cap="none">
                <a:solidFill>
                  <a:srgbClr val="243EA2"/>
                </a:solidFill>
                <a:latin typeface="Raleway"/>
                <a:ea typeface="Raleway"/>
                <a:cs typeface="Raleway"/>
                <a:sym typeface="Raleway"/>
              </a:rPr>
              <a:t>SNAPSHOTS</a:t>
            </a:r>
            <a:endParaRPr sz="3200" b="1" i="0" u="none" strike="noStrike" cap="none">
              <a:solidFill>
                <a:srgbClr val="243EA2"/>
              </a:solidFill>
              <a:latin typeface="Raleway"/>
              <a:ea typeface="Raleway"/>
              <a:cs typeface="Raleway"/>
              <a:sym typeface="Raleway"/>
            </a:endParaRPr>
          </a:p>
        </p:txBody>
      </p:sp>
      <p:pic>
        <p:nvPicPr>
          <p:cNvPr id="127" name="Google Shape;127;p43"/>
          <p:cNvPicPr preferRelativeResize="0"/>
          <p:nvPr/>
        </p:nvPicPr>
        <p:blipFill rotWithShape="1">
          <a:blip r:embed="rId4">
            <a:alphaModFix/>
          </a:blip>
          <a:srcRect/>
          <a:stretch/>
        </p:blipFill>
        <p:spPr>
          <a:xfrm>
            <a:off x="293508" y="1979599"/>
            <a:ext cx="4348205" cy="2898803"/>
          </a:xfrm>
          <a:prstGeom prst="rect">
            <a:avLst/>
          </a:prstGeom>
          <a:noFill/>
          <a:ln>
            <a:noFill/>
          </a:ln>
        </p:spPr>
      </p:pic>
      <p:pic>
        <p:nvPicPr>
          <p:cNvPr id="128" name="Google Shape;128;p43" descr="ISITIA 2022 – 22nd International Seminar on Intelligent Technology and Its  Applications 2021"/>
          <p:cNvPicPr preferRelativeResize="0"/>
          <p:nvPr/>
        </p:nvPicPr>
        <p:blipFill rotWithShape="1">
          <a:blip r:embed="rId5">
            <a:alphaModFix/>
          </a:blip>
          <a:srcRect l="14248" r="10723"/>
          <a:stretch/>
        </p:blipFill>
        <p:spPr>
          <a:xfrm>
            <a:off x="4774965" y="1979599"/>
            <a:ext cx="7141265" cy="2898802"/>
          </a:xfrm>
          <a:prstGeom prst="rect">
            <a:avLst/>
          </a:prstGeom>
          <a:noFill/>
          <a:ln>
            <a:noFill/>
          </a:ln>
        </p:spPr>
      </p:pic>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8"/>
        <p:cNvGrpSpPr/>
        <p:nvPr/>
      </p:nvGrpSpPr>
      <p:grpSpPr>
        <a:xfrm>
          <a:off x="0" y="0"/>
          <a:ext cx="0" cy="0"/>
          <a:chOff x="0" y="0"/>
          <a:chExt cx="0" cy="0"/>
        </a:xfrm>
      </p:grpSpPr>
      <p:sp>
        <p:nvSpPr>
          <p:cNvPr id="639" name="Google Shape;639;p95"/>
          <p:cNvSpPr txBox="1"/>
          <p:nvPr/>
        </p:nvSpPr>
        <p:spPr>
          <a:xfrm>
            <a:off x="4314611" y="3067050"/>
            <a:ext cx="7527925" cy="723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200"/>
              <a:buFont typeface="Raleway"/>
              <a:buNone/>
            </a:pPr>
            <a:r>
              <a:rPr lang="en-US" sz="3200" b="0" i="0" u="none" strike="noStrike" cap="none">
                <a:solidFill>
                  <a:schemeClr val="dk1"/>
                </a:solidFill>
                <a:latin typeface="Raleway"/>
                <a:ea typeface="Raleway"/>
                <a:cs typeface="Raleway"/>
                <a:sym typeface="Raleway"/>
              </a:rPr>
              <a:t>International Lecturers</a:t>
            </a:r>
            <a:endParaRPr/>
          </a:p>
        </p:txBody>
      </p:sp>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3"/>
        <p:cNvGrpSpPr/>
        <p:nvPr/>
      </p:nvGrpSpPr>
      <p:grpSpPr>
        <a:xfrm>
          <a:off x="0" y="0"/>
          <a:ext cx="0" cy="0"/>
          <a:chOff x="0" y="0"/>
          <a:chExt cx="0" cy="0"/>
        </a:xfrm>
      </p:grpSpPr>
      <p:sp>
        <p:nvSpPr>
          <p:cNvPr id="644" name="Google Shape;644;p96"/>
          <p:cNvSpPr txBox="1">
            <a:spLocks noGrp="1"/>
          </p:cNvSpPr>
          <p:nvPr>
            <p:ph type="body" idx="1"/>
          </p:nvPr>
        </p:nvSpPr>
        <p:spPr>
          <a:xfrm>
            <a:off x="8140824" y="1298956"/>
            <a:ext cx="3524434" cy="479112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243EA2"/>
              </a:buClr>
              <a:buSzPts val="1800"/>
              <a:buNone/>
            </a:pPr>
            <a:r>
              <a:rPr lang="en-US" sz="1600" b="1">
                <a:solidFill>
                  <a:srgbClr val="243EA2"/>
                </a:solidFill>
                <a:latin typeface="Raleway"/>
                <a:ea typeface="Raleway"/>
                <a:cs typeface="Raleway"/>
                <a:sym typeface="Raleway"/>
              </a:rPr>
              <a:t>GLOBAL LEARNING SERIES</a:t>
            </a:r>
            <a:endParaRPr/>
          </a:p>
          <a:p>
            <a:pPr marL="0" lvl="0" indent="0" algn="l" rtl="0">
              <a:lnSpc>
                <a:spcPct val="90000"/>
              </a:lnSpc>
              <a:spcBef>
                <a:spcPts val="0"/>
              </a:spcBef>
              <a:spcAft>
                <a:spcPts val="0"/>
              </a:spcAft>
              <a:buClr>
                <a:srgbClr val="243EA2"/>
              </a:buClr>
              <a:buSzPts val="1800"/>
              <a:buNone/>
            </a:pPr>
            <a:endParaRPr sz="1600">
              <a:latin typeface="Raleway"/>
              <a:ea typeface="Raleway"/>
              <a:cs typeface="Raleway"/>
              <a:sym typeface="Raleway"/>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Schedule :</a:t>
            </a:r>
            <a:endParaRPr/>
          </a:p>
          <a:p>
            <a:pPr marL="0" lvl="0" indent="0" algn="l" rtl="0">
              <a:lnSpc>
                <a:spcPct val="90000"/>
              </a:lnSpc>
              <a:spcBef>
                <a:spcPts val="1000"/>
              </a:spcBef>
              <a:spcAft>
                <a:spcPts val="0"/>
              </a:spcAft>
              <a:buClr>
                <a:schemeClr val="dk1"/>
              </a:buClr>
              <a:buSzPts val="1800"/>
              <a:buNone/>
            </a:pPr>
            <a:r>
              <a:rPr lang="en-US" sz="1600" b="1">
                <a:latin typeface="Raleway"/>
                <a:ea typeface="Raleway"/>
                <a:cs typeface="Raleway"/>
                <a:sym typeface="Raleway"/>
              </a:rPr>
              <a:t>Spring :</a:t>
            </a:r>
            <a:endParaRPr/>
          </a:p>
          <a:p>
            <a:pPr marL="285750" lvl="0" indent="-285750" algn="l" rtl="0">
              <a:lnSpc>
                <a:spcPct val="90000"/>
              </a:lnSpc>
              <a:spcBef>
                <a:spcPts val="1000"/>
              </a:spcBef>
              <a:spcAft>
                <a:spcPts val="0"/>
              </a:spcAft>
              <a:buSzPts val="1800"/>
              <a:buChar char="•"/>
            </a:pPr>
            <a:r>
              <a:rPr lang="en-US" sz="1600">
                <a:latin typeface="Raleway"/>
                <a:ea typeface="Raleway"/>
                <a:cs typeface="Raleway"/>
                <a:sym typeface="Raleway"/>
              </a:rPr>
              <a:t>18-21 March 2024</a:t>
            </a:r>
            <a:endParaRPr/>
          </a:p>
          <a:p>
            <a:pPr marL="285750" lvl="0" indent="-285750" algn="l" rtl="0">
              <a:lnSpc>
                <a:spcPct val="90000"/>
              </a:lnSpc>
              <a:spcBef>
                <a:spcPts val="1000"/>
              </a:spcBef>
              <a:spcAft>
                <a:spcPts val="0"/>
              </a:spcAft>
              <a:buSzPts val="1800"/>
              <a:buChar char="•"/>
            </a:pPr>
            <a:r>
              <a:rPr lang="en-US" sz="1600">
                <a:latin typeface="Raleway"/>
                <a:ea typeface="Raleway"/>
                <a:cs typeface="Raleway"/>
                <a:sym typeface="Raleway"/>
              </a:rPr>
              <a:t>26-31 May 2024</a:t>
            </a:r>
            <a:endParaRPr/>
          </a:p>
          <a:p>
            <a:pPr marL="285750" lvl="0" indent="-285750" algn="l" rtl="0">
              <a:lnSpc>
                <a:spcPct val="90000"/>
              </a:lnSpc>
              <a:spcBef>
                <a:spcPts val="1000"/>
              </a:spcBef>
              <a:spcAft>
                <a:spcPts val="0"/>
              </a:spcAft>
              <a:buSzPts val="1800"/>
              <a:buChar char="•"/>
            </a:pPr>
            <a:r>
              <a:rPr lang="en-US" sz="1600">
                <a:latin typeface="Raleway"/>
                <a:ea typeface="Raleway"/>
                <a:cs typeface="Raleway"/>
                <a:sym typeface="Raleway"/>
              </a:rPr>
              <a:t>2-7 June 2024</a:t>
            </a:r>
            <a:endParaRPr/>
          </a:p>
          <a:p>
            <a:pPr marL="0" lvl="0" indent="0" algn="l" rtl="0">
              <a:lnSpc>
                <a:spcPct val="90000"/>
              </a:lnSpc>
              <a:spcBef>
                <a:spcPts val="1000"/>
              </a:spcBef>
              <a:spcAft>
                <a:spcPts val="0"/>
              </a:spcAft>
              <a:buSzPts val="1800"/>
              <a:buNone/>
            </a:pPr>
            <a:endParaRPr sz="1600">
              <a:latin typeface="Raleway"/>
              <a:ea typeface="Raleway"/>
              <a:cs typeface="Raleway"/>
              <a:sym typeface="Raleway"/>
            </a:endParaRPr>
          </a:p>
          <a:p>
            <a:pPr marL="0" lvl="0" indent="0" algn="l" rtl="0">
              <a:lnSpc>
                <a:spcPct val="90000"/>
              </a:lnSpc>
              <a:spcBef>
                <a:spcPts val="1000"/>
              </a:spcBef>
              <a:spcAft>
                <a:spcPts val="0"/>
              </a:spcAft>
              <a:buClr>
                <a:schemeClr val="dk1"/>
              </a:buClr>
              <a:buSzPts val="1800"/>
              <a:buNone/>
            </a:pPr>
            <a:r>
              <a:rPr lang="en-US" sz="1600" b="1">
                <a:latin typeface="Raleway"/>
                <a:ea typeface="Raleway"/>
                <a:cs typeface="Raleway"/>
                <a:sym typeface="Raleway"/>
              </a:rPr>
              <a:t>Fall :</a:t>
            </a:r>
            <a:endParaRPr/>
          </a:p>
          <a:p>
            <a:pPr marL="285750" lvl="0" indent="-285750" algn="l" rtl="0">
              <a:lnSpc>
                <a:spcPct val="90000"/>
              </a:lnSpc>
              <a:spcBef>
                <a:spcPts val="1000"/>
              </a:spcBef>
              <a:spcAft>
                <a:spcPts val="0"/>
              </a:spcAft>
              <a:buSzPts val="1800"/>
              <a:buChar char="•"/>
            </a:pPr>
            <a:r>
              <a:rPr lang="en-US" sz="1600">
                <a:latin typeface="Raleway"/>
                <a:ea typeface="Raleway"/>
                <a:cs typeface="Raleway"/>
                <a:sym typeface="Raleway"/>
              </a:rPr>
              <a:t>21-25 October 2024</a:t>
            </a:r>
            <a:endParaRPr/>
          </a:p>
          <a:p>
            <a:pPr marL="285750" lvl="0" indent="-285750" algn="l" rtl="0">
              <a:lnSpc>
                <a:spcPct val="90000"/>
              </a:lnSpc>
              <a:spcBef>
                <a:spcPts val="1000"/>
              </a:spcBef>
              <a:spcAft>
                <a:spcPts val="0"/>
              </a:spcAft>
              <a:buSzPts val="1800"/>
              <a:buChar char="•"/>
            </a:pPr>
            <a:r>
              <a:rPr lang="en-US" sz="1600">
                <a:latin typeface="Raleway"/>
                <a:ea typeface="Raleway"/>
                <a:cs typeface="Raleway"/>
                <a:sym typeface="Raleway"/>
              </a:rPr>
              <a:t>28 October-1 November 2024</a:t>
            </a:r>
            <a:endParaRPr/>
          </a:p>
          <a:p>
            <a:pPr marL="285750" lvl="0" indent="-285750" algn="l" rtl="0">
              <a:lnSpc>
                <a:spcPct val="90000"/>
              </a:lnSpc>
              <a:spcBef>
                <a:spcPts val="1000"/>
              </a:spcBef>
              <a:spcAft>
                <a:spcPts val="0"/>
              </a:spcAft>
              <a:buSzPts val="1800"/>
              <a:buChar char="•"/>
            </a:pPr>
            <a:r>
              <a:rPr lang="en-US" sz="1600">
                <a:latin typeface="Raleway"/>
                <a:ea typeface="Raleway"/>
                <a:cs typeface="Raleway"/>
                <a:sym typeface="Raleway"/>
              </a:rPr>
              <a:t>23-26 September 2024</a:t>
            </a:r>
            <a:endParaRPr/>
          </a:p>
          <a:p>
            <a:pPr marL="228600" lvl="0" indent="-50800" algn="l" rtl="0">
              <a:lnSpc>
                <a:spcPct val="90000"/>
              </a:lnSpc>
              <a:spcBef>
                <a:spcPts val="1000"/>
              </a:spcBef>
              <a:spcAft>
                <a:spcPts val="0"/>
              </a:spcAft>
              <a:buClr>
                <a:schemeClr val="dk1"/>
              </a:buClr>
              <a:buSzPts val="2800"/>
              <a:buNone/>
            </a:pPr>
            <a:endParaRPr sz="1400">
              <a:latin typeface="Raleway"/>
              <a:ea typeface="Raleway"/>
              <a:cs typeface="Raleway"/>
              <a:sym typeface="Raleway"/>
            </a:endParaRPr>
          </a:p>
          <a:p>
            <a:pPr marL="228600" lvl="0" indent="-50800" algn="l" rtl="0">
              <a:lnSpc>
                <a:spcPct val="90000"/>
              </a:lnSpc>
              <a:spcBef>
                <a:spcPts val="1000"/>
              </a:spcBef>
              <a:spcAft>
                <a:spcPts val="0"/>
              </a:spcAft>
              <a:buClr>
                <a:schemeClr val="dk1"/>
              </a:buClr>
              <a:buSzPts val="2800"/>
              <a:buNone/>
            </a:pPr>
            <a:r>
              <a:rPr lang="en-US" sz="1400">
                <a:latin typeface="Raleway"/>
                <a:ea typeface="Raleway"/>
                <a:cs typeface="Raleway"/>
                <a:sym typeface="Raleway"/>
              </a:rPr>
              <a:t>Application</a:t>
            </a:r>
            <a:endParaRPr/>
          </a:p>
          <a:p>
            <a:pPr marL="228600" lvl="0" indent="-50800" algn="l" rtl="0">
              <a:lnSpc>
                <a:spcPct val="90000"/>
              </a:lnSpc>
              <a:spcBef>
                <a:spcPts val="1000"/>
              </a:spcBef>
              <a:spcAft>
                <a:spcPts val="0"/>
              </a:spcAft>
              <a:buClr>
                <a:schemeClr val="dk1"/>
              </a:buClr>
              <a:buSzPts val="2800"/>
              <a:buNone/>
            </a:pPr>
            <a:r>
              <a:rPr lang="en-US" sz="1400" b="1">
                <a:solidFill>
                  <a:srgbClr val="0070C0"/>
                </a:solidFill>
                <a:latin typeface="Raleway"/>
                <a:ea typeface="Raleway"/>
                <a:cs typeface="Raleway"/>
                <a:sym typeface="Raleway"/>
              </a:rPr>
              <a:t>https://its.id/GL</a:t>
            </a:r>
            <a:r>
              <a:rPr lang="en-US" sz="1400" b="1">
                <a:solidFill>
                  <a:srgbClr val="0070C0"/>
                </a:solidFill>
              </a:rPr>
              <a:t>S</a:t>
            </a:r>
            <a:r>
              <a:rPr lang="en-US" sz="1400" b="1">
                <a:solidFill>
                  <a:srgbClr val="0070C0"/>
                </a:solidFill>
                <a:latin typeface="Raleway"/>
                <a:ea typeface="Raleway"/>
                <a:cs typeface="Raleway"/>
                <a:sym typeface="Raleway"/>
              </a:rPr>
              <a:t>-2024</a:t>
            </a:r>
            <a:endParaRPr sz="1400" b="1">
              <a:solidFill>
                <a:srgbClr val="0070C0"/>
              </a:solidFill>
              <a:latin typeface="Raleway"/>
              <a:ea typeface="Raleway"/>
              <a:cs typeface="Raleway"/>
              <a:sym typeface="Raleway"/>
            </a:endParaRPr>
          </a:p>
        </p:txBody>
      </p:sp>
      <p:pic>
        <p:nvPicPr>
          <p:cNvPr id="645" name="Google Shape;645;p96" descr="A screen shot of a flyer&#10;&#10;Description automatically generated"/>
          <p:cNvPicPr preferRelativeResize="0"/>
          <p:nvPr/>
        </p:nvPicPr>
        <p:blipFill rotWithShape="1">
          <a:blip r:embed="rId4">
            <a:alphaModFix/>
          </a:blip>
          <a:srcRect/>
          <a:stretch/>
        </p:blipFill>
        <p:spPr>
          <a:xfrm>
            <a:off x="2009285" y="0"/>
            <a:ext cx="4835426" cy="6858000"/>
          </a:xfrm>
          <a:prstGeom prst="rect">
            <a:avLst/>
          </a:prstGeom>
          <a:noFill/>
          <a:ln>
            <a:noFill/>
          </a:ln>
        </p:spPr>
      </p:pic>
    </p:spTree>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graphicFrame>
        <p:nvGraphicFramePr>
          <p:cNvPr id="650" name="Google Shape;650;p97"/>
          <p:cNvGraphicFramePr/>
          <p:nvPr/>
        </p:nvGraphicFramePr>
        <p:xfrm>
          <a:off x="367441" y="1667532"/>
          <a:ext cx="11457125" cy="4437945"/>
        </p:xfrm>
        <a:graphic>
          <a:graphicData uri="http://schemas.openxmlformats.org/drawingml/2006/table">
            <a:tbl>
              <a:tblPr firstRow="1" bandRow="1">
                <a:noFill/>
                <a:tableStyleId>{029E2A3A-A25E-45DE-BCC4-18213D98C5EE}</a:tableStyleId>
              </a:tblPr>
              <a:tblGrid>
                <a:gridCol w="2699675">
                  <a:extLst>
                    <a:ext uri="{9D8B030D-6E8A-4147-A177-3AD203B41FA5}">
                      <a16:colId xmlns:a16="http://schemas.microsoft.com/office/drawing/2014/main" val="20000"/>
                    </a:ext>
                  </a:extLst>
                </a:gridCol>
                <a:gridCol w="4478425">
                  <a:extLst>
                    <a:ext uri="{9D8B030D-6E8A-4147-A177-3AD203B41FA5}">
                      <a16:colId xmlns:a16="http://schemas.microsoft.com/office/drawing/2014/main" val="20001"/>
                    </a:ext>
                  </a:extLst>
                </a:gridCol>
                <a:gridCol w="4279025">
                  <a:extLst>
                    <a:ext uri="{9D8B030D-6E8A-4147-A177-3AD203B41FA5}">
                      <a16:colId xmlns:a16="http://schemas.microsoft.com/office/drawing/2014/main" val="20002"/>
                    </a:ext>
                  </a:extLst>
                </a:gridCol>
              </a:tblGrid>
              <a:tr h="475525">
                <a:tc>
                  <a:txBody>
                    <a:bodyPr/>
                    <a:lstStyle/>
                    <a:p>
                      <a:pPr marL="0" marR="0" lvl="0" indent="0" algn="ctr" rtl="0">
                        <a:lnSpc>
                          <a:spcPct val="100000"/>
                        </a:lnSpc>
                        <a:spcBef>
                          <a:spcPts val="0"/>
                        </a:spcBef>
                        <a:spcAft>
                          <a:spcPts val="0"/>
                        </a:spcAft>
                        <a:buNone/>
                      </a:pPr>
                      <a:r>
                        <a:rPr lang="en-US" sz="2000" b="1" u="none" strike="noStrike" cap="none">
                          <a:solidFill>
                            <a:srgbClr val="223F81"/>
                          </a:solidFill>
                          <a:latin typeface="Raleway"/>
                          <a:ea typeface="Raleway"/>
                          <a:cs typeface="Raleway"/>
                          <a:sym typeface="Raleway"/>
                        </a:rPr>
                        <a:t>Activities</a:t>
                      </a:r>
                      <a:endParaRPr/>
                    </a:p>
                  </a:txBody>
                  <a:tcPr marL="91450" marR="91450" marT="45725" marB="45725"/>
                </a:tc>
                <a:tc>
                  <a:txBody>
                    <a:bodyPr/>
                    <a:lstStyle/>
                    <a:p>
                      <a:pPr marL="0" marR="0" lvl="0" indent="0" algn="ctr" rtl="0">
                        <a:lnSpc>
                          <a:spcPct val="100000"/>
                        </a:lnSpc>
                        <a:spcBef>
                          <a:spcPts val="0"/>
                        </a:spcBef>
                        <a:spcAft>
                          <a:spcPts val="0"/>
                        </a:spcAft>
                        <a:buNone/>
                      </a:pPr>
                      <a:r>
                        <a:rPr lang="en-US" sz="2000" b="1" u="none" strike="noStrike" cap="none">
                          <a:solidFill>
                            <a:srgbClr val="223F81"/>
                          </a:solidFill>
                          <a:latin typeface="Raleway"/>
                          <a:ea typeface="Raleway"/>
                          <a:cs typeface="Raleway"/>
                          <a:sym typeface="Raleway"/>
                        </a:rPr>
                        <a:t>Description</a:t>
                      </a:r>
                      <a:endParaRPr/>
                    </a:p>
                  </a:txBody>
                  <a:tcPr marL="91450" marR="91450" marT="45725" marB="45725"/>
                </a:tc>
                <a:tc>
                  <a:txBody>
                    <a:bodyPr/>
                    <a:lstStyle/>
                    <a:p>
                      <a:pPr marL="0" marR="0" lvl="0" indent="0" algn="ctr" rtl="0">
                        <a:lnSpc>
                          <a:spcPct val="100000"/>
                        </a:lnSpc>
                        <a:spcBef>
                          <a:spcPts val="0"/>
                        </a:spcBef>
                        <a:spcAft>
                          <a:spcPts val="0"/>
                        </a:spcAft>
                        <a:buNone/>
                      </a:pPr>
                      <a:r>
                        <a:rPr lang="en-US" sz="2000" b="1" u="none" strike="noStrike" cap="none">
                          <a:solidFill>
                            <a:srgbClr val="223F81"/>
                          </a:solidFill>
                          <a:latin typeface="Raleway"/>
                          <a:ea typeface="Raleway"/>
                          <a:cs typeface="Raleway"/>
                          <a:sym typeface="Raleway"/>
                        </a:rPr>
                        <a:t>Benefit*</a:t>
                      </a:r>
                      <a:endParaRPr/>
                    </a:p>
                  </a:txBody>
                  <a:tcPr marL="91450" marR="91450" marT="45725" marB="45725"/>
                </a:tc>
                <a:extLst>
                  <a:ext uri="{0D108BD9-81ED-4DB2-BD59-A6C34878D82A}">
                    <a16:rowId xmlns:a16="http://schemas.microsoft.com/office/drawing/2014/main" val="10000"/>
                  </a:ext>
                </a:extLst>
              </a:tr>
              <a:tr h="1290875">
                <a:tc>
                  <a:txBody>
                    <a:bodyPr/>
                    <a:lstStyle/>
                    <a:p>
                      <a:pPr marL="0" marR="0" lvl="0" indent="0" algn="l" rtl="0">
                        <a:lnSpc>
                          <a:spcPct val="100000"/>
                        </a:lnSpc>
                        <a:spcBef>
                          <a:spcPts val="0"/>
                        </a:spcBef>
                        <a:spcAft>
                          <a:spcPts val="0"/>
                        </a:spcAft>
                        <a:buNone/>
                      </a:pPr>
                      <a:r>
                        <a:rPr lang="en-US" sz="1600" b="0" u="none" strike="noStrike" cap="none">
                          <a:latin typeface="Raleway"/>
                          <a:ea typeface="Raleway"/>
                          <a:cs typeface="Raleway"/>
                          <a:sym typeface="Raleway"/>
                        </a:rPr>
                        <a:t>Visiting Professor </a:t>
                      </a:r>
                      <a:endParaRPr/>
                    </a:p>
                  </a:txBody>
                  <a:tcPr marL="91450" marR="91450" marT="45725" marB="45725"/>
                </a:tc>
                <a:tc>
                  <a:txBody>
                    <a:bodyPr/>
                    <a:lstStyle/>
                    <a:p>
                      <a:pPr marL="0" marR="0" lvl="0" indent="0" algn="just" rtl="0">
                        <a:lnSpc>
                          <a:spcPct val="100000"/>
                        </a:lnSpc>
                        <a:spcBef>
                          <a:spcPts val="0"/>
                        </a:spcBef>
                        <a:spcAft>
                          <a:spcPts val="0"/>
                        </a:spcAft>
                        <a:buNone/>
                      </a:pPr>
                      <a:r>
                        <a:rPr lang="en-US" sz="1600" u="none" strike="noStrike" cap="none">
                          <a:latin typeface="Raleway"/>
                          <a:ea typeface="Raleway"/>
                          <a:cs typeface="Raleway"/>
                          <a:sym typeface="Raleway"/>
                        </a:rPr>
                        <a:t>ITS welcomes senior academics, researchers and professors from overseas partners who wish to expand collaboration in exchanging expertise, teaching or carrying out research at ITS.</a:t>
                      </a:r>
                      <a:endParaRPr/>
                    </a:p>
                  </a:txBody>
                  <a:tcPr marL="91450" marR="91450" marT="45725" marB="45725"/>
                </a:tc>
                <a:tc>
                  <a:txBody>
                    <a:bodyPr/>
                    <a:lstStyle/>
                    <a:p>
                      <a:pPr marL="171450" marR="0" lvl="0" indent="-171450" algn="l" rtl="0">
                        <a:lnSpc>
                          <a:spcPct val="100000"/>
                        </a:lnSpc>
                        <a:spcBef>
                          <a:spcPts val="0"/>
                        </a:spcBef>
                        <a:spcAft>
                          <a:spcPts val="0"/>
                        </a:spcAft>
                        <a:buClr>
                          <a:srgbClr val="000000"/>
                        </a:buClr>
                        <a:buSzPts val="1600"/>
                        <a:buFont typeface="Arial"/>
                        <a:buChar char="•"/>
                      </a:pPr>
                      <a:r>
                        <a:rPr lang="en-US" sz="1600" u="none" strike="noStrike" cap="none">
                          <a:latin typeface="Raleway"/>
                          <a:ea typeface="Raleway"/>
                          <a:cs typeface="Raleway"/>
                          <a:sym typeface="Raleway"/>
                        </a:rPr>
                        <a:t>Access to teaching mobility funding offered by various resources</a:t>
                      </a:r>
                      <a:endParaRPr sz="1200" u="none" strike="noStrike" cap="none">
                        <a:latin typeface="Raleway"/>
                        <a:ea typeface="Raleway"/>
                        <a:cs typeface="Raleway"/>
                        <a:sym typeface="Raleway"/>
                      </a:endParaRPr>
                    </a:p>
                  </a:txBody>
                  <a:tcPr marL="91450" marR="91450" marT="45725" marB="45725"/>
                </a:tc>
                <a:extLst>
                  <a:ext uri="{0D108BD9-81ED-4DB2-BD59-A6C34878D82A}">
                    <a16:rowId xmlns:a16="http://schemas.microsoft.com/office/drawing/2014/main" val="10001"/>
                  </a:ext>
                </a:extLst>
              </a:tr>
              <a:tr h="1957675">
                <a:tc>
                  <a:txBody>
                    <a:bodyPr/>
                    <a:lstStyle/>
                    <a:p>
                      <a:pPr marL="0" marR="0" lvl="0" indent="0" algn="l" rtl="0">
                        <a:lnSpc>
                          <a:spcPct val="100000"/>
                        </a:lnSpc>
                        <a:spcBef>
                          <a:spcPts val="0"/>
                        </a:spcBef>
                        <a:spcAft>
                          <a:spcPts val="0"/>
                        </a:spcAft>
                        <a:buNone/>
                      </a:pPr>
                      <a:r>
                        <a:rPr lang="en-US" sz="1600" u="none" strike="noStrike" cap="none">
                          <a:latin typeface="Raleway"/>
                          <a:ea typeface="Raleway"/>
                          <a:cs typeface="Raleway"/>
                          <a:sym typeface="Raleway"/>
                        </a:rPr>
                        <a:t>Adjunct Professor</a:t>
                      </a:r>
                      <a:endParaRPr/>
                    </a:p>
                  </a:txBody>
                  <a:tcPr marL="91450" marR="91450" marT="45725" marB="45725"/>
                </a:tc>
                <a:tc>
                  <a:txBody>
                    <a:bodyPr/>
                    <a:lstStyle/>
                    <a:p>
                      <a:pPr marL="0" marR="0" lvl="0" indent="0" algn="just" rtl="0">
                        <a:lnSpc>
                          <a:spcPct val="100000"/>
                        </a:lnSpc>
                        <a:spcBef>
                          <a:spcPts val="0"/>
                        </a:spcBef>
                        <a:spcAft>
                          <a:spcPts val="0"/>
                        </a:spcAft>
                        <a:buNone/>
                      </a:pPr>
                      <a:r>
                        <a:rPr lang="en-US" sz="1600" u="none" strike="noStrike" cap="none">
                          <a:latin typeface="Raleway"/>
                          <a:ea typeface="Raleway"/>
                          <a:cs typeface="Raleway"/>
                          <a:sym typeface="Raleway"/>
                        </a:rPr>
                        <a:t>Adjunct professors are defined as professors who are hired on a contractual basis. Adjunct professors at ITS Surabaya may choose one of two types: teaching-based or research/publication-based commitment.</a:t>
                      </a:r>
                      <a:endParaRPr/>
                    </a:p>
                  </a:txBody>
                  <a:tcPr marL="91450" marR="91450" marT="45725" marB="45725"/>
                </a:tc>
                <a:tc>
                  <a:txBody>
                    <a:bodyPr/>
                    <a:lstStyle/>
                    <a:p>
                      <a:pPr marL="342900" marR="0" lvl="0" indent="-342900" algn="l" rtl="0">
                        <a:lnSpc>
                          <a:spcPct val="100000"/>
                        </a:lnSpc>
                        <a:spcBef>
                          <a:spcPts val="0"/>
                        </a:spcBef>
                        <a:spcAft>
                          <a:spcPts val="0"/>
                        </a:spcAft>
                        <a:buClr>
                          <a:srgbClr val="000000"/>
                        </a:buClr>
                        <a:buSzPts val="1400"/>
                        <a:buFont typeface="Arial"/>
                        <a:buChar char="•"/>
                      </a:pPr>
                      <a:r>
                        <a:rPr lang="en-US" sz="1400" u="none" strike="noStrike" cap="none">
                          <a:latin typeface="Raleway"/>
                          <a:ea typeface="Raleway"/>
                          <a:cs typeface="Raleway"/>
                          <a:sym typeface="Raleway"/>
                        </a:rPr>
                        <a:t>Entitled to use ITS Adjunct Professor in business cards and during official correspondence</a:t>
                      </a:r>
                      <a:endParaRPr/>
                    </a:p>
                    <a:p>
                      <a:pPr marL="342900" marR="0" lvl="0" indent="-342900" algn="l" rtl="0">
                        <a:lnSpc>
                          <a:spcPct val="100000"/>
                        </a:lnSpc>
                        <a:spcBef>
                          <a:spcPts val="0"/>
                        </a:spcBef>
                        <a:spcAft>
                          <a:spcPts val="0"/>
                        </a:spcAft>
                        <a:buClr>
                          <a:srgbClr val="000000"/>
                        </a:buClr>
                        <a:buSzPts val="1400"/>
                        <a:buFont typeface="Arial"/>
                        <a:buChar char="•"/>
                      </a:pPr>
                      <a:r>
                        <a:rPr lang="en-US" sz="1400" u="none" strike="noStrike" cap="none">
                          <a:latin typeface="Raleway"/>
                          <a:ea typeface="Raleway"/>
                          <a:cs typeface="Raleway"/>
                          <a:sym typeface="Raleway"/>
                        </a:rPr>
                        <a:t>Entitled to functional title at ITS, equivalent to the functional title at the home university, by adding “Adjunct” following to the title</a:t>
                      </a:r>
                      <a:endParaRPr/>
                    </a:p>
                    <a:p>
                      <a:pPr marL="342900" marR="0" lvl="0" indent="-342900" algn="l" rtl="0">
                        <a:lnSpc>
                          <a:spcPct val="100000"/>
                        </a:lnSpc>
                        <a:spcBef>
                          <a:spcPts val="0"/>
                        </a:spcBef>
                        <a:spcAft>
                          <a:spcPts val="0"/>
                        </a:spcAft>
                        <a:buClr>
                          <a:srgbClr val="000000"/>
                        </a:buClr>
                        <a:buSzPts val="1400"/>
                        <a:buFont typeface="Arial"/>
                        <a:buChar char="•"/>
                      </a:pPr>
                      <a:r>
                        <a:rPr lang="en-US" sz="1400" u="none" strike="noStrike" cap="none">
                          <a:latin typeface="Raleway"/>
                          <a:ea typeface="Raleway"/>
                          <a:cs typeface="Raleway"/>
                          <a:sym typeface="Raleway"/>
                        </a:rPr>
                        <a:t>Easy and free access to ITS services such as library, working space, e-mail and research facility based on the need.</a:t>
                      </a:r>
                      <a:endParaRPr/>
                    </a:p>
                    <a:p>
                      <a:pPr marL="342900" marR="0" lvl="0" indent="-342900" algn="l" rtl="0">
                        <a:lnSpc>
                          <a:spcPct val="100000"/>
                        </a:lnSpc>
                        <a:spcBef>
                          <a:spcPts val="0"/>
                        </a:spcBef>
                        <a:spcAft>
                          <a:spcPts val="0"/>
                        </a:spcAft>
                        <a:buClr>
                          <a:srgbClr val="000000"/>
                        </a:buClr>
                        <a:buSzPts val="1400"/>
                        <a:buFont typeface="Arial"/>
                        <a:buChar char="•"/>
                      </a:pPr>
                      <a:r>
                        <a:rPr lang="en-US" sz="1400" u="none" strike="noStrike" cap="none">
                          <a:latin typeface="Raleway"/>
                          <a:ea typeface="Raleway"/>
                          <a:cs typeface="Raleway"/>
                          <a:sym typeface="Raleway"/>
                        </a:rPr>
                        <a:t>Financial support for flight ticket, accommodation and per diem during your stay in Surabaya or honorarium for teaching.</a:t>
                      </a:r>
                      <a:endParaRPr/>
                    </a:p>
                  </a:txBody>
                  <a:tcPr marL="91450" marR="91450" marT="45725" marB="45725"/>
                </a:tc>
                <a:extLst>
                  <a:ext uri="{0D108BD9-81ED-4DB2-BD59-A6C34878D82A}">
                    <a16:rowId xmlns:a16="http://schemas.microsoft.com/office/drawing/2014/main" val="10002"/>
                  </a:ext>
                </a:extLst>
              </a:tr>
            </a:tbl>
          </a:graphicData>
        </a:graphic>
      </p:graphicFrame>
      <p:sp>
        <p:nvSpPr>
          <p:cNvPr id="651" name="Google Shape;651;p97"/>
          <p:cNvSpPr txBox="1"/>
          <p:nvPr/>
        </p:nvSpPr>
        <p:spPr>
          <a:xfrm>
            <a:off x="465438" y="6338986"/>
            <a:ext cx="239520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rgbClr val="223F81"/>
                </a:solidFill>
                <a:latin typeface="Raleway"/>
                <a:ea typeface="Raleway"/>
                <a:cs typeface="Raleway"/>
                <a:sym typeface="Raleway"/>
              </a:rPr>
              <a:t>*terms &amp; conditions apply</a:t>
            </a:r>
            <a:endParaRPr/>
          </a:p>
        </p:txBody>
      </p:sp>
      <p:sp>
        <p:nvSpPr>
          <p:cNvPr id="652" name="Google Shape;652;p97"/>
          <p:cNvSpPr txBox="1">
            <a:spLocks noGrp="1"/>
          </p:cNvSpPr>
          <p:nvPr>
            <p:ph type="title" idx="4294967295"/>
          </p:nvPr>
        </p:nvSpPr>
        <p:spPr>
          <a:xfrm>
            <a:off x="367441" y="341969"/>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US" sz="3600" b="1">
                <a:solidFill>
                  <a:srgbClr val="223F81"/>
                </a:solidFill>
                <a:latin typeface="Raleway"/>
                <a:ea typeface="Raleway"/>
                <a:cs typeface="Raleway"/>
                <a:sym typeface="Raleway"/>
              </a:rPr>
              <a:t>International Lecturers Opportunities</a:t>
            </a:r>
            <a:endParaRPr/>
          </a:p>
        </p:txBody>
      </p:sp>
    </p:spTree>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99"/>
          <p:cNvSpPr txBox="1">
            <a:spLocks noGrp="1"/>
          </p:cNvSpPr>
          <p:nvPr>
            <p:ph type="title"/>
          </p:nvPr>
        </p:nvSpPr>
        <p:spPr>
          <a:xfrm>
            <a:off x="7753905" y="2766218"/>
            <a:ext cx="3804821"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55555"/>
              <a:buNone/>
            </a:pPr>
            <a:r>
              <a:rPr lang="en-US" sz="3600" b="1">
                <a:solidFill>
                  <a:srgbClr val="223F81"/>
                </a:solidFill>
                <a:latin typeface="Raleway"/>
                <a:ea typeface="Raleway"/>
                <a:cs typeface="Raleway"/>
                <a:sym typeface="Raleway"/>
              </a:rPr>
              <a:t>INBOUND RESEARCHER MOBILITY</a:t>
            </a:r>
            <a:br>
              <a:rPr lang="en-US" sz="3600" b="1">
                <a:solidFill>
                  <a:srgbClr val="223F81"/>
                </a:solidFill>
                <a:latin typeface="Raleway"/>
                <a:ea typeface="Raleway"/>
                <a:cs typeface="Raleway"/>
                <a:sym typeface="Raleway"/>
              </a:rPr>
            </a:br>
            <a:br>
              <a:rPr lang="en-US" sz="3600" b="1">
                <a:solidFill>
                  <a:srgbClr val="223F81"/>
                </a:solidFill>
                <a:latin typeface="Raleway"/>
                <a:ea typeface="Raleway"/>
                <a:cs typeface="Raleway"/>
                <a:sym typeface="Raleway"/>
              </a:rPr>
            </a:br>
            <a:r>
              <a:rPr lang="en-US" sz="2700" b="1">
                <a:solidFill>
                  <a:srgbClr val="223F81"/>
                </a:solidFill>
                <a:latin typeface="Raleway"/>
                <a:ea typeface="Raleway"/>
                <a:cs typeface="Raleway"/>
                <a:sym typeface="Raleway"/>
              </a:rPr>
              <a:t>for Top </a:t>
            </a:r>
            <a:r>
              <a:rPr lang="en-US" sz="2700"/>
              <a:t>200 &amp; Non-Top 200*</a:t>
            </a:r>
            <a:endParaRPr sz="2700"/>
          </a:p>
          <a:p>
            <a:pPr marL="0" lvl="0" indent="0" algn="l" rtl="0">
              <a:lnSpc>
                <a:spcPct val="90000"/>
              </a:lnSpc>
              <a:spcBef>
                <a:spcPts val="0"/>
              </a:spcBef>
              <a:spcAft>
                <a:spcPts val="0"/>
              </a:spcAft>
              <a:buClr>
                <a:schemeClr val="dk1"/>
              </a:buClr>
              <a:buSzPct val="74074"/>
              <a:buNone/>
            </a:pPr>
            <a:endParaRPr sz="2700"/>
          </a:p>
          <a:p>
            <a:pPr marL="0" lvl="0" indent="0" algn="l" rtl="0">
              <a:lnSpc>
                <a:spcPct val="90000"/>
              </a:lnSpc>
              <a:spcBef>
                <a:spcPts val="0"/>
              </a:spcBef>
              <a:spcAft>
                <a:spcPts val="0"/>
              </a:spcAft>
              <a:buClr>
                <a:schemeClr val="dk1"/>
              </a:buClr>
              <a:buSzPct val="74074"/>
              <a:buNone/>
            </a:pPr>
            <a:r>
              <a:rPr lang="en-US" sz="2700"/>
              <a:t>*based on QS WUR by Subject 2023</a:t>
            </a:r>
            <a:endParaRPr sz="2700"/>
          </a:p>
        </p:txBody>
      </p:sp>
      <p:pic>
        <p:nvPicPr>
          <p:cNvPr id="658" name="Google Shape;658;p99"/>
          <p:cNvPicPr preferRelativeResize="0"/>
          <p:nvPr/>
        </p:nvPicPr>
        <p:blipFill>
          <a:blip r:embed="rId3">
            <a:alphaModFix/>
          </a:blip>
          <a:stretch>
            <a:fillRect/>
          </a:stretch>
        </p:blipFill>
        <p:spPr>
          <a:xfrm>
            <a:off x="974000" y="0"/>
            <a:ext cx="5332699" cy="6743700"/>
          </a:xfrm>
          <a:prstGeom prst="rect">
            <a:avLst/>
          </a:prstGeom>
          <a:noFill/>
          <a:ln>
            <a:noFill/>
          </a:ln>
        </p:spPr>
      </p:pic>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600" b="1">
                <a:solidFill>
                  <a:srgbClr val="223F81"/>
                </a:solidFill>
                <a:latin typeface="Raleway"/>
                <a:ea typeface="Raleway"/>
                <a:cs typeface="Raleway"/>
                <a:sym typeface="Raleway"/>
              </a:rPr>
              <a:t>International Lecturers Opportunities</a:t>
            </a:r>
            <a:endParaRPr/>
          </a:p>
        </p:txBody>
      </p:sp>
      <p:graphicFrame>
        <p:nvGraphicFramePr>
          <p:cNvPr id="664" name="Google Shape;664;p98"/>
          <p:cNvGraphicFramePr/>
          <p:nvPr/>
        </p:nvGraphicFramePr>
        <p:xfrm>
          <a:off x="367441" y="1382901"/>
          <a:ext cx="3000000" cy="3000000"/>
        </p:xfrm>
        <a:graphic>
          <a:graphicData uri="http://schemas.openxmlformats.org/drawingml/2006/table">
            <a:tbl>
              <a:tblPr firstRow="1" bandRow="1">
                <a:noFill/>
                <a:tableStyleId>{029E2A3A-A25E-45DE-BCC4-18213D98C5EE}</a:tableStyleId>
              </a:tblPr>
              <a:tblGrid>
                <a:gridCol w="2699675">
                  <a:extLst>
                    <a:ext uri="{9D8B030D-6E8A-4147-A177-3AD203B41FA5}">
                      <a16:colId xmlns:a16="http://schemas.microsoft.com/office/drawing/2014/main" val="20000"/>
                    </a:ext>
                  </a:extLst>
                </a:gridCol>
                <a:gridCol w="4478425">
                  <a:extLst>
                    <a:ext uri="{9D8B030D-6E8A-4147-A177-3AD203B41FA5}">
                      <a16:colId xmlns:a16="http://schemas.microsoft.com/office/drawing/2014/main" val="20001"/>
                    </a:ext>
                  </a:extLst>
                </a:gridCol>
                <a:gridCol w="4279025">
                  <a:extLst>
                    <a:ext uri="{9D8B030D-6E8A-4147-A177-3AD203B41FA5}">
                      <a16:colId xmlns:a16="http://schemas.microsoft.com/office/drawing/2014/main" val="20002"/>
                    </a:ext>
                  </a:extLst>
                </a:gridCol>
              </a:tblGrid>
              <a:tr h="475525">
                <a:tc>
                  <a:txBody>
                    <a:bodyPr/>
                    <a:lstStyle/>
                    <a:p>
                      <a:pPr marL="0" marR="0" lvl="0" indent="0" algn="ctr" rtl="0">
                        <a:lnSpc>
                          <a:spcPct val="100000"/>
                        </a:lnSpc>
                        <a:spcBef>
                          <a:spcPts val="0"/>
                        </a:spcBef>
                        <a:spcAft>
                          <a:spcPts val="0"/>
                        </a:spcAft>
                        <a:buNone/>
                      </a:pPr>
                      <a:r>
                        <a:rPr lang="en-US" sz="2000" b="1" u="none" strike="noStrike" cap="none">
                          <a:solidFill>
                            <a:srgbClr val="223F81"/>
                          </a:solidFill>
                          <a:latin typeface="Raleway"/>
                          <a:ea typeface="Raleway"/>
                          <a:cs typeface="Raleway"/>
                          <a:sym typeface="Raleway"/>
                        </a:rPr>
                        <a:t>Activities</a:t>
                      </a:r>
                      <a:endParaRPr/>
                    </a:p>
                  </a:txBody>
                  <a:tcPr marL="91450" marR="91450" marT="45725" marB="45725"/>
                </a:tc>
                <a:tc>
                  <a:txBody>
                    <a:bodyPr/>
                    <a:lstStyle/>
                    <a:p>
                      <a:pPr marL="0" marR="0" lvl="0" indent="0" algn="ctr" rtl="0">
                        <a:lnSpc>
                          <a:spcPct val="100000"/>
                        </a:lnSpc>
                        <a:spcBef>
                          <a:spcPts val="0"/>
                        </a:spcBef>
                        <a:spcAft>
                          <a:spcPts val="0"/>
                        </a:spcAft>
                        <a:buNone/>
                      </a:pPr>
                      <a:r>
                        <a:rPr lang="en-US" sz="2000" b="1" u="none" strike="noStrike" cap="none">
                          <a:solidFill>
                            <a:srgbClr val="223F81"/>
                          </a:solidFill>
                          <a:latin typeface="Raleway"/>
                          <a:ea typeface="Raleway"/>
                          <a:cs typeface="Raleway"/>
                          <a:sym typeface="Raleway"/>
                        </a:rPr>
                        <a:t>Description</a:t>
                      </a:r>
                      <a:endParaRPr/>
                    </a:p>
                  </a:txBody>
                  <a:tcPr marL="91450" marR="91450" marT="45725" marB="45725"/>
                </a:tc>
                <a:tc>
                  <a:txBody>
                    <a:bodyPr/>
                    <a:lstStyle/>
                    <a:p>
                      <a:pPr marL="0" marR="0" lvl="0" indent="0" algn="ctr" rtl="0">
                        <a:lnSpc>
                          <a:spcPct val="100000"/>
                        </a:lnSpc>
                        <a:spcBef>
                          <a:spcPts val="0"/>
                        </a:spcBef>
                        <a:spcAft>
                          <a:spcPts val="0"/>
                        </a:spcAft>
                        <a:buNone/>
                      </a:pPr>
                      <a:r>
                        <a:rPr lang="en-US" sz="2000" b="1" u="none" strike="noStrike" cap="none">
                          <a:solidFill>
                            <a:srgbClr val="223F81"/>
                          </a:solidFill>
                          <a:latin typeface="Raleway"/>
                          <a:ea typeface="Raleway"/>
                          <a:cs typeface="Raleway"/>
                          <a:sym typeface="Raleway"/>
                        </a:rPr>
                        <a:t>Benefit*</a:t>
                      </a:r>
                      <a:endParaRPr/>
                    </a:p>
                  </a:txBody>
                  <a:tcPr marL="91450" marR="91450" marT="45725" marB="45725"/>
                </a:tc>
                <a:extLst>
                  <a:ext uri="{0D108BD9-81ED-4DB2-BD59-A6C34878D82A}">
                    <a16:rowId xmlns:a16="http://schemas.microsoft.com/office/drawing/2014/main" val="10000"/>
                  </a:ext>
                </a:extLst>
              </a:tr>
              <a:tr h="1957675">
                <a:tc>
                  <a:txBody>
                    <a:bodyPr/>
                    <a:lstStyle/>
                    <a:p>
                      <a:pPr marL="0" marR="0" lvl="0" indent="0" algn="l" rtl="0">
                        <a:lnSpc>
                          <a:spcPct val="100000"/>
                        </a:lnSpc>
                        <a:spcBef>
                          <a:spcPts val="0"/>
                        </a:spcBef>
                        <a:spcAft>
                          <a:spcPts val="0"/>
                        </a:spcAft>
                        <a:buNone/>
                      </a:pPr>
                      <a:r>
                        <a:rPr lang="en-US" sz="1600" u="none" strike="noStrike" cap="none">
                          <a:latin typeface="Raleway"/>
                          <a:ea typeface="Raleway"/>
                          <a:cs typeface="Raleway"/>
                          <a:sym typeface="Raleway"/>
                        </a:rPr>
                        <a:t>Inbound Researcher Mobility (IRM)</a:t>
                      </a:r>
                      <a:endParaRPr/>
                    </a:p>
                  </a:txBody>
                  <a:tcPr marL="91450" marR="91450" marT="45725" marB="45725"/>
                </a:tc>
                <a:tc>
                  <a:txBody>
                    <a:bodyPr/>
                    <a:lstStyle/>
                    <a:p>
                      <a:pPr marL="0" marR="0" lvl="0" indent="0" algn="l" rtl="0">
                        <a:lnSpc>
                          <a:spcPct val="100000"/>
                        </a:lnSpc>
                        <a:spcBef>
                          <a:spcPts val="0"/>
                        </a:spcBef>
                        <a:spcAft>
                          <a:spcPts val="0"/>
                        </a:spcAft>
                        <a:buNone/>
                      </a:pPr>
                      <a:r>
                        <a:rPr lang="en-US" sz="1600" u="none" strike="noStrike" cap="none">
                          <a:latin typeface="Raleway"/>
                          <a:ea typeface="Raleway"/>
                          <a:cs typeface="Raleway"/>
                          <a:sym typeface="Raleway"/>
                        </a:rPr>
                        <a:t>Inbound Research Mobility (IRM) provides funding for overseas professors from Top 100 QS Rank by Subject to come to ITS Surabaya, Indonesia to conduct research and produce manuscript for international journal. The interested professor must contact an ITS faculty to apply for this funding.</a:t>
                      </a:r>
                      <a:endParaRPr/>
                    </a:p>
                    <a:p>
                      <a:pPr marL="0" marR="0" lvl="0" indent="0" algn="l" rtl="0">
                        <a:lnSpc>
                          <a:spcPct val="100000"/>
                        </a:lnSpc>
                        <a:spcBef>
                          <a:spcPts val="0"/>
                        </a:spcBef>
                        <a:spcAft>
                          <a:spcPts val="0"/>
                        </a:spcAft>
                        <a:buNone/>
                      </a:pPr>
                      <a:endParaRPr sz="1600" u="none" strike="noStrike" cap="none">
                        <a:latin typeface="Raleway"/>
                        <a:ea typeface="Raleway"/>
                        <a:cs typeface="Raleway"/>
                        <a:sym typeface="Raleway"/>
                      </a:endParaRPr>
                    </a:p>
                    <a:p>
                      <a:pPr marL="0" marR="0" lvl="0" indent="0" algn="l" rtl="0">
                        <a:lnSpc>
                          <a:spcPct val="100000"/>
                        </a:lnSpc>
                        <a:spcBef>
                          <a:spcPts val="0"/>
                        </a:spcBef>
                        <a:spcAft>
                          <a:spcPts val="0"/>
                        </a:spcAft>
                        <a:buNone/>
                      </a:pPr>
                      <a:r>
                        <a:rPr lang="en-US" sz="1600" u="none" strike="noStrike" cap="none">
                          <a:latin typeface="Raleway"/>
                          <a:ea typeface="Raleway"/>
                          <a:cs typeface="Raleway"/>
                          <a:sym typeface="Raleway"/>
                        </a:rPr>
                        <a:t>Outcomes of the program:</a:t>
                      </a:r>
                      <a:endParaRPr/>
                    </a:p>
                    <a:p>
                      <a:pPr marL="0" marR="0" lvl="0" indent="0" algn="l" rtl="0">
                        <a:lnSpc>
                          <a:spcPct val="100000"/>
                        </a:lnSpc>
                        <a:spcBef>
                          <a:spcPts val="0"/>
                        </a:spcBef>
                        <a:spcAft>
                          <a:spcPts val="0"/>
                        </a:spcAft>
                        <a:buNone/>
                      </a:pPr>
                      <a:r>
                        <a:rPr lang="en-US" sz="1600" u="none" strike="noStrike" cap="none">
                          <a:latin typeface="Raleway"/>
                          <a:ea typeface="Raleway"/>
                          <a:cs typeface="Raleway"/>
                          <a:sym typeface="Raleway"/>
                        </a:rPr>
                        <a:t>Mandatory outcome: a manuscript of a joint publication to an international journal (Q1/Q2), Implementation of Arrangement (IA) document, official report.</a:t>
                      </a:r>
                      <a:br>
                        <a:rPr lang="en-US" sz="1600" u="none" strike="noStrike" cap="none">
                          <a:latin typeface="Raleway"/>
                          <a:ea typeface="Raleway"/>
                          <a:cs typeface="Raleway"/>
                          <a:sym typeface="Raleway"/>
                        </a:rPr>
                      </a:br>
                      <a:endParaRPr sz="1600" u="none" strike="noStrike" cap="none">
                        <a:latin typeface="Raleway"/>
                        <a:ea typeface="Raleway"/>
                        <a:cs typeface="Raleway"/>
                        <a:sym typeface="Raleway"/>
                      </a:endParaRPr>
                    </a:p>
                    <a:p>
                      <a:pPr marL="0" marR="0" lvl="0" indent="0" algn="l" rtl="0">
                        <a:lnSpc>
                          <a:spcPct val="100000"/>
                        </a:lnSpc>
                        <a:spcBef>
                          <a:spcPts val="0"/>
                        </a:spcBef>
                        <a:spcAft>
                          <a:spcPts val="0"/>
                        </a:spcAft>
                        <a:buNone/>
                      </a:pPr>
                      <a:r>
                        <a:rPr lang="en-US" sz="1600" u="none" strike="noStrike" cap="none">
                          <a:latin typeface="Raleway"/>
                          <a:ea typeface="Raleway"/>
                          <a:cs typeface="Raleway"/>
                          <a:sym typeface="Raleway"/>
                        </a:rPr>
                        <a:t>Non-mandatory outcomes: teaching activities, joint supervision, partnership agreement, etc.</a:t>
                      </a:r>
                      <a:endParaRPr/>
                    </a:p>
                    <a:p>
                      <a:pPr marL="0" marR="0" lvl="0" indent="0" algn="just" rtl="0">
                        <a:lnSpc>
                          <a:spcPct val="100000"/>
                        </a:lnSpc>
                        <a:spcBef>
                          <a:spcPts val="0"/>
                        </a:spcBef>
                        <a:spcAft>
                          <a:spcPts val="0"/>
                        </a:spcAft>
                        <a:buNone/>
                      </a:pPr>
                      <a:endParaRPr sz="1600" u="none" strike="noStrike" cap="none">
                        <a:latin typeface="Raleway"/>
                        <a:ea typeface="Raleway"/>
                        <a:cs typeface="Raleway"/>
                        <a:sym typeface="Raleway"/>
                      </a:endParaRPr>
                    </a:p>
                  </a:txBody>
                  <a:tcPr marL="91450" marR="91450" marT="45725" marB="45725"/>
                </a:tc>
                <a:tc>
                  <a:txBody>
                    <a:bodyPr/>
                    <a:lstStyle/>
                    <a:p>
                      <a:pPr marL="0" marR="0" lvl="0" indent="0" algn="l" rtl="0">
                        <a:lnSpc>
                          <a:spcPct val="100000"/>
                        </a:lnSpc>
                        <a:spcBef>
                          <a:spcPts val="0"/>
                        </a:spcBef>
                        <a:spcAft>
                          <a:spcPts val="0"/>
                        </a:spcAft>
                        <a:buNone/>
                      </a:pPr>
                      <a:r>
                        <a:rPr lang="en-US" sz="1600" u="none" strike="noStrike" cap="none">
                          <a:latin typeface="Raleway"/>
                          <a:ea typeface="Raleway"/>
                          <a:cs typeface="Raleway"/>
                          <a:sym typeface="Raleway"/>
                        </a:rPr>
                        <a:t>ITS offers financial that may be used for return ticket, accommodation, health insurance, living expenses, or publication fee.</a:t>
                      </a:r>
                      <a:br>
                        <a:rPr lang="en-US" sz="1600" i="1" u="none" strike="noStrike" cap="none">
                          <a:latin typeface="Raleway"/>
                          <a:ea typeface="Raleway"/>
                          <a:cs typeface="Raleway"/>
                          <a:sym typeface="Raleway"/>
                        </a:rPr>
                      </a:br>
                      <a:endParaRPr sz="1600" u="none" strike="noStrike" cap="none">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Raleway"/>
                        <a:ea typeface="Raleway"/>
                        <a:cs typeface="Raleway"/>
                        <a:sym typeface="Raleway"/>
                      </a:endParaRPr>
                    </a:p>
                  </a:txBody>
                  <a:tcPr marL="91450" marR="91450" marT="45725" marB="45725"/>
                </a:tc>
                <a:extLst>
                  <a:ext uri="{0D108BD9-81ED-4DB2-BD59-A6C34878D82A}">
                    <a16:rowId xmlns:a16="http://schemas.microsoft.com/office/drawing/2014/main" val="10001"/>
                  </a:ext>
                </a:extLst>
              </a:tr>
            </a:tbl>
          </a:graphicData>
        </a:graphic>
      </p:graphicFrame>
      <p:sp>
        <p:nvSpPr>
          <p:cNvPr id="665" name="Google Shape;665;p98"/>
          <p:cNvSpPr txBox="1"/>
          <p:nvPr/>
        </p:nvSpPr>
        <p:spPr>
          <a:xfrm>
            <a:off x="465438" y="6338986"/>
            <a:ext cx="239520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rgbClr val="223F81"/>
                </a:solidFill>
                <a:latin typeface="Raleway"/>
                <a:ea typeface="Raleway"/>
                <a:cs typeface="Raleway"/>
                <a:sym typeface="Raleway"/>
              </a:rPr>
              <a:t>*terms &amp; conditions apply</a:t>
            </a:r>
            <a:endParaRPr/>
          </a:p>
        </p:txBody>
      </p:sp>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9"/>
        <p:cNvGrpSpPr/>
        <p:nvPr/>
      </p:nvGrpSpPr>
      <p:grpSpPr>
        <a:xfrm>
          <a:off x="0" y="0"/>
          <a:ext cx="0" cy="0"/>
          <a:chOff x="0" y="0"/>
          <a:chExt cx="0" cy="0"/>
        </a:xfrm>
      </p:grpSpPr>
      <p:sp>
        <p:nvSpPr>
          <p:cNvPr id="670" name="Google Shape;670;p101"/>
          <p:cNvSpPr txBox="1"/>
          <p:nvPr/>
        </p:nvSpPr>
        <p:spPr>
          <a:xfrm>
            <a:off x="4314611" y="3067050"/>
            <a:ext cx="7527925" cy="723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200"/>
              <a:buFont typeface="Raleway"/>
              <a:buNone/>
            </a:pPr>
            <a:r>
              <a:rPr lang="en-US" sz="3200" b="0" i="0" u="none" strike="noStrike" cap="none">
                <a:solidFill>
                  <a:schemeClr val="dk1"/>
                </a:solidFill>
                <a:latin typeface="Raleway"/>
                <a:ea typeface="Raleway"/>
                <a:cs typeface="Raleway"/>
                <a:sym typeface="Raleway"/>
              </a:rPr>
              <a:t>Staff Mobility</a:t>
            </a:r>
            <a:endParaRPr/>
          </a:p>
        </p:txBody>
      </p:sp>
    </p:spTree>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4"/>
        <p:cNvGrpSpPr/>
        <p:nvPr/>
      </p:nvGrpSpPr>
      <p:grpSpPr>
        <a:xfrm>
          <a:off x="0" y="0"/>
          <a:ext cx="0" cy="0"/>
          <a:chOff x="0" y="0"/>
          <a:chExt cx="0" cy="0"/>
        </a:xfrm>
      </p:grpSpPr>
      <p:sp>
        <p:nvSpPr>
          <p:cNvPr id="675" name="Google Shape;675;p102"/>
          <p:cNvSpPr/>
          <p:nvPr/>
        </p:nvSpPr>
        <p:spPr>
          <a:xfrm>
            <a:off x="3931919" y="411340"/>
            <a:ext cx="4871799"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a:solidFill>
                  <a:srgbClr val="223F81"/>
                </a:solidFill>
                <a:latin typeface="Raleway"/>
                <a:ea typeface="Raleway"/>
                <a:cs typeface="Raleway"/>
                <a:sym typeface="Raleway"/>
              </a:rPr>
              <a:t>STAFF MOBILITY</a:t>
            </a:r>
            <a:endParaRPr sz="3200" b="1" i="0" u="none" strike="noStrike" cap="none">
              <a:solidFill>
                <a:srgbClr val="223F81"/>
              </a:solidFill>
              <a:latin typeface="Raleway"/>
              <a:ea typeface="Raleway"/>
              <a:cs typeface="Raleway"/>
              <a:sym typeface="Raleway"/>
            </a:endParaRPr>
          </a:p>
        </p:txBody>
      </p:sp>
      <p:pic>
        <p:nvPicPr>
          <p:cNvPr id="676" name="Google Shape;676;p102"/>
          <p:cNvPicPr preferRelativeResize="0"/>
          <p:nvPr/>
        </p:nvPicPr>
        <p:blipFill rotWithShape="1">
          <a:blip r:embed="rId4">
            <a:alphaModFix/>
          </a:blip>
          <a:srcRect/>
          <a:stretch/>
        </p:blipFill>
        <p:spPr>
          <a:xfrm>
            <a:off x="687325" y="1426598"/>
            <a:ext cx="3690300" cy="5222240"/>
          </a:xfrm>
          <a:prstGeom prst="rect">
            <a:avLst/>
          </a:prstGeom>
          <a:noFill/>
          <a:ln>
            <a:noFill/>
          </a:ln>
        </p:spPr>
      </p:pic>
      <p:pic>
        <p:nvPicPr>
          <p:cNvPr id="677" name="Google Shape;677;p102" descr="A poster of a program&#10;&#10;Description automatically generated with medium confidence"/>
          <p:cNvPicPr preferRelativeResize="0"/>
          <p:nvPr/>
        </p:nvPicPr>
        <p:blipFill rotWithShape="1">
          <a:blip r:embed="rId5">
            <a:alphaModFix/>
          </a:blip>
          <a:srcRect/>
          <a:stretch/>
        </p:blipFill>
        <p:spPr>
          <a:xfrm>
            <a:off x="4377625" y="1426598"/>
            <a:ext cx="3691624" cy="5222240"/>
          </a:xfrm>
          <a:prstGeom prst="rect">
            <a:avLst/>
          </a:prstGeom>
          <a:noFill/>
          <a:ln>
            <a:noFill/>
          </a:ln>
        </p:spPr>
      </p:pic>
      <p:sp>
        <p:nvSpPr>
          <p:cNvPr id="678" name="Google Shape;678;p102"/>
          <p:cNvSpPr txBox="1">
            <a:spLocks noGrp="1"/>
          </p:cNvSpPr>
          <p:nvPr>
            <p:ph type="body" idx="1"/>
          </p:nvPr>
        </p:nvSpPr>
        <p:spPr>
          <a:xfrm>
            <a:off x="8182937" y="1538654"/>
            <a:ext cx="3449390" cy="42020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43EA2"/>
              </a:buClr>
              <a:buSzPts val="1800"/>
              <a:buNone/>
            </a:pPr>
            <a:r>
              <a:rPr lang="en-US" sz="1600" b="1">
                <a:solidFill>
                  <a:srgbClr val="243EA2"/>
                </a:solidFill>
                <a:latin typeface="Raleway"/>
                <a:ea typeface="Raleway"/>
                <a:cs typeface="Raleway"/>
                <a:sym typeface="Raleway"/>
              </a:rPr>
              <a:t>INTERNATIONAL STAFF MOBILITY</a:t>
            </a:r>
            <a:endParaRPr sz="1600">
              <a:latin typeface="Raleway"/>
              <a:ea typeface="Raleway"/>
              <a:cs typeface="Raleway"/>
              <a:sym typeface="Raleway"/>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Open for any non-academic staffs of ITS partners/prospective partners.</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Session 1: 29 April-03 May 2024 | Registration deadline : 22 March 2024</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Session 2: 7-11 October 2024 | Registration deadline : 30 August 2024</a:t>
            </a:r>
            <a:endParaRPr sz="1600">
              <a:latin typeface="Raleway"/>
              <a:ea typeface="Raleway"/>
              <a:cs typeface="Raleway"/>
              <a:sym typeface="Raleway"/>
            </a:endParaRPr>
          </a:p>
          <a:p>
            <a:pPr marL="228600" lvl="0" indent="-114300" algn="l" rtl="0">
              <a:lnSpc>
                <a:spcPct val="90000"/>
              </a:lnSpc>
              <a:spcBef>
                <a:spcPts val="1000"/>
              </a:spcBef>
              <a:spcAft>
                <a:spcPts val="0"/>
              </a:spcAft>
              <a:buClr>
                <a:schemeClr val="dk1"/>
              </a:buClr>
              <a:buSzPts val="1800"/>
              <a:buNone/>
            </a:pPr>
            <a:endParaRPr sz="1600">
              <a:latin typeface="Raleway"/>
              <a:ea typeface="Raleway"/>
              <a:cs typeface="Raleway"/>
              <a:sym typeface="Raleway"/>
            </a:endParaRPr>
          </a:p>
          <a:p>
            <a:pPr marL="228600" lvl="0" indent="-50800" algn="l" rtl="0">
              <a:lnSpc>
                <a:spcPct val="90000"/>
              </a:lnSpc>
              <a:spcBef>
                <a:spcPts val="1000"/>
              </a:spcBef>
              <a:spcAft>
                <a:spcPts val="0"/>
              </a:spcAft>
              <a:buClr>
                <a:schemeClr val="dk1"/>
              </a:buClr>
              <a:buSzPts val="2800"/>
              <a:buNone/>
            </a:pPr>
            <a:r>
              <a:rPr lang="en-US" sz="1400">
                <a:latin typeface="Raleway"/>
                <a:ea typeface="Raleway"/>
                <a:cs typeface="Raleway"/>
                <a:sym typeface="Raleway"/>
              </a:rPr>
              <a:t>Application</a:t>
            </a:r>
            <a:endParaRPr/>
          </a:p>
          <a:p>
            <a:pPr marL="228600" lvl="0" indent="-50800" algn="l" rtl="0">
              <a:lnSpc>
                <a:spcPct val="90000"/>
              </a:lnSpc>
              <a:spcBef>
                <a:spcPts val="1000"/>
              </a:spcBef>
              <a:spcAft>
                <a:spcPts val="0"/>
              </a:spcAft>
              <a:buClr>
                <a:schemeClr val="dk1"/>
              </a:buClr>
              <a:buSzPts val="2800"/>
              <a:buNone/>
            </a:pPr>
            <a:r>
              <a:rPr lang="en-US" sz="1400" b="1">
                <a:solidFill>
                  <a:srgbClr val="0070C0"/>
                </a:solidFill>
                <a:latin typeface="Raleway"/>
                <a:ea typeface="Raleway"/>
                <a:cs typeface="Raleway"/>
                <a:sym typeface="Raleway"/>
              </a:rPr>
              <a:t>Bit.ly/InternationalStaffMobilityITS</a:t>
            </a:r>
            <a:endParaRPr sz="1400" b="1">
              <a:solidFill>
                <a:srgbClr val="0070C0"/>
              </a:solidFill>
              <a:latin typeface="Raleway"/>
              <a:ea typeface="Raleway"/>
              <a:cs typeface="Raleway"/>
              <a:sym typeface="Raleway"/>
            </a:endParaRPr>
          </a:p>
        </p:txBody>
      </p:sp>
    </p:spTree>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2"/>
        <p:cNvGrpSpPr/>
        <p:nvPr/>
      </p:nvGrpSpPr>
      <p:grpSpPr>
        <a:xfrm>
          <a:off x="0" y="0"/>
          <a:ext cx="0" cy="0"/>
          <a:chOff x="0" y="0"/>
          <a:chExt cx="0" cy="0"/>
        </a:xfrm>
      </p:grpSpPr>
      <p:sp>
        <p:nvSpPr>
          <p:cNvPr id="683" name="Google Shape;683;p103"/>
          <p:cNvSpPr txBox="1"/>
          <p:nvPr/>
        </p:nvSpPr>
        <p:spPr>
          <a:xfrm>
            <a:off x="4314611" y="3067050"/>
            <a:ext cx="7527925" cy="723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200"/>
              <a:buFont typeface="Raleway"/>
              <a:buNone/>
            </a:pPr>
            <a:r>
              <a:rPr lang="en-US" sz="3200" b="0" i="0" u="none" strike="noStrike" cap="none">
                <a:solidFill>
                  <a:schemeClr val="dk1"/>
                </a:solidFill>
                <a:latin typeface="Raleway"/>
                <a:ea typeface="Raleway"/>
                <a:cs typeface="Raleway"/>
                <a:sym typeface="Raleway"/>
              </a:rPr>
              <a:t>Global Citizens</a:t>
            </a:r>
            <a:endParaRPr/>
          </a:p>
        </p:txBody>
      </p:sp>
    </p:spTree>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104"/>
          <p:cNvSpPr/>
          <p:nvPr/>
        </p:nvSpPr>
        <p:spPr>
          <a:xfrm>
            <a:off x="1371170" y="423066"/>
            <a:ext cx="944966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a:solidFill>
                  <a:srgbClr val="223F81"/>
                </a:solidFill>
                <a:latin typeface="Raleway"/>
                <a:ea typeface="Raleway"/>
                <a:cs typeface="Raleway"/>
                <a:sym typeface="Raleway"/>
              </a:rPr>
              <a:t>VIRTUAL SHORT PROGRAM</a:t>
            </a:r>
            <a:endParaRPr sz="3200" b="1" i="0" u="none" strike="noStrike" cap="none">
              <a:solidFill>
                <a:srgbClr val="223F81"/>
              </a:solidFill>
              <a:latin typeface="Raleway"/>
              <a:ea typeface="Raleway"/>
              <a:cs typeface="Raleway"/>
              <a:sym typeface="Raleway"/>
            </a:endParaRPr>
          </a:p>
        </p:txBody>
      </p:sp>
      <p:sp>
        <p:nvSpPr>
          <p:cNvPr id="689" name="Google Shape;689;p104"/>
          <p:cNvSpPr txBox="1">
            <a:spLocks noGrp="1"/>
          </p:cNvSpPr>
          <p:nvPr>
            <p:ph type="body" idx="1"/>
          </p:nvPr>
        </p:nvSpPr>
        <p:spPr>
          <a:xfrm>
            <a:off x="5559930" y="1999049"/>
            <a:ext cx="5381936" cy="35394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43EA2"/>
              </a:buClr>
              <a:buSzPct val="100000"/>
              <a:buNone/>
            </a:pPr>
            <a:r>
              <a:rPr lang="en-US" sz="1800" b="1">
                <a:solidFill>
                  <a:srgbClr val="243EA2"/>
                </a:solidFill>
                <a:latin typeface="Raleway"/>
                <a:ea typeface="Raleway"/>
                <a:cs typeface="Raleway"/>
                <a:sym typeface="Raleway"/>
              </a:rPr>
              <a:t>Fun Bahasa Indonesia &amp; Cultural Course</a:t>
            </a:r>
            <a:endParaRPr/>
          </a:p>
          <a:p>
            <a:pPr marL="228600" lvl="0" indent="-220027" algn="l" rtl="0">
              <a:lnSpc>
                <a:spcPct val="90000"/>
              </a:lnSpc>
              <a:spcBef>
                <a:spcPts val="1000"/>
              </a:spcBef>
              <a:spcAft>
                <a:spcPts val="0"/>
              </a:spcAft>
              <a:buClr>
                <a:schemeClr val="dk1"/>
              </a:buClr>
              <a:buSzPct val="100000"/>
              <a:buFont typeface="Raleway"/>
              <a:buChar char="-"/>
            </a:pPr>
            <a:r>
              <a:rPr lang="en-US" sz="1800">
                <a:latin typeface="Raleway"/>
                <a:ea typeface="Raleway"/>
                <a:cs typeface="Raleway"/>
                <a:sym typeface="Raleway"/>
              </a:rPr>
              <a:t>Open for Public who have interest to learn Bahasa Indonesia</a:t>
            </a:r>
            <a:endParaRPr/>
          </a:p>
          <a:p>
            <a:pPr marL="228600" lvl="0" indent="-220027" algn="l" rtl="0">
              <a:lnSpc>
                <a:spcPct val="90000"/>
              </a:lnSpc>
              <a:spcBef>
                <a:spcPts val="1000"/>
              </a:spcBef>
              <a:spcAft>
                <a:spcPts val="0"/>
              </a:spcAft>
              <a:buClr>
                <a:schemeClr val="dk1"/>
              </a:buClr>
              <a:buSzPct val="100000"/>
              <a:buFont typeface="Raleway"/>
              <a:buChar char="-"/>
            </a:pPr>
            <a:r>
              <a:rPr lang="en-US" sz="1800">
                <a:latin typeface="Raleway"/>
                <a:ea typeface="Raleway"/>
                <a:cs typeface="Raleway"/>
                <a:sym typeface="Raleway"/>
              </a:rPr>
              <a:t>Offer 4 themes</a:t>
            </a:r>
            <a:endParaRPr/>
          </a:p>
          <a:p>
            <a:pPr marL="228600" lvl="0" indent="-220027" algn="l" rtl="0">
              <a:lnSpc>
                <a:spcPct val="90000"/>
              </a:lnSpc>
              <a:spcBef>
                <a:spcPts val="1000"/>
              </a:spcBef>
              <a:spcAft>
                <a:spcPts val="0"/>
              </a:spcAft>
              <a:buClr>
                <a:schemeClr val="dk1"/>
              </a:buClr>
              <a:buSzPct val="100000"/>
              <a:buFont typeface="Raleway"/>
              <a:buChar char="-"/>
            </a:pPr>
            <a:r>
              <a:rPr lang="en-US" sz="1800">
                <a:latin typeface="Raleway"/>
                <a:ea typeface="Raleway"/>
                <a:cs typeface="Raleway"/>
                <a:sym typeface="Raleway"/>
              </a:rPr>
              <a:t>Free of charge</a:t>
            </a:r>
            <a:endParaRPr/>
          </a:p>
          <a:p>
            <a:pPr marL="228600" lvl="0" indent="-220027" algn="l" rtl="0">
              <a:lnSpc>
                <a:spcPct val="90000"/>
              </a:lnSpc>
              <a:spcBef>
                <a:spcPts val="1000"/>
              </a:spcBef>
              <a:spcAft>
                <a:spcPts val="0"/>
              </a:spcAft>
              <a:buClr>
                <a:schemeClr val="dk1"/>
              </a:buClr>
              <a:buSzPct val="100000"/>
              <a:buFont typeface="Raleway"/>
              <a:buChar char="-"/>
            </a:pPr>
            <a:r>
              <a:rPr lang="en-US" sz="1800">
                <a:latin typeface="Raleway"/>
                <a:ea typeface="Raleway"/>
                <a:cs typeface="Raleway"/>
                <a:sym typeface="Raleway"/>
              </a:rPr>
              <a:t>Application deadline : 1 </a:t>
            </a:r>
            <a:r>
              <a:rPr lang="en-US" sz="1800"/>
              <a:t>February</a:t>
            </a:r>
            <a:r>
              <a:rPr lang="en-US" sz="1800">
                <a:latin typeface="Raleway"/>
                <a:ea typeface="Raleway"/>
                <a:cs typeface="Raleway"/>
                <a:sym typeface="Raleway"/>
              </a:rPr>
              <a:t> 202</a:t>
            </a:r>
            <a:r>
              <a:rPr lang="en-US" sz="1800"/>
              <a:t>4</a:t>
            </a:r>
            <a:endParaRPr/>
          </a:p>
          <a:p>
            <a:pPr marL="228600" lvl="0" indent="-220027" algn="l" rtl="0">
              <a:lnSpc>
                <a:spcPct val="90000"/>
              </a:lnSpc>
              <a:spcBef>
                <a:spcPts val="1000"/>
              </a:spcBef>
              <a:spcAft>
                <a:spcPts val="0"/>
              </a:spcAft>
              <a:buClr>
                <a:schemeClr val="dk1"/>
              </a:buClr>
              <a:buSzPct val="100000"/>
              <a:buFont typeface="Raleway"/>
              <a:buChar char="-"/>
            </a:pPr>
            <a:r>
              <a:rPr lang="en-US" sz="1800">
                <a:latin typeface="Raleway"/>
                <a:ea typeface="Raleway"/>
                <a:cs typeface="Raleway"/>
                <a:sym typeface="Raleway"/>
              </a:rPr>
              <a:t>Start on </a:t>
            </a:r>
            <a:r>
              <a:rPr lang="en-US" sz="1800"/>
              <a:t>7 February</a:t>
            </a:r>
            <a:r>
              <a:rPr lang="en-US" sz="1800">
                <a:latin typeface="Raleway"/>
                <a:ea typeface="Raleway"/>
                <a:cs typeface="Raleway"/>
                <a:sym typeface="Raleway"/>
              </a:rPr>
              <a:t> 202</a:t>
            </a:r>
            <a:r>
              <a:rPr lang="en-US" sz="1800"/>
              <a:t>4</a:t>
            </a:r>
            <a:endParaRPr sz="1800">
              <a:latin typeface="Raleway"/>
              <a:ea typeface="Raleway"/>
              <a:cs typeface="Raleway"/>
              <a:sym typeface="Raleway"/>
            </a:endParaRPr>
          </a:p>
          <a:p>
            <a:pPr marL="228600" lvl="0" indent="-114300" algn="l" rtl="0">
              <a:lnSpc>
                <a:spcPct val="90000"/>
              </a:lnSpc>
              <a:spcBef>
                <a:spcPts val="1000"/>
              </a:spcBef>
              <a:spcAft>
                <a:spcPts val="0"/>
              </a:spcAft>
              <a:buClr>
                <a:schemeClr val="dk1"/>
              </a:buClr>
              <a:buSzPct val="100000"/>
              <a:buNone/>
            </a:pPr>
            <a:endParaRPr sz="1800">
              <a:latin typeface="Raleway"/>
              <a:ea typeface="Raleway"/>
              <a:cs typeface="Raleway"/>
              <a:sym typeface="Raleway"/>
            </a:endParaRPr>
          </a:p>
          <a:p>
            <a:pPr marL="228600" lvl="0" indent="-114300" algn="l" rtl="0">
              <a:lnSpc>
                <a:spcPct val="90000"/>
              </a:lnSpc>
              <a:spcBef>
                <a:spcPts val="1000"/>
              </a:spcBef>
              <a:spcAft>
                <a:spcPts val="0"/>
              </a:spcAft>
              <a:buClr>
                <a:schemeClr val="dk1"/>
              </a:buClr>
              <a:buSzPct val="100000"/>
              <a:buNone/>
            </a:pPr>
            <a:endParaRPr sz="1800">
              <a:latin typeface="Raleway"/>
              <a:ea typeface="Raleway"/>
              <a:cs typeface="Raleway"/>
              <a:sym typeface="Raleway"/>
            </a:endParaRPr>
          </a:p>
          <a:p>
            <a:pPr marL="228600" lvl="0" indent="-50800" algn="l" rtl="0">
              <a:lnSpc>
                <a:spcPct val="90000"/>
              </a:lnSpc>
              <a:spcBef>
                <a:spcPts val="1000"/>
              </a:spcBef>
              <a:spcAft>
                <a:spcPts val="0"/>
              </a:spcAft>
              <a:buClr>
                <a:schemeClr val="dk1"/>
              </a:buClr>
              <a:buSzPct val="100000"/>
              <a:buNone/>
            </a:pPr>
            <a:endParaRPr>
              <a:latin typeface="Raleway"/>
              <a:ea typeface="Raleway"/>
              <a:cs typeface="Raleway"/>
              <a:sym typeface="Raleway"/>
            </a:endParaRPr>
          </a:p>
        </p:txBody>
      </p:sp>
      <p:sp>
        <p:nvSpPr>
          <p:cNvPr id="690" name="Google Shape;690;p104"/>
          <p:cNvSpPr txBox="1"/>
          <p:nvPr/>
        </p:nvSpPr>
        <p:spPr>
          <a:xfrm>
            <a:off x="5630266" y="4638585"/>
            <a:ext cx="5616511" cy="11387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C55A1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70C0"/>
                </a:solidFill>
                <a:latin typeface="Raleway"/>
                <a:ea typeface="Raleway"/>
                <a:cs typeface="Raleway"/>
                <a:sym typeface="Raleway"/>
              </a:rPr>
              <a:t>https://www.its.ac.id/international/experiencing-its/prospective-student/short-program/learning-bahasa-indonesia/fbicc/</a:t>
            </a:r>
            <a:endParaRPr sz="1600" b="1" i="0" u="none" strike="noStrike" cap="none">
              <a:solidFill>
                <a:srgbClr val="0070C0"/>
              </a:solidFill>
              <a:latin typeface="Raleway"/>
              <a:ea typeface="Raleway"/>
              <a:cs typeface="Raleway"/>
              <a:sym typeface="Raleway"/>
            </a:endParaRPr>
          </a:p>
        </p:txBody>
      </p:sp>
      <p:pic>
        <p:nvPicPr>
          <p:cNvPr id="691" name="Google Shape;691;p104"/>
          <p:cNvPicPr preferRelativeResize="0"/>
          <p:nvPr/>
        </p:nvPicPr>
        <p:blipFill rotWithShape="1">
          <a:blip r:embed="rId3">
            <a:alphaModFix/>
          </a:blip>
          <a:srcRect l="9"/>
          <a:stretch/>
        </p:blipFill>
        <p:spPr>
          <a:xfrm>
            <a:off x="1558306" y="1234066"/>
            <a:ext cx="3673200" cy="5200800"/>
          </a:xfrm>
          <a:prstGeom prst="round2DiagRect">
            <a:avLst>
              <a:gd name="adj1" fmla="val 16667"/>
              <a:gd name="adj2" fmla="val 0"/>
            </a:avLst>
          </a:prstGeom>
          <a:noFill/>
          <a:ln>
            <a:noFill/>
          </a:ln>
          <a:effectLst>
            <a:outerShdw blurRad="254000" algn="tl" rotWithShape="0">
              <a:srgbClr val="000000">
                <a:alpha val="42745"/>
              </a:srgbClr>
            </a:outerShdw>
          </a:effectLst>
        </p:spPr>
      </p:pic>
      <p:sp>
        <p:nvSpPr>
          <p:cNvPr id="692" name="Google Shape;692;p104"/>
          <p:cNvSpPr txBox="1"/>
          <p:nvPr/>
        </p:nvSpPr>
        <p:spPr>
          <a:xfrm>
            <a:off x="11632327" y="5781278"/>
            <a:ext cx="537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fld id="{00000000-1234-1234-1234-123412341234}" type="slidenum">
              <a:rPr lang="en-US" sz="2000" b="1" i="0" u="none" strike="noStrike" cap="none">
                <a:solidFill>
                  <a:srgbClr val="0D2A4A"/>
                </a:solidFill>
                <a:latin typeface="Raleway"/>
                <a:ea typeface="Raleway"/>
                <a:cs typeface="Raleway"/>
                <a:sym typeface="Raleway"/>
              </a:rPr>
              <a:t>38</a:t>
            </a:fld>
            <a:endParaRPr sz="2000" b="1" i="0" u="none" strike="noStrike" cap="none">
              <a:solidFill>
                <a:srgbClr val="0D2A4A"/>
              </a:solidFill>
              <a:latin typeface="Raleway"/>
              <a:ea typeface="Raleway"/>
              <a:cs typeface="Raleway"/>
              <a:sym typeface="Raleway"/>
            </a:endParaRPr>
          </a:p>
        </p:txBody>
      </p:sp>
    </p:spTree>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105"/>
          <p:cNvSpPr txBox="1"/>
          <p:nvPr/>
        </p:nvSpPr>
        <p:spPr>
          <a:xfrm>
            <a:off x="1186962" y="491958"/>
            <a:ext cx="10058400" cy="6832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en-US" sz="3200" b="1" i="0" u="none" strike="noStrike" cap="none">
                <a:solidFill>
                  <a:srgbClr val="223F81"/>
                </a:solidFill>
                <a:latin typeface="Raleway"/>
                <a:ea typeface="Raleway"/>
                <a:cs typeface="Raleway"/>
                <a:sym typeface="Raleway"/>
              </a:rPr>
              <a:t>DARMASISWA PROGRAM</a:t>
            </a:r>
            <a:endParaRPr sz="3200" b="1" i="0" u="none" strike="noStrike" cap="none">
              <a:solidFill>
                <a:srgbClr val="223F81"/>
              </a:solidFill>
              <a:latin typeface="Raleway"/>
              <a:ea typeface="Raleway"/>
              <a:cs typeface="Raleway"/>
              <a:sym typeface="Raleway"/>
            </a:endParaRPr>
          </a:p>
        </p:txBody>
      </p:sp>
      <p:pic>
        <p:nvPicPr>
          <p:cNvPr id="698" name="Google Shape;698;p105" descr="Text&#10;&#10;Description automatically generated"/>
          <p:cNvPicPr preferRelativeResize="0"/>
          <p:nvPr/>
        </p:nvPicPr>
        <p:blipFill rotWithShape="1">
          <a:blip r:embed="rId3">
            <a:alphaModFix/>
          </a:blip>
          <a:srcRect t="60016" r="66292"/>
          <a:stretch/>
        </p:blipFill>
        <p:spPr>
          <a:xfrm>
            <a:off x="2047154" y="1457988"/>
            <a:ext cx="3435629" cy="2292330"/>
          </a:xfrm>
          <a:prstGeom prst="rect">
            <a:avLst/>
          </a:prstGeom>
          <a:noFill/>
          <a:ln>
            <a:noFill/>
          </a:ln>
        </p:spPr>
      </p:pic>
      <p:pic>
        <p:nvPicPr>
          <p:cNvPr id="699" name="Google Shape;699;p105" descr="Text&#10;&#10;Description automatically generated"/>
          <p:cNvPicPr preferRelativeResize="0"/>
          <p:nvPr/>
        </p:nvPicPr>
        <p:blipFill rotWithShape="1">
          <a:blip r:embed="rId3">
            <a:alphaModFix/>
          </a:blip>
          <a:srcRect l="28273" t="60016" r="38018"/>
          <a:stretch/>
        </p:blipFill>
        <p:spPr>
          <a:xfrm>
            <a:off x="2047154" y="3750318"/>
            <a:ext cx="3435629" cy="2292330"/>
          </a:xfrm>
          <a:prstGeom prst="rect">
            <a:avLst/>
          </a:prstGeom>
          <a:noFill/>
          <a:ln>
            <a:noFill/>
          </a:ln>
        </p:spPr>
      </p:pic>
      <p:sp>
        <p:nvSpPr>
          <p:cNvPr id="700" name="Google Shape;700;p105"/>
          <p:cNvSpPr txBox="1"/>
          <p:nvPr/>
        </p:nvSpPr>
        <p:spPr>
          <a:xfrm>
            <a:off x="5846236" y="5673357"/>
            <a:ext cx="4835816"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223F81"/>
                </a:solidFill>
                <a:latin typeface="Raleway"/>
                <a:ea typeface="Raleway"/>
                <a:cs typeface="Raleway"/>
                <a:sym typeface="Raleway"/>
              </a:rPr>
              <a:t>https://darmasiswa.kemdikbud.go.id/</a:t>
            </a:r>
            <a:endParaRPr sz="1800" b="1" i="0" u="none" strike="noStrike" cap="none">
              <a:solidFill>
                <a:srgbClr val="223F81"/>
              </a:solidFill>
              <a:latin typeface="Raleway"/>
              <a:ea typeface="Raleway"/>
              <a:cs typeface="Raleway"/>
              <a:sym typeface="Raleway"/>
            </a:endParaRPr>
          </a:p>
        </p:txBody>
      </p:sp>
      <p:sp>
        <p:nvSpPr>
          <p:cNvPr id="701" name="Google Shape;701;p105"/>
          <p:cNvSpPr txBox="1">
            <a:spLocks noGrp="1"/>
          </p:cNvSpPr>
          <p:nvPr>
            <p:ph type="body" idx="1"/>
          </p:nvPr>
        </p:nvSpPr>
        <p:spPr>
          <a:xfrm>
            <a:off x="5981961" y="1457988"/>
            <a:ext cx="5381936" cy="421536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43EA2"/>
              </a:buClr>
              <a:buSzPts val="1800"/>
              <a:buNone/>
            </a:pPr>
            <a:r>
              <a:rPr lang="en-US" sz="1600">
                <a:solidFill>
                  <a:schemeClr val="dk1"/>
                </a:solidFill>
                <a:latin typeface="Raleway"/>
                <a:ea typeface="Raleway"/>
                <a:cs typeface="Raleway"/>
                <a:sym typeface="Raleway"/>
              </a:rPr>
              <a:t>Is a one-year non-degree scholarship program offered by the Indonesian government to all non-Indonesian for 10 months.</a:t>
            </a:r>
            <a:endParaRPr/>
          </a:p>
          <a:p>
            <a:pPr marL="0" lvl="0" indent="0" algn="l" rtl="0">
              <a:lnSpc>
                <a:spcPct val="90000"/>
              </a:lnSpc>
              <a:spcBef>
                <a:spcPts val="0"/>
              </a:spcBef>
              <a:spcAft>
                <a:spcPts val="0"/>
              </a:spcAft>
              <a:buClr>
                <a:srgbClr val="243EA2"/>
              </a:buClr>
              <a:buSzPts val="1800"/>
              <a:buNone/>
            </a:pPr>
            <a:endParaRPr sz="1600">
              <a:solidFill>
                <a:schemeClr val="dk1"/>
              </a:solidFill>
              <a:latin typeface="Raleway"/>
              <a:ea typeface="Raleway"/>
              <a:cs typeface="Raleway"/>
              <a:sym typeface="Raleway"/>
            </a:endParaRPr>
          </a:p>
          <a:p>
            <a:pPr marL="0" lvl="0" indent="0" algn="l" rtl="0">
              <a:lnSpc>
                <a:spcPct val="90000"/>
              </a:lnSpc>
              <a:spcBef>
                <a:spcPts val="0"/>
              </a:spcBef>
              <a:spcAft>
                <a:spcPts val="0"/>
              </a:spcAft>
              <a:buClr>
                <a:srgbClr val="243EA2"/>
              </a:buClr>
              <a:buSzPts val="1800"/>
              <a:buNone/>
            </a:pPr>
            <a:r>
              <a:rPr lang="en-US" sz="1600" b="1">
                <a:solidFill>
                  <a:srgbClr val="243EA2"/>
                </a:solidFill>
                <a:latin typeface="Raleway"/>
                <a:ea typeface="Raleway"/>
                <a:cs typeface="Raleway"/>
                <a:sym typeface="Raleway"/>
              </a:rPr>
              <a:t>Coverage</a:t>
            </a:r>
            <a:endParaRPr sz="2400"/>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Monthly living allowance</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Accommodation and Transportation</a:t>
            </a:r>
            <a:endParaRPr/>
          </a:p>
          <a:p>
            <a:pPr marL="0" lvl="0" indent="0" algn="l" rtl="0">
              <a:lnSpc>
                <a:spcPct val="90000"/>
              </a:lnSpc>
              <a:spcBef>
                <a:spcPts val="1000"/>
              </a:spcBef>
              <a:spcAft>
                <a:spcPts val="0"/>
              </a:spcAft>
              <a:buClr>
                <a:schemeClr val="dk1"/>
              </a:buClr>
              <a:buSzPts val="1800"/>
              <a:buNone/>
            </a:pPr>
            <a:endParaRPr sz="1600">
              <a:latin typeface="Raleway"/>
              <a:ea typeface="Raleway"/>
              <a:cs typeface="Raleway"/>
              <a:sym typeface="Raleway"/>
            </a:endParaRPr>
          </a:p>
          <a:p>
            <a:pPr marL="0" lvl="0" indent="0" algn="l" rtl="0">
              <a:lnSpc>
                <a:spcPct val="90000"/>
              </a:lnSpc>
              <a:spcBef>
                <a:spcPts val="0"/>
              </a:spcBef>
              <a:spcAft>
                <a:spcPts val="0"/>
              </a:spcAft>
              <a:buClr>
                <a:srgbClr val="243EA2"/>
              </a:buClr>
              <a:buSzPts val="1800"/>
              <a:buNone/>
            </a:pPr>
            <a:r>
              <a:rPr lang="en-US" sz="1600" b="1">
                <a:solidFill>
                  <a:srgbClr val="243EA2"/>
                </a:solidFill>
                <a:latin typeface="Raleway"/>
                <a:ea typeface="Raleway"/>
                <a:cs typeface="Raleway"/>
                <a:sym typeface="Raleway"/>
              </a:rPr>
              <a:t>Qualification</a:t>
            </a:r>
            <a:endParaRPr sz="1600"/>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Foreign nationals</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Completed secondary education or its equivalent</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Minimum age 18 years old and not older than 27 years of age.</a:t>
            </a:r>
            <a:endParaRPr/>
          </a:p>
          <a:p>
            <a:pPr marL="228600" lvl="0" indent="-228600" algn="l" rtl="0">
              <a:lnSpc>
                <a:spcPct val="90000"/>
              </a:lnSpc>
              <a:spcBef>
                <a:spcPts val="1000"/>
              </a:spcBef>
              <a:spcAft>
                <a:spcPts val="0"/>
              </a:spcAft>
              <a:buClr>
                <a:schemeClr val="dk1"/>
              </a:buClr>
              <a:buSzPts val="1800"/>
              <a:buFont typeface="Raleway"/>
              <a:buChar char="-"/>
            </a:pPr>
            <a:r>
              <a:rPr lang="en-US" sz="1600">
                <a:latin typeface="Raleway"/>
                <a:ea typeface="Raleway"/>
                <a:cs typeface="Raleway"/>
                <a:sym typeface="Raleway"/>
              </a:rPr>
              <a:t>Able to communicate in English</a:t>
            </a:r>
            <a:endParaRPr/>
          </a:p>
          <a:p>
            <a:pPr marL="0" lvl="0" indent="0" algn="l" rtl="0">
              <a:lnSpc>
                <a:spcPct val="90000"/>
              </a:lnSpc>
              <a:spcBef>
                <a:spcPts val="1000"/>
              </a:spcBef>
              <a:spcAft>
                <a:spcPts val="0"/>
              </a:spcAft>
              <a:buClr>
                <a:schemeClr val="dk1"/>
              </a:buClr>
              <a:buSzPts val="1800"/>
              <a:buNone/>
            </a:pPr>
            <a:endParaRPr sz="1600">
              <a:latin typeface="Raleway"/>
              <a:ea typeface="Raleway"/>
              <a:cs typeface="Raleway"/>
              <a:sym typeface="Raleway"/>
            </a:endParaRPr>
          </a:p>
          <a:p>
            <a:pPr marL="228600" lvl="0" indent="-114300" algn="l" rtl="0">
              <a:lnSpc>
                <a:spcPct val="90000"/>
              </a:lnSpc>
              <a:spcBef>
                <a:spcPts val="1000"/>
              </a:spcBef>
              <a:spcAft>
                <a:spcPts val="0"/>
              </a:spcAft>
              <a:buClr>
                <a:schemeClr val="dk1"/>
              </a:buClr>
              <a:buSzPts val="1800"/>
              <a:buNone/>
            </a:pPr>
            <a:endParaRPr sz="1600">
              <a:latin typeface="Raleway"/>
              <a:ea typeface="Raleway"/>
              <a:cs typeface="Raleway"/>
              <a:sym typeface="Raleway"/>
            </a:endParaRPr>
          </a:p>
          <a:p>
            <a:pPr marL="228600" lvl="0" indent="-114300" algn="l" rtl="0">
              <a:lnSpc>
                <a:spcPct val="90000"/>
              </a:lnSpc>
              <a:spcBef>
                <a:spcPts val="1000"/>
              </a:spcBef>
              <a:spcAft>
                <a:spcPts val="0"/>
              </a:spcAft>
              <a:buClr>
                <a:schemeClr val="dk1"/>
              </a:buClr>
              <a:buSzPts val="1800"/>
              <a:buNone/>
            </a:pPr>
            <a:endParaRPr sz="1600">
              <a:latin typeface="Raleway"/>
              <a:ea typeface="Raleway"/>
              <a:cs typeface="Raleway"/>
              <a:sym typeface="Raleway"/>
            </a:endParaRPr>
          </a:p>
          <a:p>
            <a:pPr marL="228600" lvl="0" indent="-50800" algn="l" rtl="0">
              <a:lnSpc>
                <a:spcPct val="90000"/>
              </a:lnSpc>
              <a:spcBef>
                <a:spcPts val="1000"/>
              </a:spcBef>
              <a:spcAft>
                <a:spcPts val="0"/>
              </a:spcAft>
              <a:buClr>
                <a:schemeClr val="dk1"/>
              </a:buClr>
              <a:buSzPts val="2800"/>
              <a:buNone/>
            </a:pPr>
            <a:endParaRPr sz="2400">
              <a:latin typeface="Raleway"/>
              <a:ea typeface="Raleway"/>
              <a:cs typeface="Raleway"/>
              <a:sym typeface="Raleway"/>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69"/>
          <p:cNvSpPr txBox="1"/>
          <p:nvPr/>
        </p:nvSpPr>
        <p:spPr>
          <a:xfrm>
            <a:off x="0" y="501213"/>
            <a:ext cx="12192000" cy="59055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2060"/>
              </a:buClr>
              <a:buSzPts val="3200"/>
              <a:buFont typeface="Raleway"/>
              <a:buNone/>
            </a:pPr>
            <a:r>
              <a:rPr lang="en-US" sz="3200" b="1" i="0" u="none" strike="noStrike" cap="none">
                <a:solidFill>
                  <a:srgbClr val="223F81"/>
                </a:solidFill>
                <a:latin typeface="Raleway"/>
                <a:ea typeface="Raleway"/>
                <a:cs typeface="Raleway"/>
                <a:sym typeface="Raleway"/>
              </a:rPr>
              <a:t>FAST FACTS ITS</a:t>
            </a:r>
            <a:endParaRPr sz="3200" b="1" i="0" u="none" strike="noStrike" cap="none">
              <a:solidFill>
                <a:srgbClr val="223F81"/>
              </a:solidFill>
              <a:latin typeface="Raleway"/>
              <a:ea typeface="Raleway"/>
              <a:cs typeface="Raleway"/>
              <a:sym typeface="Raleway"/>
            </a:endParaRPr>
          </a:p>
        </p:txBody>
      </p:sp>
      <p:pic>
        <p:nvPicPr>
          <p:cNvPr id="134" name="Google Shape;134;p69"/>
          <p:cNvPicPr preferRelativeResize="0"/>
          <p:nvPr/>
        </p:nvPicPr>
        <p:blipFill rotWithShape="1">
          <a:blip r:embed="rId4">
            <a:alphaModFix/>
          </a:blip>
          <a:srcRect/>
          <a:stretch/>
        </p:blipFill>
        <p:spPr>
          <a:xfrm>
            <a:off x="105504" y="1280873"/>
            <a:ext cx="11948746" cy="4690684"/>
          </a:xfrm>
          <a:prstGeom prst="rect">
            <a:avLst/>
          </a:prstGeom>
          <a:noFill/>
          <a:ln>
            <a:noFill/>
          </a:ln>
        </p:spPr>
      </p:pic>
      <p:sp>
        <p:nvSpPr>
          <p:cNvPr id="135" name="Google Shape;135;p69"/>
          <p:cNvSpPr txBox="1"/>
          <p:nvPr/>
        </p:nvSpPr>
        <p:spPr>
          <a:xfrm>
            <a:off x="105504" y="6356787"/>
            <a:ext cx="9167894"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1" u="none" strike="noStrike" cap="none" dirty="0">
                <a:solidFill>
                  <a:srgbClr val="000000"/>
                </a:solidFill>
                <a:latin typeface="Arial"/>
                <a:ea typeface="Arial"/>
                <a:cs typeface="Arial"/>
                <a:sym typeface="Arial"/>
              </a:rPr>
              <a:t>*number of international students participating in various inbound mobility program in ITS including short program, exchange, internships, and full degree in 2022</a:t>
            </a:r>
            <a:endParaRPr dirty="0"/>
          </a:p>
        </p:txBody>
      </p:sp>
      <p:sp>
        <p:nvSpPr>
          <p:cNvPr id="136" name="Google Shape;136;p69"/>
          <p:cNvSpPr txBox="1"/>
          <p:nvPr/>
        </p:nvSpPr>
        <p:spPr>
          <a:xfrm>
            <a:off x="7182022" y="5185948"/>
            <a:ext cx="25519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a:t>
            </a:r>
            <a:endParaRPr/>
          </a:p>
        </p:txBody>
      </p:sp>
      <p:sp>
        <p:nvSpPr>
          <p:cNvPr id="4" name="Flowchart: Terminator 3">
            <a:extLst>
              <a:ext uri="{FF2B5EF4-FFF2-40B4-BE49-F238E27FC236}">
                <a16:creationId xmlns:a16="http://schemas.microsoft.com/office/drawing/2014/main" id="{982CB4E3-9567-C431-C26D-95D367AF0755}"/>
              </a:ext>
            </a:extLst>
          </p:cNvPr>
          <p:cNvSpPr/>
          <p:nvPr/>
        </p:nvSpPr>
        <p:spPr>
          <a:xfrm>
            <a:off x="1941816" y="4695290"/>
            <a:ext cx="1325366" cy="349321"/>
          </a:xfrm>
          <a:prstGeom prst="flowChartTerminator">
            <a:avLst/>
          </a:prstGeom>
          <a:solidFill>
            <a:srgbClr val="FCBB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Raleway Bold" pitchFamily="2" charset="0"/>
              </a:rPr>
              <a:t>27.000</a:t>
            </a:r>
            <a:endParaRPr lang="en-ID" sz="2400" b="1" dirty="0">
              <a:latin typeface="Raleway Bold" pitchFamily="2" charset="0"/>
            </a:endParaRPr>
          </a:p>
        </p:txBody>
      </p:sp>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5"/>
        <p:cNvGrpSpPr/>
        <p:nvPr/>
      </p:nvGrpSpPr>
      <p:grpSpPr>
        <a:xfrm>
          <a:off x="0" y="0"/>
          <a:ext cx="0" cy="0"/>
          <a:chOff x="0" y="0"/>
          <a:chExt cx="0" cy="0"/>
        </a:xfrm>
      </p:grpSpPr>
      <p:sp>
        <p:nvSpPr>
          <p:cNvPr id="706" name="Google Shape;706;p106"/>
          <p:cNvSpPr/>
          <p:nvPr/>
        </p:nvSpPr>
        <p:spPr>
          <a:xfrm>
            <a:off x="1813366" y="3429000"/>
            <a:ext cx="8742238" cy="2981740"/>
          </a:xfrm>
          <a:prstGeom prst="rect">
            <a:avLst/>
          </a:prstGeom>
          <a:solidFill>
            <a:srgbClr val="243E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7" name="Google Shape;707;p106"/>
          <p:cNvSpPr/>
          <p:nvPr/>
        </p:nvSpPr>
        <p:spPr>
          <a:xfrm>
            <a:off x="3066627" y="2874815"/>
            <a:ext cx="5995852" cy="400036"/>
          </a:xfrm>
          <a:prstGeom prst="roundRect">
            <a:avLst>
              <a:gd name="adj" fmla="val 50000"/>
            </a:avLst>
          </a:prstGeom>
          <a:solidFill>
            <a:srgbClr val="FB8A0D"/>
          </a:solidFill>
          <a:ln>
            <a:noFill/>
          </a:ln>
          <a:effectLst>
            <a:outerShdw blurRad="57150" dist="123825" dir="5400000" algn="bl" rotWithShape="0">
              <a:srgbClr val="000000">
                <a:alpha val="4784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000"/>
              <a:buFont typeface="Raleway Thin"/>
              <a:buNone/>
            </a:pPr>
            <a:r>
              <a:rPr lang="en-US" sz="2000" b="0" i="1" u="none" strike="noStrike" cap="none">
                <a:solidFill>
                  <a:schemeClr val="lt1"/>
                </a:solidFill>
                <a:latin typeface="Raleway Black"/>
                <a:ea typeface="Raleway Black"/>
                <a:cs typeface="Raleway Black"/>
                <a:sym typeface="Raleway Black"/>
              </a:rPr>
              <a:t>www.its.ac.id/international</a:t>
            </a:r>
            <a:endParaRPr sz="2000" b="0" i="1" u="none" strike="noStrike" cap="none">
              <a:solidFill>
                <a:schemeClr val="lt1"/>
              </a:solidFill>
              <a:latin typeface="Raleway Black"/>
              <a:ea typeface="Raleway Black"/>
              <a:cs typeface="Raleway Black"/>
              <a:sym typeface="Raleway Black"/>
            </a:endParaRPr>
          </a:p>
        </p:txBody>
      </p:sp>
      <p:sp>
        <p:nvSpPr>
          <p:cNvPr id="708" name="Google Shape;708;p106"/>
          <p:cNvSpPr/>
          <p:nvPr/>
        </p:nvSpPr>
        <p:spPr>
          <a:xfrm>
            <a:off x="6474037" y="4544837"/>
            <a:ext cx="3416299" cy="586906"/>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09" name="Google Shape;709;p106"/>
          <p:cNvSpPr/>
          <p:nvPr/>
        </p:nvSpPr>
        <p:spPr>
          <a:xfrm>
            <a:off x="2087458" y="5348718"/>
            <a:ext cx="1958339" cy="66090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10" name="Google Shape;710;p106"/>
          <p:cNvSpPr/>
          <p:nvPr/>
        </p:nvSpPr>
        <p:spPr>
          <a:xfrm>
            <a:off x="6474037" y="3657083"/>
            <a:ext cx="748566" cy="604769"/>
          </a:xfrm>
          <a:prstGeom prst="rect">
            <a:avLst/>
          </a:prstGeom>
          <a:blipFill rotWithShape="1">
            <a:blip r:embed="rId6">
              <a:alphaModFix/>
            </a:blip>
            <a:stretch>
              <a:fillRect r="-394706"/>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11" name="Google Shape;711;p106"/>
          <p:cNvSpPr/>
          <p:nvPr/>
        </p:nvSpPr>
        <p:spPr>
          <a:xfrm>
            <a:off x="2087458" y="4506561"/>
            <a:ext cx="644167" cy="663459"/>
          </a:xfrm>
          <a:prstGeom prst="rect">
            <a:avLst/>
          </a:prstGeom>
          <a:blipFill rotWithShape="1">
            <a:blip r:embed="rId7">
              <a:alphaModFix/>
            </a:blip>
            <a:stretch>
              <a:fillRect r="-486303"/>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12" name="Google Shape;712;p106"/>
          <p:cNvSpPr/>
          <p:nvPr/>
        </p:nvSpPr>
        <p:spPr>
          <a:xfrm>
            <a:off x="2087458" y="3622082"/>
            <a:ext cx="2992120" cy="604769"/>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13" name="Google Shape;713;p106"/>
          <p:cNvSpPr/>
          <p:nvPr/>
        </p:nvSpPr>
        <p:spPr>
          <a:xfrm>
            <a:off x="6505135" y="5430375"/>
            <a:ext cx="3873499" cy="57925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pic>
        <p:nvPicPr>
          <p:cNvPr id="714" name="Google Shape;714;p106" descr="Qr code&#10;&#10;Description automatically generated"/>
          <p:cNvPicPr preferRelativeResize="0"/>
          <p:nvPr/>
        </p:nvPicPr>
        <p:blipFill rotWithShape="1">
          <a:blip r:embed="rId10">
            <a:alphaModFix/>
          </a:blip>
          <a:srcRect t="27884"/>
          <a:stretch/>
        </p:blipFill>
        <p:spPr>
          <a:xfrm>
            <a:off x="5079578" y="524599"/>
            <a:ext cx="2021926" cy="2096795"/>
          </a:xfrm>
          <a:prstGeom prst="rect">
            <a:avLst/>
          </a:prstGeom>
          <a:noFill/>
          <a:ln>
            <a:noFill/>
          </a:ln>
        </p:spPr>
      </p:pic>
      <p:sp>
        <p:nvSpPr>
          <p:cNvPr id="715" name="Google Shape;715;p106"/>
          <p:cNvSpPr txBox="1"/>
          <p:nvPr/>
        </p:nvSpPr>
        <p:spPr>
          <a:xfrm>
            <a:off x="7149887" y="3750868"/>
            <a:ext cx="311655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lt1"/>
                </a:solidFill>
                <a:latin typeface="Raleway Medium"/>
                <a:ea typeface="Raleway Medium"/>
                <a:cs typeface="Raleway Medium"/>
                <a:sym typeface="Raleway Medium"/>
              </a:rPr>
              <a:t>@its_globalengagement</a:t>
            </a:r>
            <a:endParaRPr sz="2000" b="0" i="0" u="none" strike="noStrike" cap="none">
              <a:solidFill>
                <a:schemeClr val="lt1"/>
              </a:solidFill>
              <a:latin typeface="Raleway Medium"/>
              <a:ea typeface="Raleway Medium"/>
              <a:cs typeface="Raleway Medium"/>
              <a:sym typeface="Raleway Medium"/>
            </a:endParaRPr>
          </a:p>
        </p:txBody>
      </p:sp>
      <p:sp>
        <p:nvSpPr>
          <p:cNvPr id="716" name="Google Shape;716;p106"/>
          <p:cNvSpPr txBox="1"/>
          <p:nvPr/>
        </p:nvSpPr>
        <p:spPr>
          <a:xfrm>
            <a:off x="2841856" y="4403283"/>
            <a:ext cx="287610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lt1"/>
                </a:solidFill>
                <a:latin typeface="Raleway Medium"/>
                <a:ea typeface="Raleway Medium"/>
                <a:cs typeface="Raleway Medium"/>
                <a:sym typeface="Raleway Medium"/>
              </a:rPr>
              <a:t>international@its.ac.id</a:t>
            </a:r>
            <a:br>
              <a:rPr lang="en-US" sz="2000" b="0" i="0" u="none" strike="noStrike" cap="none">
                <a:solidFill>
                  <a:schemeClr val="lt1"/>
                </a:solidFill>
                <a:latin typeface="Raleway Medium"/>
                <a:ea typeface="Raleway Medium"/>
                <a:cs typeface="Raleway Medium"/>
                <a:sym typeface="Raleway Medium"/>
              </a:rPr>
            </a:br>
            <a:r>
              <a:rPr lang="en-US" sz="2000" b="0" i="0" u="none" strike="noStrike" cap="none">
                <a:solidFill>
                  <a:schemeClr val="lt1"/>
                </a:solidFill>
                <a:latin typeface="Raleway Medium"/>
                <a:ea typeface="Raleway Medium"/>
                <a:cs typeface="Raleway Medium"/>
                <a:sym typeface="Raleway Medium"/>
              </a:rPr>
              <a:t>intladmission@its.ac.id</a:t>
            </a:r>
            <a:endParaRPr sz="2000" b="0" i="0" u="none" strike="noStrike" cap="none">
              <a:solidFill>
                <a:schemeClr val="lt1"/>
              </a:solidFill>
              <a:latin typeface="Raleway Medium"/>
              <a:ea typeface="Raleway Medium"/>
              <a:cs typeface="Raleway Medium"/>
              <a:sym typeface="Raleway Medium"/>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grpSp>
        <p:nvGrpSpPr>
          <p:cNvPr id="141" name="Google Shape;141;p70"/>
          <p:cNvGrpSpPr/>
          <p:nvPr/>
        </p:nvGrpSpPr>
        <p:grpSpPr>
          <a:xfrm>
            <a:off x="3837339" y="1511712"/>
            <a:ext cx="8079477" cy="4520277"/>
            <a:chOff x="3289259" y="1865250"/>
            <a:chExt cx="12119216" cy="6780415"/>
          </a:xfrm>
        </p:grpSpPr>
        <p:grpSp>
          <p:nvGrpSpPr>
            <p:cNvPr id="142" name="Google Shape;142;p70"/>
            <p:cNvGrpSpPr/>
            <p:nvPr/>
          </p:nvGrpSpPr>
          <p:grpSpPr>
            <a:xfrm>
              <a:off x="7516898" y="1916002"/>
              <a:ext cx="3839037" cy="2017664"/>
              <a:chOff x="-2190018" y="1606585"/>
              <a:chExt cx="2559358" cy="1345109"/>
            </a:xfrm>
          </p:grpSpPr>
          <p:sp>
            <p:nvSpPr>
              <p:cNvPr id="143" name="Google Shape;143;p70"/>
              <p:cNvSpPr/>
              <p:nvPr/>
            </p:nvSpPr>
            <p:spPr>
              <a:xfrm>
                <a:off x="-2190018" y="1606585"/>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None/>
                </a:pPr>
                <a:r>
                  <a:rPr lang="en-US" sz="2800" b="1" i="0" u="none" strike="noStrike" cap="none">
                    <a:solidFill>
                      <a:schemeClr val="lt1"/>
                    </a:solidFill>
                    <a:latin typeface="Lato"/>
                    <a:ea typeface="Lato"/>
                    <a:cs typeface="Lato"/>
                    <a:sym typeface="Lato"/>
                  </a:rPr>
                  <a:t>#6</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400" b="1" i="0" u="none" strike="noStrike" cap="none">
                    <a:solidFill>
                      <a:schemeClr val="lt1"/>
                    </a:solidFill>
                    <a:latin typeface="Lato"/>
                    <a:ea typeface="Lato"/>
                    <a:cs typeface="Lato"/>
                    <a:sym typeface="Lato"/>
                  </a:rPr>
                  <a:t>INDONESIA</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1" i="0" u="none" strike="noStrike" cap="none">
                  <a:solidFill>
                    <a:schemeClr val="lt1"/>
                  </a:solidFill>
                  <a:latin typeface="Lato"/>
                  <a:ea typeface="Lato"/>
                  <a:cs typeface="Lato"/>
                  <a:sym typeface="Lato"/>
                </a:endParaRPr>
              </a:p>
            </p:txBody>
          </p:sp>
          <p:sp>
            <p:nvSpPr>
              <p:cNvPr id="144" name="Google Shape;144;p70"/>
              <p:cNvSpPr/>
              <p:nvPr/>
            </p:nvSpPr>
            <p:spPr>
              <a:xfrm>
                <a:off x="-2050211" y="2611762"/>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800" b="1" i="0" u="none" strike="noStrike" cap="none">
                    <a:solidFill>
                      <a:schemeClr val="dk1"/>
                    </a:solidFill>
                    <a:latin typeface="Lato"/>
                    <a:ea typeface="Lato"/>
                    <a:cs typeface="Lato"/>
                    <a:sym typeface="Lato"/>
                  </a:rPr>
                  <a:t>QS WORLD UNIVERSITY RANKINGS 2024</a:t>
                </a:r>
                <a:endParaRPr sz="1800" b="0" i="0" u="none" strike="noStrike" cap="none">
                  <a:solidFill>
                    <a:srgbClr val="000000"/>
                  </a:solidFill>
                  <a:latin typeface="Arial"/>
                  <a:ea typeface="Arial"/>
                  <a:cs typeface="Arial"/>
                  <a:sym typeface="Arial"/>
                </a:endParaRPr>
              </a:p>
            </p:txBody>
          </p:sp>
        </p:grpSp>
        <p:grpSp>
          <p:nvGrpSpPr>
            <p:cNvPr id="145" name="Google Shape;145;p70"/>
            <p:cNvGrpSpPr/>
            <p:nvPr/>
          </p:nvGrpSpPr>
          <p:grpSpPr>
            <a:xfrm>
              <a:off x="3289259" y="1940817"/>
              <a:ext cx="3839037" cy="2017664"/>
              <a:chOff x="-2216851" y="1623128"/>
              <a:chExt cx="2559358" cy="1345109"/>
            </a:xfrm>
          </p:grpSpPr>
          <p:sp>
            <p:nvSpPr>
              <p:cNvPr id="146" name="Google Shape;146;p70"/>
              <p:cNvSpPr/>
              <p:nvPr/>
            </p:nvSpPr>
            <p:spPr>
              <a:xfrm>
                <a:off x="-2216851" y="1623128"/>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dirty="0">
                    <a:solidFill>
                      <a:schemeClr val="lt1"/>
                    </a:solidFill>
                    <a:latin typeface="Raleway"/>
                    <a:ea typeface="Raleway"/>
                    <a:cs typeface="Raleway"/>
                    <a:sym typeface="Raleway"/>
                  </a:rPr>
                  <a:t>RANK</a:t>
                </a:r>
                <a:endParaRPr sz="1800" b="1" i="0" u="none" strike="noStrike" cap="none" dirty="0">
                  <a:solidFill>
                    <a:schemeClr val="lt1"/>
                  </a:solidFill>
                  <a:latin typeface="Raleway"/>
                  <a:ea typeface="Raleway"/>
                  <a:cs typeface="Raleway"/>
                  <a:sym typeface="Raleway"/>
                </a:endParaRPr>
              </a:p>
              <a:p>
                <a:pPr marL="0" marR="0" lvl="0" indent="0" algn="ctr" rtl="0">
                  <a:lnSpc>
                    <a:spcPct val="100000"/>
                  </a:lnSpc>
                  <a:spcBef>
                    <a:spcPts val="0"/>
                  </a:spcBef>
                  <a:spcAft>
                    <a:spcPts val="0"/>
                  </a:spcAft>
                  <a:buNone/>
                </a:pPr>
                <a:r>
                  <a:rPr lang="en-US" sz="2800" b="1" i="0" u="none" strike="noStrike" cap="none" dirty="0">
                    <a:solidFill>
                      <a:schemeClr val="lt1"/>
                    </a:solidFill>
                    <a:latin typeface="Raleway"/>
                    <a:ea typeface="Raleway"/>
                    <a:cs typeface="Raleway"/>
                    <a:sym typeface="Raleway"/>
                  </a:rPr>
                  <a:t>#128</a:t>
                </a: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400" b="1" i="0" u="none" strike="noStrike" cap="none" dirty="0">
                    <a:solidFill>
                      <a:schemeClr val="lt1"/>
                    </a:solidFill>
                    <a:latin typeface="Raleway"/>
                    <a:ea typeface="Raleway"/>
                    <a:cs typeface="Raleway"/>
                    <a:sym typeface="Raleway"/>
                  </a:rPr>
                  <a:t>ASIA</a:t>
                </a: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1" i="0" u="none" strike="noStrike" cap="none" dirty="0">
                  <a:solidFill>
                    <a:schemeClr val="lt1"/>
                  </a:solidFill>
                  <a:latin typeface="Raleway"/>
                  <a:ea typeface="Raleway"/>
                  <a:cs typeface="Raleway"/>
                  <a:sym typeface="Raleway"/>
                </a:endParaRPr>
              </a:p>
            </p:txBody>
          </p:sp>
          <p:sp>
            <p:nvSpPr>
              <p:cNvPr id="147" name="Google Shape;147;p70"/>
              <p:cNvSpPr/>
              <p:nvPr/>
            </p:nvSpPr>
            <p:spPr>
              <a:xfrm>
                <a:off x="-2041792" y="2609878"/>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800" b="1" i="0" u="none" strike="noStrike" cap="none" dirty="0">
                    <a:solidFill>
                      <a:schemeClr val="dk1"/>
                    </a:solidFill>
                    <a:latin typeface="Lato"/>
                    <a:ea typeface="Lato"/>
                    <a:cs typeface="Lato"/>
                    <a:sym typeface="Lato"/>
                  </a:rPr>
                  <a:t>QS ASIA UNIVERSITY RANKINGS 2024</a:t>
                </a:r>
                <a:endParaRPr sz="1800" b="0" i="0" u="none" strike="noStrike" cap="none" dirty="0">
                  <a:solidFill>
                    <a:srgbClr val="000000"/>
                  </a:solidFill>
                  <a:latin typeface="Arial"/>
                  <a:ea typeface="Arial"/>
                  <a:cs typeface="Arial"/>
                  <a:sym typeface="Arial"/>
                </a:endParaRPr>
              </a:p>
            </p:txBody>
          </p:sp>
        </p:grpSp>
        <p:grpSp>
          <p:nvGrpSpPr>
            <p:cNvPr id="148" name="Google Shape;148;p70"/>
            <p:cNvGrpSpPr/>
            <p:nvPr/>
          </p:nvGrpSpPr>
          <p:grpSpPr>
            <a:xfrm>
              <a:off x="11565646" y="1865250"/>
              <a:ext cx="3839037" cy="2017664"/>
              <a:chOff x="6075846" y="37727"/>
              <a:chExt cx="2559358" cy="1345109"/>
            </a:xfrm>
          </p:grpSpPr>
          <p:sp>
            <p:nvSpPr>
              <p:cNvPr id="149" name="Google Shape;149;p70"/>
              <p:cNvSpPr/>
              <p:nvPr/>
            </p:nvSpPr>
            <p:spPr>
              <a:xfrm>
                <a:off x="6075846" y="37727"/>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None/>
                </a:pPr>
                <a:r>
                  <a:rPr lang="en-US" sz="2800" b="1" i="0" u="none" strike="noStrike" cap="none">
                    <a:solidFill>
                      <a:schemeClr val="lt1"/>
                    </a:solidFill>
                    <a:latin typeface="Lato"/>
                    <a:ea typeface="Lato"/>
                    <a:cs typeface="Lato"/>
                    <a:sym typeface="Lato"/>
                  </a:rPr>
                  <a:t>#=383</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100" b="1" i="0" u="none" strike="noStrike" cap="none">
                    <a:solidFill>
                      <a:schemeClr val="lt1"/>
                    </a:solidFill>
                    <a:latin typeface="Lato"/>
                    <a:ea typeface="Lato"/>
                    <a:cs typeface="Lato"/>
                    <a:sym typeface="Lato"/>
                  </a:rPr>
                  <a:t>ENGINEERING &amp; TECHNOLOGY</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1" i="0" u="none" strike="noStrike" cap="none">
                  <a:solidFill>
                    <a:schemeClr val="lt1"/>
                  </a:solidFill>
                  <a:latin typeface="Lato"/>
                  <a:ea typeface="Lato"/>
                  <a:cs typeface="Lato"/>
                  <a:sym typeface="Lato"/>
                </a:endParaRPr>
              </a:p>
            </p:txBody>
          </p:sp>
          <p:sp>
            <p:nvSpPr>
              <p:cNvPr id="150" name="Google Shape;150;p70"/>
              <p:cNvSpPr/>
              <p:nvPr/>
            </p:nvSpPr>
            <p:spPr>
              <a:xfrm>
                <a:off x="6215653" y="1042905"/>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800" b="1" i="0" u="none" strike="noStrike" cap="none">
                    <a:solidFill>
                      <a:schemeClr val="dk1"/>
                    </a:solidFill>
                    <a:latin typeface="Lato"/>
                    <a:ea typeface="Lato"/>
                    <a:cs typeface="Lato"/>
                    <a:sym typeface="Lato"/>
                  </a:rPr>
                  <a:t>QS WUR BY SUBJECT 2023 (BROAD)</a:t>
                </a:r>
                <a:endParaRPr sz="1800" b="0" i="0" u="none" strike="noStrike" cap="none">
                  <a:solidFill>
                    <a:srgbClr val="000000"/>
                  </a:solidFill>
                  <a:latin typeface="Arial"/>
                  <a:ea typeface="Arial"/>
                  <a:cs typeface="Arial"/>
                  <a:sym typeface="Arial"/>
                </a:endParaRPr>
              </a:p>
            </p:txBody>
          </p:sp>
        </p:grpSp>
        <p:grpSp>
          <p:nvGrpSpPr>
            <p:cNvPr id="151" name="Google Shape;151;p70"/>
            <p:cNvGrpSpPr/>
            <p:nvPr/>
          </p:nvGrpSpPr>
          <p:grpSpPr>
            <a:xfrm>
              <a:off x="7476648" y="6628001"/>
              <a:ext cx="3839037" cy="2017664"/>
              <a:chOff x="526359" y="1677871"/>
              <a:chExt cx="2559358" cy="1345109"/>
            </a:xfrm>
          </p:grpSpPr>
          <p:sp>
            <p:nvSpPr>
              <p:cNvPr id="152" name="Google Shape;152;p70"/>
              <p:cNvSpPr/>
              <p:nvPr/>
            </p:nvSpPr>
            <p:spPr>
              <a:xfrm>
                <a:off x="526359" y="1677871"/>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None/>
                </a:pPr>
                <a:r>
                  <a:rPr lang="en-US" sz="2800" b="1" i="0" u="none" strike="noStrike" cap="none">
                    <a:solidFill>
                      <a:schemeClr val="lt1"/>
                    </a:solidFill>
                    <a:latin typeface="Lato"/>
                    <a:ea typeface="Lato"/>
                    <a:cs typeface="Lato"/>
                    <a:sym typeface="Lato"/>
                  </a:rPr>
                  <a:t>#451-500</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933" b="1" i="0" u="none" strike="noStrike" cap="none">
                    <a:solidFill>
                      <a:schemeClr val="lt1"/>
                    </a:solidFill>
                    <a:latin typeface="Lato"/>
                    <a:ea typeface="Lato"/>
                    <a:cs typeface="Lato"/>
                    <a:sym typeface="Lato"/>
                  </a:rPr>
                  <a:t>ELECTRICAL &amp; ELECTRONIC</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1" i="0" u="none" strike="noStrike" cap="none">
                  <a:solidFill>
                    <a:schemeClr val="lt1"/>
                  </a:solidFill>
                  <a:latin typeface="Lato"/>
                  <a:ea typeface="Lato"/>
                  <a:cs typeface="Lato"/>
                  <a:sym typeface="Lato"/>
                </a:endParaRPr>
              </a:p>
            </p:txBody>
          </p:sp>
          <p:sp>
            <p:nvSpPr>
              <p:cNvPr id="153" name="Google Shape;153;p70"/>
              <p:cNvSpPr/>
              <p:nvPr/>
            </p:nvSpPr>
            <p:spPr>
              <a:xfrm>
                <a:off x="666166" y="2683048"/>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800" b="1" i="0" u="none" strike="noStrike" cap="none">
                    <a:solidFill>
                      <a:schemeClr val="dk1"/>
                    </a:solidFill>
                    <a:latin typeface="Lato"/>
                    <a:ea typeface="Lato"/>
                    <a:cs typeface="Lato"/>
                    <a:sym typeface="Lato"/>
                  </a:rPr>
                  <a:t>QS WUR BY SUBJECT 2023 (SPECIFIC)</a:t>
                </a:r>
                <a:endParaRPr sz="1800" b="0" i="0" u="none" strike="noStrike" cap="none">
                  <a:solidFill>
                    <a:srgbClr val="000000"/>
                  </a:solidFill>
                  <a:latin typeface="Arial"/>
                  <a:ea typeface="Arial"/>
                  <a:cs typeface="Arial"/>
                  <a:sym typeface="Arial"/>
                </a:endParaRPr>
              </a:p>
            </p:txBody>
          </p:sp>
        </p:grpSp>
        <p:grpSp>
          <p:nvGrpSpPr>
            <p:cNvPr id="154" name="Google Shape;154;p70"/>
            <p:cNvGrpSpPr/>
            <p:nvPr/>
          </p:nvGrpSpPr>
          <p:grpSpPr>
            <a:xfrm>
              <a:off x="11569438" y="4277125"/>
              <a:ext cx="3839037" cy="2017664"/>
              <a:chOff x="6046478" y="110621"/>
              <a:chExt cx="2559358" cy="1345109"/>
            </a:xfrm>
          </p:grpSpPr>
          <p:sp>
            <p:nvSpPr>
              <p:cNvPr id="155" name="Google Shape;155;p70"/>
              <p:cNvSpPr/>
              <p:nvPr/>
            </p:nvSpPr>
            <p:spPr>
              <a:xfrm>
                <a:off x="6046478" y="110621"/>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None/>
                </a:pPr>
                <a:r>
                  <a:rPr lang="en-US" sz="2800" b="1" i="0" u="none" strike="noStrike" cap="none">
                    <a:solidFill>
                      <a:schemeClr val="lt1"/>
                    </a:solidFill>
                    <a:latin typeface="Lato"/>
                    <a:ea typeface="Lato"/>
                    <a:cs typeface="Lato"/>
                    <a:sym typeface="Lato"/>
                  </a:rPr>
                  <a:t>#351-400</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chemeClr val="lt1"/>
                    </a:solidFill>
                    <a:latin typeface="Lato"/>
                    <a:ea typeface="Lato"/>
                    <a:cs typeface="Lato"/>
                    <a:sym typeface="Lato"/>
                  </a:rPr>
                  <a:t>COMPUTER SCIENCE &amp;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chemeClr val="lt1"/>
                    </a:solidFill>
                    <a:latin typeface="Lato"/>
                    <a:ea typeface="Lato"/>
                    <a:cs typeface="Lato"/>
                    <a:sym typeface="Lato"/>
                  </a:rPr>
                  <a:t>INFORMATION SYSTEMS</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1" i="0" u="none" strike="noStrike" cap="none">
                  <a:solidFill>
                    <a:schemeClr val="lt1"/>
                  </a:solidFill>
                  <a:latin typeface="Lato"/>
                  <a:ea typeface="Lato"/>
                  <a:cs typeface="Lato"/>
                  <a:sym typeface="Lato"/>
                </a:endParaRPr>
              </a:p>
            </p:txBody>
          </p:sp>
          <p:sp>
            <p:nvSpPr>
              <p:cNvPr id="156" name="Google Shape;156;p70"/>
              <p:cNvSpPr/>
              <p:nvPr/>
            </p:nvSpPr>
            <p:spPr>
              <a:xfrm>
                <a:off x="6186285" y="1115799"/>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800" b="1" i="0" u="none" strike="noStrike" cap="none">
                    <a:solidFill>
                      <a:schemeClr val="dk1"/>
                    </a:solidFill>
                    <a:latin typeface="Lato"/>
                    <a:ea typeface="Lato"/>
                    <a:cs typeface="Lato"/>
                    <a:sym typeface="Lato"/>
                  </a:rPr>
                  <a:t>QS WUR BY SUBJECT 2023 (SPECIFIC)</a:t>
                </a:r>
                <a:endParaRPr sz="1800" b="0" i="0" u="none" strike="noStrike" cap="none">
                  <a:solidFill>
                    <a:srgbClr val="000000"/>
                  </a:solidFill>
                  <a:latin typeface="Arial"/>
                  <a:ea typeface="Arial"/>
                  <a:cs typeface="Arial"/>
                  <a:sym typeface="Arial"/>
                </a:endParaRPr>
              </a:p>
            </p:txBody>
          </p:sp>
        </p:grpSp>
        <p:grpSp>
          <p:nvGrpSpPr>
            <p:cNvPr id="157" name="Google Shape;157;p70"/>
            <p:cNvGrpSpPr/>
            <p:nvPr/>
          </p:nvGrpSpPr>
          <p:grpSpPr>
            <a:xfrm>
              <a:off x="7516898" y="4280179"/>
              <a:ext cx="3839037" cy="2017664"/>
              <a:chOff x="-2114077" y="1690608"/>
              <a:chExt cx="2559358" cy="1345109"/>
            </a:xfrm>
          </p:grpSpPr>
          <p:sp>
            <p:nvSpPr>
              <p:cNvPr id="158" name="Google Shape;158;p70"/>
              <p:cNvSpPr/>
              <p:nvPr/>
            </p:nvSpPr>
            <p:spPr>
              <a:xfrm>
                <a:off x="-2114077" y="1690608"/>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None/>
                </a:pPr>
                <a:r>
                  <a:rPr lang="en-US" sz="2800" b="1" i="0" u="none" strike="noStrike" cap="none">
                    <a:solidFill>
                      <a:schemeClr val="lt1"/>
                    </a:solidFill>
                    <a:latin typeface="Lato"/>
                    <a:ea typeface="Lato"/>
                    <a:cs typeface="Lato"/>
                    <a:sym typeface="Lato"/>
                  </a:rPr>
                  <a:t>#351-400</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chemeClr val="lt1"/>
                    </a:solidFill>
                    <a:latin typeface="Lato"/>
                    <a:ea typeface="Lato"/>
                    <a:cs typeface="Lato"/>
                    <a:sym typeface="Lato"/>
                  </a:rPr>
                  <a:t>MECHANICAL, AERONAUTICAL &amp; MANUFACTURING</a:t>
                </a:r>
                <a:endParaRPr sz="900" b="1" i="0" u="none" strike="noStrike" cap="none">
                  <a:solidFill>
                    <a:schemeClr val="lt1"/>
                  </a:solidFill>
                  <a:latin typeface="Lato"/>
                  <a:ea typeface="Lato"/>
                  <a:cs typeface="Lato"/>
                  <a:sym typeface="Lato"/>
                </a:endParaRPr>
              </a:p>
            </p:txBody>
          </p:sp>
          <p:sp>
            <p:nvSpPr>
              <p:cNvPr id="159" name="Google Shape;159;p70"/>
              <p:cNvSpPr/>
              <p:nvPr/>
            </p:nvSpPr>
            <p:spPr>
              <a:xfrm>
                <a:off x="-1974270" y="2695784"/>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800" b="1" i="0" u="none" strike="noStrike" cap="none">
                    <a:solidFill>
                      <a:schemeClr val="dk1"/>
                    </a:solidFill>
                    <a:latin typeface="Lato"/>
                    <a:ea typeface="Lato"/>
                    <a:cs typeface="Lato"/>
                    <a:sym typeface="Lato"/>
                  </a:rPr>
                  <a:t>QS WUR BY SUBJECT 2023 (SPECIFIC)</a:t>
                </a:r>
                <a:endParaRPr sz="1800" b="0" i="0" u="none" strike="noStrike" cap="none">
                  <a:solidFill>
                    <a:srgbClr val="000000"/>
                  </a:solidFill>
                  <a:latin typeface="Arial"/>
                  <a:ea typeface="Arial"/>
                  <a:cs typeface="Arial"/>
                  <a:sym typeface="Arial"/>
                </a:endParaRPr>
              </a:p>
            </p:txBody>
          </p:sp>
        </p:grpSp>
        <p:grpSp>
          <p:nvGrpSpPr>
            <p:cNvPr id="160" name="Google Shape;160;p70"/>
            <p:cNvGrpSpPr/>
            <p:nvPr/>
          </p:nvGrpSpPr>
          <p:grpSpPr>
            <a:xfrm>
              <a:off x="3289259" y="4336068"/>
              <a:ext cx="3839037" cy="2017664"/>
              <a:chOff x="-2233338" y="1684940"/>
              <a:chExt cx="2559358" cy="1345109"/>
            </a:xfrm>
          </p:grpSpPr>
          <p:sp>
            <p:nvSpPr>
              <p:cNvPr id="161" name="Google Shape;161;p70"/>
              <p:cNvSpPr/>
              <p:nvPr/>
            </p:nvSpPr>
            <p:spPr>
              <a:xfrm>
                <a:off x="-2233338" y="1684940"/>
                <a:ext cx="2559358" cy="1345109"/>
              </a:xfrm>
              <a:prstGeom prst="round2DiagRect">
                <a:avLst>
                  <a:gd name="adj1" fmla="val 16667"/>
                  <a:gd name="adj2" fmla="val 0"/>
                </a:avLst>
              </a:prstGeom>
              <a:solidFill>
                <a:srgbClr val="223F8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Lato"/>
                    <a:ea typeface="Lato"/>
                    <a:cs typeface="Lato"/>
                    <a:sym typeface="Lato"/>
                  </a:rPr>
                  <a:t>RANK</a:t>
                </a:r>
                <a:endParaRPr sz="18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None/>
                </a:pPr>
                <a:r>
                  <a:rPr lang="en-US" sz="2800" b="1" i="0" u="none" strike="noStrike" cap="none">
                    <a:solidFill>
                      <a:schemeClr val="lt1"/>
                    </a:solidFill>
                    <a:latin typeface="Lato"/>
                    <a:ea typeface="Lato"/>
                    <a:cs typeface="Lato"/>
                    <a:sym typeface="Lato"/>
                  </a:rPr>
                  <a:t>#301-350</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100" b="1" i="0" u="none" strike="noStrike" cap="none">
                    <a:solidFill>
                      <a:schemeClr val="lt1"/>
                    </a:solidFill>
                    <a:latin typeface="Lato"/>
                    <a:ea typeface="Lato"/>
                    <a:cs typeface="Lato"/>
                    <a:sym typeface="Lato"/>
                  </a:rPr>
                  <a:t>CHEMICAL ENGINEERING</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1" i="0" u="none" strike="noStrike" cap="none">
                  <a:solidFill>
                    <a:schemeClr val="lt1"/>
                  </a:solidFill>
                  <a:latin typeface="Lato"/>
                  <a:ea typeface="Lato"/>
                  <a:cs typeface="Lato"/>
                  <a:sym typeface="Lato"/>
                </a:endParaRPr>
              </a:p>
            </p:txBody>
          </p:sp>
          <p:sp>
            <p:nvSpPr>
              <p:cNvPr id="162" name="Google Shape;162;p70"/>
              <p:cNvSpPr/>
              <p:nvPr/>
            </p:nvSpPr>
            <p:spPr>
              <a:xfrm>
                <a:off x="-2093531" y="2690117"/>
                <a:ext cx="2279744" cy="238318"/>
              </a:xfrm>
              <a:prstGeom prst="roundRect">
                <a:avLst>
                  <a:gd name="adj" fmla="val 16667"/>
                </a:avLst>
              </a:prstGeom>
              <a:solidFill>
                <a:srgbClr val="FCBB1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800" b="1" i="0" u="none" strike="noStrike" cap="none">
                    <a:solidFill>
                      <a:schemeClr val="dk1"/>
                    </a:solidFill>
                    <a:latin typeface="Lato"/>
                    <a:ea typeface="Lato"/>
                    <a:cs typeface="Lato"/>
                    <a:sym typeface="Lato"/>
                  </a:rPr>
                  <a:t>QS WUR BY SUBJECT 2023 (SPECIFIC)</a:t>
                </a:r>
                <a:endParaRPr sz="1800" b="0" i="0" u="none" strike="noStrike" cap="none">
                  <a:solidFill>
                    <a:srgbClr val="000000"/>
                  </a:solidFill>
                  <a:latin typeface="Arial"/>
                  <a:ea typeface="Arial"/>
                  <a:cs typeface="Arial"/>
                  <a:sym typeface="Arial"/>
                </a:endParaRPr>
              </a:p>
            </p:txBody>
          </p:sp>
        </p:grpSp>
      </p:grpSp>
      <p:pic>
        <p:nvPicPr>
          <p:cNvPr id="163" name="Google Shape;163;p70" descr="QS Rankings Summit – EduData Summit 2021"/>
          <p:cNvPicPr preferRelativeResize="0"/>
          <p:nvPr/>
        </p:nvPicPr>
        <p:blipFill rotWithShape="1">
          <a:blip r:embed="rId4">
            <a:alphaModFix/>
          </a:blip>
          <a:srcRect t="16906" b="17805"/>
          <a:stretch/>
        </p:blipFill>
        <p:spPr>
          <a:xfrm>
            <a:off x="548588" y="1511712"/>
            <a:ext cx="2946901" cy="905496"/>
          </a:xfrm>
          <a:prstGeom prst="rect">
            <a:avLst/>
          </a:prstGeom>
          <a:noFill/>
          <a:ln>
            <a:noFill/>
          </a:ln>
        </p:spPr>
      </p:pic>
      <p:sp>
        <p:nvSpPr>
          <p:cNvPr id="164" name="Google Shape;164;p70"/>
          <p:cNvSpPr/>
          <p:nvPr/>
        </p:nvSpPr>
        <p:spPr>
          <a:xfrm>
            <a:off x="565800" y="2479719"/>
            <a:ext cx="2864190" cy="510778"/>
          </a:xfrm>
          <a:prstGeom prst="round2DiagRect">
            <a:avLst>
              <a:gd name="adj1" fmla="val 16667"/>
              <a:gd name="adj2" fmla="val 0"/>
            </a:avLst>
          </a:prstGeom>
          <a:solidFill>
            <a:srgbClr val="FCBB1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chemeClr val="dk1"/>
                </a:solidFill>
                <a:latin typeface="Raleway"/>
                <a:ea typeface="Raleway"/>
                <a:cs typeface="Raleway"/>
                <a:sym typeface="Raleway"/>
              </a:rPr>
              <a:t>621+</a:t>
            </a:r>
            <a:endParaRPr sz="2400" b="1" i="0" u="none" strike="noStrike" cap="none">
              <a:solidFill>
                <a:schemeClr val="dk1"/>
              </a:solidFill>
              <a:latin typeface="Raleway"/>
              <a:ea typeface="Raleway"/>
              <a:cs typeface="Raleway"/>
              <a:sym typeface="Raleway"/>
            </a:endParaRPr>
          </a:p>
        </p:txBody>
      </p:sp>
      <p:sp>
        <p:nvSpPr>
          <p:cNvPr id="165" name="Google Shape;165;p70"/>
          <p:cNvSpPr txBox="1"/>
          <p:nvPr/>
        </p:nvSpPr>
        <p:spPr>
          <a:xfrm>
            <a:off x="786253" y="3121223"/>
            <a:ext cx="24232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Raleway"/>
                <a:ea typeface="Raleway"/>
                <a:cs typeface="Raleway"/>
                <a:sym typeface="Raleway"/>
              </a:rPr>
              <a:t>World Rank 2024</a:t>
            </a:r>
            <a:endParaRPr sz="2000" b="1" i="0" u="none" strike="noStrike" cap="none">
              <a:solidFill>
                <a:srgbClr val="000000"/>
              </a:solidFill>
              <a:latin typeface="Raleway"/>
              <a:ea typeface="Raleway"/>
              <a:cs typeface="Raleway"/>
              <a:sym typeface="Raleway"/>
            </a:endParaRPr>
          </a:p>
        </p:txBody>
      </p:sp>
      <p:sp>
        <p:nvSpPr>
          <p:cNvPr id="2" name="Google Shape;170;p71">
            <a:extLst>
              <a:ext uri="{FF2B5EF4-FFF2-40B4-BE49-F238E27FC236}">
                <a16:creationId xmlns:a16="http://schemas.microsoft.com/office/drawing/2014/main" id="{9A671A2A-56AE-7329-9557-F30FB88C33F6}"/>
              </a:ext>
            </a:extLst>
          </p:cNvPr>
          <p:cNvSpPr txBox="1"/>
          <p:nvPr/>
        </p:nvSpPr>
        <p:spPr>
          <a:xfrm>
            <a:off x="408781" y="510924"/>
            <a:ext cx="11374438" cy="59055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2060"/>
              </a:buClr>
              <a:buSzPts val="3200"/>
              <a:buFont typeface="Raleway"/>
              <a:buNone/>
            </a:pPr>
            <a:r>
              <a:rPr lang="en-US" sz="3200" b="1" i="0" u="none" strike="noStrike" cap="none" dirty="0">
                <a:solidFill>
                  <a:srgbClr val="223F81"/>
                </a:solidFill>
                <a:latin typeface="Raleway"/>
                <a:ea typeface="Raleway"/>
                <a:cs typeface="Raleway"/>
                <a:sym typeface="Raleway"/>
              </a:rPr>
              <a:t>ITS’ RANKINGS</a:t>
            </a:r>
            <a:endParaRPr sz="3200" b="1" i="0" u="none" strike="noStrike" cap="none" dirty="0">
              <a:solidFill>
                <a:srgbClr val="223F81"/>
              </a:solidFill>
              <a:latin typeface="Raleway"/>
              <a:ea typeface="Raleway"/>
              <a:cs typeface="Raleway"/>
              <a:sym typeface="Raleway"/>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sp>
        <p:nvSpPr>
          <p:cNvPr id="170" name="Google Shape;170;p71"/>
          <p:cNvSpPr txBox="1"/>
          <p:nvPr/>
        </p:nvSpPr>
        <p:spPr>
          <a:xfrm>
            <a:off x="408781" y="510924"/>
            <a:ext cx="11374438" cy="59055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2060"/>
              </a:buClr>
              <a:buSzPts val="3200"/>
              <a:buFont typeface="Raleway"/>
              <a:buNone/>
            </a:pPr>
            <a:r>
              <a:rPr lang="en-US" sz="3200" b="1" i="0" u="none" strike="noStrike" cap="none" dirty="0">
                <a:solidFill>
                  <a:srgbClr val="223F81"/>
                </a:solidFill>
                <a:latin typeface="Raleway"/>
                <a:ea typeface="Raleway"/>
                <a:cs typeface="Raleway"/>
                <a:sym typeface="Raleway"/>
              </a:rPr>
              <a:t>ITS’ RANKINGS</a:t>
            </a:r>
            <a:endParaRPr sz="3200" b="1" i="0" u="none" strike="noStrike" cap="none" dirty="0">
              <a:solidFill>
                <a:srgbClr val="223F81"/>
              </a:solidFill>
              <a:latin typeface="Raleway"/>
              <a:ea typeface="Raleway"/>
              <a:cs typeface="Raleway"/>
              <a:sym typeface="Raleway"/>
            </a:endParaRPr>
          </a:p>
        </p:txBody>
      </p:sp>
      <p:grpSp>
        <p:nvGrpSpPr>
          <p:cNvPr id="171" name="Google Shape;171;p71"/>
          <p:cNvGrpSpPr/>
          <p:nvPr/>
        </p:nvGrpSpPr>
        <p:grpSpPr>
          <a:xfrm>
            <a:off x="3768811" y="1485653"/>
            <a:ext cx="8014408" cy="4352892"/>
            <a:chOff x="3197795" y="2011848"/>
            <a:chExt cx="12232705" cy="6643990"/>
          </a:xfrm>
        </p:grpSpPr>
        <p:grpSp>
          <p:nvGrpSpPr>
            <p:cNvPr id="172" name="Google Shape;172;p71"/>
            <p:cNvGrpSpPr/>
            <p:nvPr/>
          </p:nvGrpSpPr>
          <p:grpSpPr>
            <a:xfrm>
              <a:off x="11591463" y="2011848"/>
              <a:ext cx="3839037" cy="2017664"/>
              <a:chOff x="526359" y="1677871"/>
              <a:chExt cx="2559358" cy="1345109"/>
            </a:xfrm>
          </p:grpSpPr>
          <p:sp>
            <p:nvSpPr>
              <p:cNvPr id="173" name="Google Shape;173;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None/>
                </a:pPr>
                <a:r>
                  <a:rPr lang="en-US" sz="2800" b="1" i="0" u="none" strike="noStrike" cap="none">
                    <a:solidFill>
                      <a:schemeClr val="dk1"/>
                    </a:solidFill>
                    <a:latin typeface="Lato"/>
                    <a:ea typeface="Lato"/>
                    <a:cs typeface="Lato"/>
                    <a:sym typeface="Lato"/>
                  </a:rPr>
                  <a:t>Group #2</a:t>
                </a:r>
                <a:endParaRPr/>
              </a:p>
              <a:p>
                <a:pPr marL="0" marR="0" lvl="0" indent="0" algn="ctr" rtl="0">
                  <a:lnSpc>
                    <a:spcPct val="100000"/>
                  </a:lnSpc>
                  <a:spcBef>
                    <a:spcPts val="0"/>
                  </a:spcBef>
                  <a:spcAft>
                    <a:spcPts val="0"/>
                  </a:spcAft>
                  <a:buNone/>
                </a:pPr>
                <a:r>
                  <a:rPr lang="en-US" sz="1400" b="1" i="0" u="none" strike="noStrike" cap="none">
                    <a:solidFill>
                      <a:schemeClr val="dk1"/>
                    </a:solidFill>
                    <a:latin typeface="Lato"/>
                    <a:ea typeface="Lato"/>
                    <a:cs typeface="Lato"/>
                    <a:sym typeface="Lato"/>
                  </a:rPr>
                  <a:t>INDONESIA</a:t>
                </a:r>
                <a:endParaRPr/>
              </a:p>
              <a:p>
                <a:pPr marL="0" marR="0" lvl="0" indent="0" algn="ctr" rtl="0">
                  <a:lnSpc>
                    <a:spcPct val="100000"/>
                  </a:lnSpc>
                  <a:spcBef>
                    <a:spcPts val="0"/>
                  </a:spcBef>
                  <a:spcAft>
                    <a:spcPts val="0"/>
                  </a:spcAft>
                  <a:buNone/>
                </a:pPr>
                <a:endParaRPr sz="1400" b="1" i="0" u="none" strike="noStrike" cap="none">
                  <a:solidFill>
                    <a:schemeClr val="lt1"/>
                  </a:solidFill>
                  <a:latin typeface="Lato"/>
                  <a:ea typeface="Lato"/>
                  <a:cs typeface="Lato"/>
                  <a:sym typeface="Lato"/>
                </a:endParaRPr>
              </a:p>
            </p:txBody>
          </p:sp>
          <p:sp>
            <p:nvSpPr>
              <p:cNvPr id="174" name="Google Shape;174;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800" b="1" i="0" u="none" strike="noStrike" cap="none">
                    <a:solidFill>
                      <a:schemeClr val="lt1"/>
                    </a:solidFill>
                    <a:latin typeface="Lato"/>
                    <a:ea typeface="Lato"/>
                    <a:cs typeface="Lato"/>
                    <a:sym typeface="Lato"/>
                  </a:rPr>
                  <a:t>THE WORLD UNIVERSITY RANKINGS 2023</a:t>
                </a:r>
                <a:endParaRPr/>
              </a:p>
            </p:txBody>
          </p:sp>
        </p:grpSp>
        <p:grpSp>
          <p:nvGrpSpPr>
            <p:cNvPr id="175" name="Google Shape;175;p71"/>
            <p:cNvGrpSpPr/>
            <p:nvPr/>
          </p:nvGrpSpPr>
          <p:grpSpPr>
            <a:xfrm>
              <a:off x="7404074" y="2011849"/>
              <a:ext cx="3839037" cy="2017664"/>
              <a:chOff x="526359" y="1677871"/>
              <a:chExt cx="2559358" cy="1345109"/>
            </a:xfrm>
          </p:grpSpPr>
          <p:sp>
            <p:nvSpPr>
              <p:cNvPr id="176" name="Google Shape;176;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None/>
                </a:pPr>
                <a:r>
                  <a:rPr lang="en-US" sz="2800" b="1" i="0" u="none" strike="noStrike" cap="none">
                    <a:solidFill>
                      <a:schemeClr val="dk1"/>
                    </a:solidFill>
                    <a:latin typeface="Lato"/>
                    <a:ea typeface="Lato"/>
                    <a:cs typeface="Lato"/>
                    <a:sym typeface="Lato"/>
                  </a:rPr>
                  <a:t>#501-600</a:t>
                </a:r>
                <a:endParaRPr/>
              </a:p>
              <a:p>
                <a:pPr marL="0" marR="0" lvl="0" indent="0" algn="ctr" rtl="0">
                  <a:lnSpc>
                    <a:spcPct val="100000"/>
                  </a:lnSpc>
                  <a:spcBef>
                    <a:spcPts val="0"/>
                  </a:spcBef>
                  <a:spcAft>
                    <a:spcPts val="0"/>
                  </a:spcAft>
                  <a:buNone/>
                </a:pPr>
                <a:r>
                  <a:rPr lang="en-US" sz="1400" b="1" i="0" u="none" strike="noStrike" cap="none">
                    <a:solidFill>
                      <a:schemeClr val="dk1"/>
                    </a:solidFill>
                    <a:latin typeface="Lato"/>
                    <a:ea typeface="Lato"/>
                    <a:cs typeface="Lato"/>
                    <a:sym typeface="Lato"/>
                  </a:rPr>
                  <a:t>ASIA</a:t>
                </a:r>
                <a:endParaRPr/>
              </a:p>
              <a:p>
                <a:pPr marL="0" marR="0" lvl="0" indent="0" algn="ctr" rtl="0">
                  <a:lnSpc>
                    <a:spcPct val="100000"/>
                  </a:lnSpc>
                  <a:spcBef>
                    <a:spcPts val="0"/>
                  </a:spcBef>
                  <a:spcAft>
                    <a:spcPts val="0"/>
                  </a:spcAft>
                  <a:buNone/>
                </a:pPr>
                <a:endParaRPr sz="1400" b="1" i="0" u="none" strike="noStrike" cap="none">
                  <a:solidFill>
                    <a:schemeClr val="lt1"/>
                  </a:solidFill>
                  <a:latin typeface="Lato"/>
                  <a:ea typeface="Lato"/>
                  <a:cs typeface="Lato"/>
                  <a:sym typeface="Lato"/>
                </a:endParaRPr>
              </a:p>
            </p:txBody>
          </p:sp>
          <p:sp>
            <p:nvSpPr>
              <p:cNvPr id="177" name="Google Shape;177;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800" b="1" i="0" u="none" strike="noStrike" cap="none">
                    <a:solidFill>
                      <a:schemeClr val="lt1"/>
                    </a:solidFill>
                    <a:latin typeface="Lato"/>
                    <a:ea typeface="Lato"/>
                    <a:cs typeface="Lato"/>
                    <a:sym typeface="Lato"/>
                  </a:rPr>
                  <a:t>THE ASIA UNIVERSITY RANKINGS 2023</a:t>
                </a:r>
                <a:endParaRPr/>
              </a:p>
            </p:txBody>
          </p:sp>
        </p:grpSp>
        <p:grpSp>
          <p:nvGrpSpPr>
            <p:cNvPr id="178" name="Google Shape;178;p71"/>
            <p:cNvGrpSpPr/>
            <p:nvPr/>
          </p:nvGrpSpPr>
          <p:grpSpPr>
            <a:xfrm>
              <a:off x="3216684" y="4306979"/>
              <a:ext cx="3839037" cy="2017664"/>
              <a:chOff x="526359" y="1677871"/>
              <a:chExt cx="2559358" cy="1345109"/>
            </a:xfrm>
          </p:grpSpPr>
          <p:sp>
            <p:nvSpPr>
              <p:cNvPr id="179" name="Google Shape;179;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None/>
                </a:pPr>
                <a:r>
                  <a:rPr lang="en-US" sz="2800" b="1" i="0" u="none" strike="noStrike" cap="none">
                    <a:solidFill>
                      <a:schemeClr val="dk1"/>
                    </a:solidFill>
                    <a:latin typeface="Lato"/>
                    <a:ea typeface="Lato"/>
                    <a:cs typeface="Lato"/>
                    <a:sym typeface="Lato"/>
                  </a:rPr>
                  <a:t>#801-1000</a:t>
                </a:r>
                <a:endParaRPr/>
              </a:p>
              <a:p>
                <a:pPr marL="0" marR="0" lvl="0" indent="0" algn="ctr" rtl="0">
                  <a:lnSpc>
                    <a:spcPct val="100000"/>
                  </a:lnSpc>
                  <a:spcBef>
                    <a:spcPts val="0"/>
                  </a:spcBef>
                  <a:spcAft>
                    <a:spcPts val="0"/>
                  </a:spcAft>
                  <a:buNone/>
                </a:pPr>
                <a:r>
                  <a:rPr lang="en-US" sz="1100" b="1" i="0" u="none" strike="noStrike" cap="none">
                    <a:solidFill>
                      <a:schemeClr val="dk1"/>
                    </a:solidFill>
                    <a:latin typeface="Lato"/>
                    <a:ea typeface="Lato"/>
                    <a:cs typeface="Lato"/>
                    <a:sym typeface="Lato"/>
                  </a:rPr>
                  <a:t>COMPUTER SCIENCE</a:t>
                </a:r>
                <a:endParaRPr/>
              </a:p>
              <a:p>
                <a:pPr marL="0" marR="0" lvl="0" indent="0" algn="ctr" rtl="0">
                  <a:lnSpc>
                    <a:spcPct val="100000"/>
                  </a:lnSpc>
                  <a:spcBef>
                    <a:spcPts val="0"/>
                  </a:spcBef>
                  <a:spcAft>
                    <a:spcPts val="0"/>
                  </a:spcAft>
                  <a:buNone/>
                </a:pPr>
                <a:endParaRPr sz="1400" b="1" i="0" u="none" strike="noStrike" cap="none">
                  <a:solidFill>
                    <a:schemeClr val="lt1"/>
                  </a:solidFill>
                  <a:latin typeface="Lato"/>
                  <a:ea typeface="Lato"/>
                  <a:cs typeface="Lato"/>
                  <a:sym typeface="Lato"/>
                </a:endParaRPr>
              </a:p>
            </p:txBody>
          </p:sp>
          <p:sp>
            <p:nvSpPr>
              <p:cNvPr id="180" name="Google Shape;180;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800" b="1" i="0" u="none" strike="noStrike" cap="none">
                    <a:solidFill>
                      <a:schemeClr val="lt1"/>
                    </a:solidFill>
                    <a:latin typeface="Lato"/>
                    <a:ea typeface="Lato"/>
                    <a:cs typeface="Lato"/>
                    <a:sym typeface="Lato"/>
                  </a:rPr>
                  <a:t>THE WUR BY SUBJECT 2023</a:t>
                </a:r>
                <a:endParaRPr/>
              </a:p>
            </p:txBody>
          </p:sp>
        </p:grpSp>
        <p:grpSp>
          <p:nvGrpSpPr>
            <p:cNvPr id="181" name="Google Shape;181;p71"/>
            <p:cNvGrpSpPr/>
            <p:nvPr/>
          </p:nvGrpSpPr>
          <p:grpSpPr>
            <a:xfrm>
              <a:off x="7404074" y="6638174"/>
              <a:ext cx="3839037" cy="2017664"/>
              <a:chOff x="526359" y="1677871"/>
              <a:chExt cx="2559358" cy="1345109"/>
            </a:xfrm>
          </p:grpSpPr>
          <p:sp>
            <p:nvSpPr>
              <p:cNvPr id="182" name="Google Shape;182;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None/>
                </a:pPr>
                <a:r>
                  <a:rPr lang="en-US" sz="2800" b="1" i="0" u="none" strike="noStrike" cap="none">
                    <a:solidFill>
                      <a:schemeClr val="dk1"/>
                    </a:solidFill>
                    <a:latin typeface="Lato"/>
                    <a:ea typeface="Lato"/>
                    <a:cs typeface="Lato"/>
                    <a:sym typeface="Lato"/>
                  </a:rPr>
                  <a:t>#601-800</a:t>
                </a:r>
                <a:endParaRPr/>
              </a:p>
              <a:p>
                <a:pPr marL="0" marR="0" lvl="0" indent="0" algn="ctr" rtl="0">
                  <a:lnSpc>
                    <a:spcPct val="100000"/>
                  </a:lnSpc>
                  <a:spcBef>
                    <a:spcPts val="0"/>
                  </a:spcBef>
                  <a:spcAft>
                    <a:spcPts val="0"/>
                  </a:spcAft>
                  <a:buNone/>
                </a:pPr>
                <a:r>
                  <a:rPr lang="en-US" sz="933" b="1" i="0" u="none" strike="noStrike" cap="none">
                    <a:solidFill>
                      <a:schemeClr val="dk1"/>
                    </a:solidFill>
                    <a:latin typeface="Lato"/>
                    <a:ea typeface="Lato"/>
                    <a:cs typeface="Lato"/>
                    <a:sym typeface="Lato"/>
                  </a:rPr>
                  <a:t>SOCIAL SCIENCES</a:t>
                </a:r>
                <a:endParaRPr/>
              </a:p>
              <a:p>
                <a:pPr marL="0" marR="0" lvl="0" indent="0" algn="ctr" rtl="0">
                  <a:lnSpc>
                    <a:spcPct val="100000"/>
                  </a:lnSpc>
                  <a:spcBef>
                    <a:spcPts val="0"/>
                  </a:spcBef>
                  <a:spcAft>
                    <a:spcPts val="0"/>
                  </a:spcAft>
                  <a:buNone/>
                </a:pPr>
                <a:endParaRPr sz="1400" b="1" i="0" u="none" strike="noStrike" cap="none">
                  <a:solidFill>
                    <a:srgbClr val="FF0000"/>
                  </a:solidFill>
                  <a:latin typeface="Lato"/>
                  <a:ea typeface="Lato"/>
                  <a:cs typeface="Lato"/>
                  <a:sym typeface="Lato"/>
                </a:endParaRPr>
              </a:p>
            </p:txBody>
          </p:sp>
          <p:sp>
            <p:nvSpPr>
              <p:cNvPr id="183" name="Google Shape;183;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800" b="1" i="0" u="none" strike="noStrike" cap="none">
                    <a:solidFill>
                      <a:schemeClr val="lt1"/>
                    </a:solidFill>
                    <a:latin typeface="Lato"/>
                    <a:ea typeface="Lato"/>
                    <a:cs typeface="Lato"/>
                    <a:sym typeface="Lato"/>
                  </a:rPr>
                  <a:t>THE WUR BY SUBJECT 2023</a:t>
                </a:r>
                <a:endParaRPr/>
              </a:p>
            </p:txBody>
          </p:sp>
        </p:grpSp>
        <p:grpSp>
          <p:nvGrpSpPr>
            <p:cNvPr id="184" name="Google Shape;184;p71"/>
            <p:cNvGrpSpPr/>
            <p:nvPr/>
          </p:nvGrpSpPr>
          <p:grpSpPr>
            <a:xfrm>
              <a:off x="11591463" y="4299979"/>
              <a:ext cx="3839037" cy="2017664"/>
              <a:chOff x="526359" y="1677871"/>
              <a:chExt cx="2559358" cy="1345109"/>
            </a:xfrm>
          </p:grpSpPr>
          <p:sp>
            <p:nvSpPr>
              <p:cNvPr id="185" name="Google Shape;185;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None/>
                </a:pPr>
                <a:r>
                  <a:rPr lang="en-US" sz="2800" b="1" i="0" u="none" strike="noStrike" cap="none">
                    <a:solidFill>
                      <a:schemeClr val="dk1"/>
                    </a:solidFill>
                    <a:latin typeface="Lato"/>
                    <a:ea typeface="Lato"/>
                    <a:cs typeface="Lato"/>
                    <a:sym typeface="Lato"/>
                  </a:rPr>
                  <a:t>#1001+</a:t>
                </a:r>
                <a:endParaRPr/>
              </a:p>
              <a:p>
                <a:pPr marL="0" marR="0" lvl="0" indent="0" algn="ctr" rtl="0">
                  <a:lnSpc>
                    <a:spcPct val="100000"/>
                  </a:lnSpc>
                  <a:spcBef>
                    <a:spcPts val="0"/>
                  </a:spcBef>
                  <a:spcAft>
                    <a:spcPts val="0"/>
                  </a:spcAft>
                  <a:buNone/>
                </a:pPr>
                <a:r>
                  <a:rPr lang="en-US" sz="1100" b="1" i="0" u="none" strike="noStrike" cap="none">
                    <a:solidFill>
                      <a:schemeClr val="dk1"/>
                    </a:solidFill>
                    <a:latin typeface="Lato"/>
                    <a:ea typeface="Lato"/>
                    <a:cs typeface="Lato"/>
                    <a:sym typeface="Lato"/>
                  </a:rPr>
                  <a:t>PHYSICAL SCIENCES</a:t>
                </a:r>
                <a:endParaRPr/>
              </a:p>
              <a:p>
                <a:pPr marL="0" marR="0" lvl="0" indent="0" algn="ctr" rtl="0">
                  <a:lnSpc>
                    <a:spcPct val="100000"/>
                  </a:lnSpc>
                  <a:spcBef>
                    <a:spcPts val="0"/>
                  </a:spcBef>
                  <a:spcAft>
                    <a:spcPts val="0"/>
                  </a:spcAft>
                  <a:buNone/>
                </a:pPr>
                <a:endParaRPr sz="1400" b="1" i="0" u="none" strike="noStrike" cap="none">
                  <a:solidFill>
                    <a:schemeClr val="lt1"/>
                  </a:solidFill>
                  <a:latin typeface="Lato"/>
                  <a:ea typeface="Lato"/>
                  <a:cs typeface="Lato"/>
                  <a:sym typeface="Lato"/>
                </a:endParaRPr>
              </a:p>
            </p:txBody>
          </p:sp>
          <p:sp>
            <p:nvSpPr>
              <p:cNvPr id="186" name="Google Shape;186;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800" b="1" i="0" u="none" strike="noStrike" cap="none">
                    <a:solidFill>
                      <a:schemeClr val="lt1"/>
                    </a:solidFill>
                    <a:latin typeface="Lato"/>
                    <a:ea typeface="Lato"/>
                    <a:cs typeface="Lato"/>
                    <a:sym typeface="Lato"/>
                  </a:rPr>
                  <a:t>THE WUR BY SUBJECT 2023</a:t>
                </a:r>
                <a:endParaRPr/>
              </a:p>
            </p:txBody>
          </p:sp>
        </p:grpSp>
        <p:grpSp>
          <p:nvGrpSpPr>
            <p:cNvPr id="187" name="Google Shape;187;p71"/>
            <p:cNvGrpSpPr/>
            <p:nvPr/>
          </p:nvGrpSpPr>
          <p:grpSpPr>
            <a:xfrm>
              <a:off x="7404074" y="4299980"/>
              <a:ext cx="3839037" cy="2017664"/>
              <a:chOff x="526359" y="1677871"/>
              <a:chExt cx="2559358" cy="1345109"/>
            </a:xfrm>
          </p:grpSpPr>
          <p:sp>
            <p:nvSpPr>
              <p:cNvPr id="188" name="Google Shape;188;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None/>
                </a:pPr>
                <a:r>
                  <a:rPr lang="en-US" sz="2800" b="1" i="0" u="none" strike="noStrike" cap="none">
                    <a:solidFill>
                      <a:schemeClr val="dk1"/>
                    </a:solidFill>
                    <a:latin typeface="Lato"/>
                    <a:ea typeface="Lato"/>
                    <a:cs typeface="Lato"/>
                    <a:sym typeface="Lato"/>
                  </a:rPr>
                  <a:t>#1001+</a:t>
                </a:r>
                <a:endParaRPr/>
              </a:p>
              <a:p>
                <a:pPr marL="0" marR="0" lvl="0" indent="0" algn="ctr" rtl="0">
                  <a:lnSpc>
                    <a:spcPct val="100000"/>
                  </a:lnSpc>
                  <a:spcBef>
                    <a:spcPts val="0"/>
                  </a:spcBef>
                  <a:spcAft>
                    <a:spcPts val="0"/>
                  </a:spcAft>
                  <a:buNone/>
                </a:pPr>
                <a:r>
                  <a:rPr lang="en-US" sz="1100" b="1" i="0" u="none" strike="noStrike" cap="none">
                    <a:solidFill>
                      <a:schemeClr val="dk1"/>
                    </a:solidFill>
                    <a:latin typeface="Lato"/>
                    <a:ea typeface="Lato"/>
                    <a:cs typeface="Lato"/>
                    <a:sym typeface="Lato"/>
                  </a:rPr>
                  <a:t>ENGINEERING &amp; TECHNOLOGY</a:t>
                </a:r>
                <a:endParaRPr sz="933" b="1" i="0" u="none" strike="noStrike" cap="none">
                  <a:solidFill>
                    <a:schemeClr val="dk1"/>
                  </a:solidFill>
                  <a:latin typeface="Lato"/>
                  <a:ea typeface="Lato"/>
                  <a:cs typeface="Lato"/>
                  <a:sym typeface="Lato"/>
                </a:endParaRPr>
              </a:p>
            </p:txBody>
          </p:sp>
          <p:sp>
            <p:nvSpPr>
              <p:cNvPr id="189" name="Google Shape;189;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800" b="1" i="0" u="none" strike="noStrike" cap="none">
                    <a:solidFill>
                      <a:schemeClr val="lt1"/>
                    </a:solidFill>
                    <a:latin typeface="Lato"/>
                    <a:ea typeface="Lato"/>
                    <a:cs typeface="Lato"/>
                    <a:sym typeface="Lato"/>
                  </a:rPr>
                  <a:t>THE WUR BY SUBJECT 2023</a:t>
                </a:r>
                <a:endParaRPr/>
              </a:p>
            </p:txBody>
          </p:sp>
        </p:grpSp>
        <p:grpSp>
          <p:nvGrpSpPr>
            <p:cNvPr id="190" name="Google Shape;190;p71"/>
            <p:cNvGrpSpPr/>
            <p:nvPr/>
          </p:nvGrpSpPr>
          <p:grpSpPr>
            <a:xfrm>
              <a:off x="3216684" y="2011848"/>
              <a:ext cx="3839037" cy="2017664"/>
              <a:chOff x="526359" y="1677871"/>
              <a:chExt cx="2559358" cy="1345109"/>
            </a:xfrm>
          </p:grpSpPr>
          <p:sp>
            <p:nvSpPr>
              <p:cNvPr id="191" name="Google Shape;191;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None/>
                </a:pPr>
                <a:r>
                  <a:rPr lang="en-US" sz="2800" b="1" i="0" u="none" strike="noStrike" cap="none">
                    <a:solidFill>
                      <a:schemeClr val="dk1"/>
                    </a:solidFill>
                    <a:latin typeface="Lato"/>
                    <a:ea typeface="Lato"/>
                    <a:cs typeface="Lato"/>
                    <a:sym typeface="Lato"/>
                  </a:rPr>
                  <a:t>#1201+</a:t>
                </a:r>
                <a:endParaRPr/>
              </a:p>
              <a:p>
                <a:pPr marL="0" marR="0" lvl="0" indent="0" algn="ctr" rtl="0">
                  <a:lnSpc>
                    <a:spcPct val="100000"/>
                  </a:lnSpc>
                  <a:spcBef>
                    <a:spcPts val="0"/>
                  </a:spcBef>
                  <a:spcAft>
                    <a:spcPts val="0"/>
                  </a:spcAft>
                  <a:buNone/>
                </a:pPr>
                <a:r>
                  <a:rPr lang="en-US" sz="1400" b="1" i="0" u="none" strike="noStrike" cap="none">
                    <a:solidFill>
                      <a:schemeClr val="dk1"/>
                    </a:solidFill>
                    <a:latin typeface="Lato"/>
                    <a:ea typeface="Lato"/>
                    <a:cs typeface="Lato"/>
                    <a:sym typeface="Lato"/>
                  </a:rPr>
                  <a:t>WORLDWIDE</a:t>
                </a:r>
                <a:endParaRPr/>
              </a:p>
              <a:p>
                <a:pPr marL="0" marR="0" lvl="0" indent="0" algn="ctr" rtl="0">
                  <a:lnSpc>
                    <a:spcPct val="100000"/>
                  </a:lnSpc>
                  <a:spcBef>
                    <a:spcPts val="0"/>
                  </a:spcBef>
                  <a:spcAft>
                    <a:spcPts val="0"/>
                  </a:spcAft>
                  <a:buNone/>
                </a:pPr>
                <a:endParaRPr sz="1400" b="1" i="0" u="none" strike="noStrike" cap="none">
                  <a:solidFill>
                    <a:schemeClr val="lt1"/>
                  </a:solidFill>
                  <a:latin typeface="Lato"/>
                  <a:ea typeface="Lato"/>
                  <a:cs typeface="Lato"/>
                  <a:sym typeface="Lato"/>
                </a:endParaRPr>
              </a:p>
            </p:txBody>
          </p:sp>
          <p:sp>
            <p:nvSpPr>
              <p:cNvPr id="192" name="Google Shape;192;p71"/>
              <p:cNvSpPr/>
              <p:nvPr/>
            </p:nvSpPr>
            <p:spPr>
              <a:xfrm>
                <a:off x="666166" y="2680956"/>
                <a:ext cx="2279744" cy="24250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800" b="1" i="0" u="none" strike="noStrike" cap="none" dirty="0">
                    <a:solidFill>
                      <a:schemeClr val="lt1"/>
                    </a:solidFill>
                    <a:latin typeface="Lato"/>
                    <a:ea typeface="Lato"/>
                    <a:cs typeface="Lato"/>
                    <a:sym typeface="Lato"/>
                  </a:rPr>
                  <a:t>THE WORLD UNIVERSITY RANKINGS 2024</a:t>
                </a:r>
                <a:endParaRPr dirty="0"/>
              </a:p>
            </p:txBody>
          </p:sp>
        </p:grpSp>
        <p:grpSp>
          <p:nvGrpSpPr>
            <p:cNvPr id="193" name="Google Shape;193;p71"/>
            <p:cNvGrpSpPr/>
            <p:nvPr/>
          </p:nvGrpSpPr>
          <p:grpSpPr>
            <a:xfrm>
              <a:off x="3197795" y="6638174"/>
              <a:ext cx="3839037" cy="2017664"/>
              <a:chOff x="526359" y="1677871"/>
              <a:chExt cx="2559358" cy="1345109"/>
            </a:xfrm>
          </p:grpSpPr>
          <p:sp>
            <p:nvSpPr>
              <p:cNvPr id="194" name="Google Shape;194;p71"/>
              <p:cNvSpPr/>
              <p:nvPr/>
            </p:nvSpPr>
            <p:spPr>
              <a:xfrm>
                <a:off x="526359" y="1677871"/>
                <a:ext cx="2559358" cy="1345109"/>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None/>
                </a:pPr>
                <a:r>
                  <a:rPr lang="en-US" sz="2800" b="1" i="0" u="none" strike="noStrike" cap="none">
                    <a:solidFill>
                      <a:schemeClr val="dk1"/>
                    </a:solidFill>
                    <a:latin typeface="Lato"/>
                    <a:ea typeface="Lato"/>
                    <a:cs typeface="Lato"/>
                    <a:sym typeface="Lato"/>
                  </a:rPr>
                  <a:t>#801+</a:t>
                </a:r>
                <a:endParaRPr/>
              </a:p>
              <a:p>
                <a:pPr marL="0" marR="0" lvl="0" indent="0" algn="ctr" rtl="0">
                  <a:lnSpc>
                    <a:spcPct val="100000"/>
                  </a:lnSpc>
                  <a:spcBef>
                    <a:spcPts val="0"/>
                  </a:spcBef>
                  <a:spcAft>
                    <a:spcPts val="0"/>
                  </a:spcAft>
                  <a:buNone/>
                </a:pPr>
                <a:r>
                  <a:rPr lang="en-US" sz="933" b="1" i="0" u="none" strike="noStrike" cap="none">
                    <a:solidFill>
                      <a:schemeClr val="dk1"/>
                    </a:solidFill>
                    <a:latin typeface="Lato"/>
                    <a:ea typeface="Lato"/>
                    <a:cs typeface="Lato"/>
                    <a:sym typeface="Lato"/>
                  </a:rPr>
                  <a:t>BUSINESS &amp; ECONOMICS</a:t>
                </a:r>
                <a:endParaRPr/>
              </a:p>
              <a:p>
                <a:pPr marL="0" marR="0" lvl="0" indent="0" algn="ctr" rtl="0">
                  <a:lnSpc>
                    <a:spcPct val="100000"/>
                  </a:lnSpc>
                  <a:spcBef>
                    <a:spcPts val="0"/>
                  </a:spcBef>
                  <a:spcAft>
                    <a:spcPts val="0"/>
                  </a:spcAft>
                  <a:buNone/>
                </a:pPr>
                <a:endParaRPr sz="1400" b="1" i="0" u="none" strike="noStrike" cap="none">
                  <a:solidFill>
                    <a:srgbClr val="FF0000"/>
                  </a:solidFill>
                  <a:latin typeface="Lato"/>
                  <a:ea typeface="Lato"/>
                  <a:cs typeface="Lato"/>
                  <a:sym typeface="Lato"/>
                </a:endParaRPr>
              </a:p>
            </p:txBody>
          </p:sp>
          <p:sp>
            <p:nvSpPr>
              <p:cNvPr id="195" name="Google Shape;195;p71"/>
              <p:cNvSpPr/>
              <p:nvPr/>
            </p:nvSpPr>
            <p:spPr>
              <a:xfrm>
                <a:off x="666166" y="2683026"/>
                <a:ext cx="227974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800" b="1" i="0" u="none" strike="noStrike" cap="none">
                    <a:solidFill>
                      <a:schemeClr val="lt1"/>
                    </a:solidFill>
                    <a:latin typeface="Lato"/>
                    <a:ea typeface="Lato"/>
                    <a:cs typeface="Lato"/>
                    <a:sym typeface="Lato"/>
                  </a:rPr>
                  <a:t>THE WUR BY SUBJECT 2023</a:t>
                </a:r>
                <a:endParaRPr/>
              </a:p>
            </p:txBody>
          </p:sp>
        </p:grpSp>
      </p:grpSp>
      <p:pic>
        <p:nvPicPr>
          <p:cNvPr id="196" name="Google Shape;196;p71" descr="World University Rankings 2020 | Times Higher Education (THE)"/>
          <p:cNvPicPr preferRelativeResize="0"/>
          <p:nvPr/>
        </p:nvPicPr>
        <p:blipFill rotWithShape="1">
          <a:blip r:embed="rId4">
            <a:alphaModFix/>
          </a:blip>
          <a:srcRect/>
          <a:stretch/>
        </p:blipFill>
        <p:spPr>
          <a:xfrm>
            <a:off x="481774" y="1496349"/>
            <a:ext cx="3001680" cy="941554"/>
          </a:xfrm>
          <a:prstGeom prst="rect">
            <a:avLst/>
          </a:prstGeom>
          <a:noFill/>
          <a:ln>
            <a:noFill/>
          </a:ln>
        </p:spPr>
      </p:pic>
      <p:sp>
        <p:nvSpPr>
          <p:cNvPr id="197" name="Google Shape;197;p71"/>
          <p:cNvSpPr/>
          <p:nvPr/>
        </p:nvSpPr>
        <p:spPr>
          <a:xfrm>
            <a:off x="548587" y="2581704"/>
            <a:ext cx="2328327" cy="523870"/>
          </a:xfrm>
          <a:prstGeom prst="round2DiagRect">
            <a:avLst>
              <a:gd name="adj1" fmla="val 16667"/>
              <a:gd name="adj2" fmla="val 0"/>
            </a:avLst>
          </a:prstGeom>
          <a:solidFill>
            <a:srgbClr val="FCBB1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dirty="0">
                <a:solidFill>
                  <a:schemeClr val="dk1"/>
                </a:solidFill>
                <a:latin typeface="Raleway"/>
                <a:ea typeface="Raleway"/>
                <a:cs typeface="Raleway"/>
                <a:sym typeface="Raleway"/>
              </a:rPr>
              <a:t>64</a:t>
            </a:r>
            <a:endParaRPr sz="2400" b="1" i="0" u="none" strike="noStrike" cap="none" dirty="0">
              <a:solidFill>
                <a:schemeClr val="dk1"/>
              </a:solidFill>
              <a:latin typeface="Raleway"/>
              <a:ea typeface="Raleway"/>
              <a:cs typeface="Raleway"/>
              <a:sym typeface="Raleway"/>
            </a:endParaRPr>
          </a:p>
        </p:txBody>
      </p:sp>
      <p:sp>
        <p:nvSpPr>
          <p:cNvPr id="198" name="Google Shape;198;p71"/>
          <p:cNvSpPr txBox="1"/>
          <p:nvPr/>
        </p:nvSpPr>
        <p:spPr>
          <a:xfrm>
            <a:off x="562129" y="3259813"/>
            <a:ext cx="2328326" cy="946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Raleway"/>
                <a:ea typeface="Raleway"/>
                <a:cs typeface="Raleway"/>
                <a:sym typeface="Raleway"/>
              </a:rPr>
              <a:t>World University Impact Ranking 2021</a:t>
            </a:r>
            <a:endParaRPr sz="1800" b="1" i="0" u="none" strike="noStrike" cap="none">
              <a:solidFill>
                <a:srgbClr val="000000"/>
              </a:solidFill>
              <a:latin typeface="Raleway"/>
              <a:ea typeface="Raleway"/>
              <a:cs typeface="Raleway"/>
              <a:sym typeface="Raleway"/>
            </a:endParaRPr>
          </a:p>
        </p:txBody>
      </p:sp>
      <p:sp>
        <p:nvSpPr>
          <p:cNvPr id="199" name="Google Shape;199;p71"/>
          <p:cNvSpPr/>
          <p:nvPr/>
        </p:nvSpPr>
        <p:spPr>
          <a:xfrm>
            <a:off x="548587" y="4288705"/>
            <a:ext cx="2328327" cy="523870"/>
          </a:xfrm>
          <a:prstGeom prst="round2DiagRect">
            <a:avLst>
              <a:gd name="adj1" fmla="val 16667"/>
              <a:gd name="adj2" fmla="val 0"/>
            </a:avLst>
          </a:prstGeom>
          <a:solidFill>
            <a:srgbClr val="FCBB1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chemeClr val="dk1"/>
                </a:solidFill>
                <a:latin typeface="Raleway"/>
                <a:ea typeface="Raleway"/>
                <a:cs typeface="Raleway"/>
                <a:sym typeface="Raleway"/>
              </a:rPr>
              <a:t>1</a:t>
            </a:r>
            <a:endParaRPr sz="2400" b="1" i="0" u="none" strike="noStrike" cap="none">
              <a:solidFill>
                <a:schemeClr val="dk1"/>
              </a:solidFill>
              <a:latin typeface="Raleway"/>
              <a:ea typeface="Raleway"/>
              <a:cs typeface="Raleway"/>
              <a:sym typeface="Raleway"/>
            </a:endParaRPr>
          </a:p>
        </p:txBody>
      </p:sp>
      <p:sp>
        <p:nvSpPr>
          <p:cNvPr id="200" name="Google Shape;200;p71"/>
          <p:cNvSpPr txBox="1"/>
          <p:nvPr/>
        </p:nvSpPr>
        <p:spPr>
          <a:xfrm>
            <a:off x="548587" y="5047181"/>
            <a:ext cx="2328326"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Raleway"/>
                <a:ea typeface="Raleway"/>
                <a:cs typeface="Raleway"/>
                <a:sym typeface="Raleway"/>
              </a:rPr>
              <a:t>Indonesia University Impact Ranking 2021</a:t>
            </a:r>
            <a:endParaRPr sz="1800" b="1" i="0" u="none" strike="noStrike" cap="none">
              <a:solidFill>
                <a:srgbClr val="000000"/>
              </a:solidFill>
              <a:latin typeface="Raleway"/>
              <a:ea typeface="Raleway"/>
              <a:cs typeface="Raleway"/>
              <a:sym typeface="Raleway"/>
            </a:endParaRPr>
          </a:p>
        </p:txBody>
      </p:sp>
      <p:sp>
        <p:nvSpPr>
          <p:cNvPr id="201" name="Google Shape;201;p71"/>
          <p:cNvSpPr/>
          <p:nvPr/>
        </p:nvSpPr>
        <p:spPr>
          <a:xfrm>
            <a:off x="9280403" y="4516648"/>
            <a:ext cx="2515193" cy="1321897"/>
          </a:xfrm>
          <a:prstGeom prst="round2DiagRect">
            <a:avLst>
              <a:gd name="adj1" fmla="val 16667"/>
              <a:gd name="adj2" fmla="val 0"/>
            </a:avLst>
          </a:prstGeom>
          <a:solidFill>
            <a:srgbClr val="FCBB1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Lato"/>
                <a:ea typeface="Lato"/>
                <a:cs typeface="Lato"/>
                <a:sym typeface="Lato"/>
              </a:rPr>
              <a:t>RANK</a:t>
            </a:r>
            <a:endParaRPr sz="18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None/>
            </a:pPr>
            <a:r>
              <a:rPr lang="en-US" sz="2800" b="1" i="0" u="none" strike="noStrike" cap="none">
                <a:solidFill>
                  <a:schemeClr val="dk1"/>
                </a:solidFill>
                <a:latin typeface="Lato"/>
                <a:ea typeface="Lato"/>
                <a:cs typeface="Lato"/>
                <a:sym typeface="Lato"/>
              </a:rPr>
              <a:t>#201-300</a:t>
            </a:r>
            <a:endParaRPr/>
          </a:p>
          <a:p>
            <a:pPr marL="0" marR="0" lvl="0" indent="0" algn="ctr" rtl="0">
              <a:lnSpc>
                <a:spcPct val="100000"/>
              </a:lnSpc>
              <a:spcBef>
                <a:spcPts val="0"/>
              </a:spcBef>
              <a:spcAft>
                <a:spcPts val="0"/>
              </a:spcAft>
              <a:buNone/>
            </a:pPr>
            <a:r>
              <a:rPr lang="en-US" sz="933" b="1" i="0" u="none" strike="noStrike" cap="none">
                <a:solidFill>
                  <a:schemeClr val="dk1"/>
                </a:solidFill>
                <a:latin typeface="Lato"/>
                <a:ea typeface="Lato"/>
                <a:cs typeface="Lato"/>
                <a:sym typeface="Lato"/>
              </a:rPr>
              <a:t>IMPACT RANKINGS</a:t>
            </a:r>
            <a:endParaRPr/>
          </a:p>
          <a:p>
            <a:pPr marL="0" marR="0" lvl="0" indent="0" algn="ctr" rtl="0">
              <a:lnSpc>
                <a:spcPct val="100000"/>
              </a:lnSpc>
              <a:spcBef>
                <a:spcPts val="0"/>
              </a:spcBef>
              <a:spcAft>
                <a:spcPts val="0"/>
              </a:spcAft>
              <a:buNone/>
            </a:pPr>
            <a:endParaRPr sz="1400" b="1" i="0" u="none" strike="noStrike" cap="none">
              <a:solidFill>
                <a:srgbClr val="FF0000"/>
              </a:solidFill>
              <a:latin typeface="Lato"/>
              <a:ea typeface="Lato"/>
              <a:cs typeface="Lato"/>
              <a:sym typeface="Lato"/>
            </a:endParaRPr>
          </a:p>
        </p:txBody>
      </p:sp>
      <p:sp>
        <p:nvSpPr>
          <p:cNvPr id="202" name="Google Shape;202;p71"/>
          <p:cNvSpPr/>
          <p:nvPr/>
        </p:nvSpPr>
        <p:spPr>
          <a:xfrm>
            <a:off x="9403009" y="5502401"/>
            <a:ext cx="2240404" cy="238363"/>
          </a:xfrm>
          <a:prstGeom prst="roundRect">
            <a:avLst>
              <a:gd name="adj" fmla="val 16667"/>
            </a:avLst>
          </a:prstGeom>
          <a:solidFill>
            <a:srgbClr val="243E80"/>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800" b="1" i="0" u="none" strike="noStrike" cap="none">
                <a:solidFill>
                  <a:schemeClr val="lt1"/>
                </a:solidFill>
                <a:latin typeface="Lato"/>
                <a:ea typeface="Lato"/>
                <a:cs typeface="Lato"/>
                <a:sym typeface="Lato"/>
              </a:rPr>
              <a:t>THE IMPACT RANKINGS 2023</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
        <p:nvSpPr>
          <p:cNvPr id="207" name="Google Shape;207;p72"/>
          <p:cNvSpPr/>
          <p:nvPr/>
        </p:nvSpPr>
        <p:spPr>
          <a:xfrm>
            <a:off x="9753121" y="3914574"/>
            <a:ext cx="2148400" cy="1090000"/>
          </a:xfrm>
          <a:prstGeom prst="round2DiagRect">
            <a:avLst>
              <a:gd name="adj1" fmla="val 16667"/>
              <a:gd name="adj2" fmla="val 0"/>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r>
              <a:rPr lang="en-US" sz="1100" b="1" i="0" u="none" strike="noStrike" cap="none">
                <a:solidFill>
                  <a:srgbClr val="223F81"/>
                </a:solidFill>
                <a:latin typeface="Raleway"/>
                <a:ea typeface="Raleway"/>
                <a:cs typeface="Raleway"/>
                <a:sym typeface="Raleway"/>
              </a:rPr>
              <a:t>SATU </a:t>
            </a:r>
            <a:endParaRPr/>
          </a:p>
          <a:p>
            <a:pPr marL="0" marR="0" lvl="0" indent="0" algn="ctr" rtl="0">
              <a:lnSpc>
                <a:spcPct val="90000"/>
              </a:lnSpc>
              <a:spcBef>
                <a:spcPts val="533"/>
              </a:spcBef>
              <a:spcAft>
                <a:spcPts val="0"/>
              </a:spcAft>
              <a:buNone/>
            </a:pPr>
            <a:r>
              <a:rPr lang="en-US" sz="1100" b="0" i="0" u="none" strike="noStrike" cap="none">
                <a:solidFill>
                  <a:srgbClr val="223F81"/>
                </a:solidFill>
                <a:latin typeface="Raleway"/>
                <a:ea typeface="Raleway"/>
                <a:cs typeface="Raleway"/>
                <a:sym typeface="Raleway"/>
              </a:rPr>
              <a:t>Southeast Asian &amp; Taiwan University Consortium</a:t>
            </a:r>
            <a:endParaRPr sz="1100" b="0" i="0" u="none" strike="noStrike" cap="none">
              <a:solidFill>
                <a:srgbClr val="223F81"/>
              </a:solidFill>
              <a:latin typeface="Raleway"/>
              <a:ea typeface="Raleway"/>
              <a:cs typeface="Raleway"/>
              <a:sym typeface="Raleway"/>
            </a:endParaRPr>
          </a:p>
          <a:p>
            <a:pPr marL="0" marR="0" lvl="0" indent="0" algn="l" rtl="0">
              <a:lnSpc>
                <a:spcPct val="100000"/>
              </a:lnSpc>
              <a:spcBef>
                <a:spcPts val="0"/>
              </a:spcBef>
              <a:spcAft>
                <a:spcPts val="0"/>
              </a:spcAft>
              <a:buNone/>
            </a:pPr>
            <a:endParaRPr sz="1100" b="0" i="0" u="none" strike="noStrike" cap="none">
              <a:solidFill>
                <a:srgbClr val="223F81"/>
              </a:solidFill>
              <a:latin typeface="Raleway"/>
              <a:ea typeface="Raleway"/>
              <a:cs typeface="Raleway"/>
              <a:sym typeface="Raleway"/>
            </a:endParaRPr>
          </a:p>
        </p:txBody>
      </p:sp>
      <p:sp>
        <p:nvSpPr>
          <p:cNvPr id="208" name="Google Shape;208;p72"/>
          <p:cNvSpPr txBox="1"/>
          <p:nvPr/>
        </p:nvSpPr>
        <p:spPr>
          <a:xfrm>
            <a:off x="188779" y="492246"/>
            <a:ext cx="11374400" cy="6220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sz="3070" b="1" i="0" u="none" strike="noStrike" cap="none">
                <a:solidFill>
                  <a:srgbClr val="223F81"/>
                </a:solidFill>
                <a:latin typeface="Raleway"/>
                <a:ea typeface="Raleway"/>
                <a:cs typeface="Raleway"/>
                <a:sym typeface="Raleway"/>
              </a:rPr>
              <a:t>CONSORTIUMS</a:t>
            </a:r>
            <a:endParaRPr sz="3070" b="0" i="0" u="none" strike="noStrike" cap="none">
              <a:solidFill>
                <a:srgbClr val="223F81"/>
              </a:solidFill>
              <a:latin typeface="Arial"/>
              <a:ea typeface="Arial"/>
              <a:cs typeface="Arial"/>
              <a:sym typeface="Arial"/>
            </a:endParaRPr>
          </a:p>
        </p:txBody>
      </p:sp>
      <p:sp>
        <p:nvSpPr>
          <p:cNvPr id="209" name="Google Shape;209;p72"/>
          <p:cNvSpPr/>
          <p:nvPr/>
        </p:nvSpPr>
        <p:spPr>
          <a:xfrm>
            <a:off x="2634033" y="2657712"/>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None/>
            </a:pPr>
            <a:r>
              <a:rPr lang="en-US" sz="1100" b="0" i="0" u="none" strike="noStrike" cap="none">
                <a:solidFill>
                  <a:srgbClr val="223F81"/>
                </a:solidFill>
                <a:latin typeface="Raleway"/>
                <a:ea typeface="Raleway"/>
                <a:cs typeface="Raleway"/>
                <a:sym typeface="Raleway"/>
              </a:rPr>
              <a:t>Interweave &amp; IMPAKT (Erasmus Mundus)</a:t>
            </a:r>
            <a:endParaRPr/>
          </a:p>
          <a:p>
            <a:pPr marL="0" marR="0" lvl="0" indent="0" algn="ctr" rtl="0">
              <a:lnSpc>
                <a:spcPct val="90000"/>
              </a:lnSpc>
              <a:spcBef>
                <a:spcPts val="0"/>
              </a:spcBef>
              <a:spcAft>
                <a:spcPts val="0"/>
              </a:spcAft>
              <a:buNone/>
            </a:pPr>
            <a:endParaRPr sz="1100" b="0"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1100" b="0"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1100" b="0"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None/>
            </a:pPr>
            <a:r>
              <a:rPr lang="en-US" sz="1100" b="1" i="0" u="none" strike="noStrike" cap="none">
                <a:solidFill>
                  <a:srgbClr val="223F81"/>
                </a:solidFill>
                <a:latin typeface="Raleway"/>
                <a:ea typeface="Raleway"/>
                <a:cs typeface="Raleway"/>
                <a:sym typeface="Raleway"/>
              </a:rPr>
              <a:t>ERASMUS+</a:t>
            </a:r>
            <a:endParaRPr sz="1100" b="1" i="0" u="none" strike="noStrike" cap="none">
              <a:solidFill>
                <a:srgbClr val="223F81"/>
              </a:solidFill>
              <a:latin typeface="Raleway"/>
              <a:ea typeface="Raleway"/>
              <a:cs typeface="Raleway"/>
              <a:sym typeface="Raleway"/>
            </a:endParaRPr>
          </a:p>
        </p:txBody>
      </p:sp>
      <p:sp>
        <p:nvSpPr>
          <p:cNvPr id="210" name="Google Shape;210;p72"/>
          <p:cNvSpPr/>
          <p:nvPr/>
        </p:nvSpPr>
        <p:spPr>
          <a:xfrm>
            <a:off x="2634033" y="1187280"/>
            <a:ext cx="2154800" cy="1276400"/>
          </a:xfrm>
          <a:prstGeom prst="round2DiagRect">
            <a:avLst>
              <a:gd name="adj1" fmla="val 16667"/>
              <a:gd name="adj2" fmla="val 0"/>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None/>
            </a:pPr>
            <a:r>
              <a:rPr lang="en-US" sz="1100" b="0" i="0" u="none" strike="noStrike" cap="none">
                <a:solidFill>
                  <a:schemeClr val="dk1"/>
                </a:solidFill>
                <a:latin typeface="Raleway"/>
                <a:ea typeface="Raleway"/>
                <a:cs typeface="Raleway"/>
                <a:sym typeface="Raleway"/>
              </a:rPr>
              <a:t>University Mobility In Asia And The Pacific </a:t>
            </a:r>
            <a:r>
              <a:rPr lang="en-US" sz="1100" b="1" i="0" u="none" strike="noStrike" cap="none">
                <a:solidFill>
                  <a:schemeClr val="dk1"/>
                </a:solidFill>
                <a:latin typeface="Raleway"/>
                <a:ea typeface="Raleway"/>
                <a:cs typeface="Raleway"/>
                <a:sym typeface="Raleway"/>
              </a:rPr>
              <a:t>(UMAP)</a:t>
            </a:r>
            <a:endParaRPr sz="110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None/>
            </a:pPr>
            <a:endParaRPr sz="1467"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None/>
            </a:pPr>
            <a:endParaRPr sz="1467"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None/>
            </a:pPr>
            <a:endParaRPr sz="110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None/>
            </a:pPr>
            <a:r>
              <a:rPr lang="en-US" sz="1100" b="1" i="0" u="none" strike="noStrike" cap="none">
                <a:solidFill>
                  <a:schemeClr val="dk1"/>
                </a:solidFill>
                <a:latin typeface="Raleway"/>
                <a:ea typeface="Raleway"/>
                <a:cs typeface="Raleway"/>
                <a:sym typeface="Raleway"/>
              </a:rPr>
              <a:t>National Secretariat for Indonesia</a:t>
            </a:r>
            <a:endParaRPr sz="1100" b="1" i="0" u="none" strike="noStrike" cap="none">
              <a:solidFill>
                <a:schemeClr val="dk1"/>
              </a:solidFill>
              <a:latin typeface="Raleway"/>
              <a:ea typeface="Raleway"/>
              <a:cs typeface="Raleway"/>
              <a:sym typeface="Raleway"/>
            </a:endParaRPr>
          </a:p>
        </p:txBody>
      </p:sp>
      <p:sp>
        <p:nvSpPr>
          <p:cNvPr id="211" name="Google Shape;211;p72"/>
          <p:cNvSpPr/>
          <p:nvPr/>
        </p:nvSpPr>
        <p:spPr>
          <a:xfrm>
            <a:off x="272023" y="3915210"/>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None/>
            </a:pPr>
            <a:r>
              <a:rPr lang="en-US" sz="800" b="1" i="0" u="none" strike="noStrike" cap="none">
                <a:solidFill>
                  <a:srgbClr val="223F81"/>
                </a:solidFill>
                <a:latin typeface="Raleway"/>
                <a:ea typeface="Raleway"/>
                <a:cs typeface="Raleway"/>
                <a:sym typeface="Raleway"/>
              </a:rPr>
              <a:t>AUN/SEED-Net </a:t>
            </a:r>
            <a:endParaRPr/>
          </a:p>
          <a:p>
            <a:pPr marL="0" marR="0" lvl="0" indent="0" algn="ctr" rtl="0">
              <a:lnSpc>
                <a:spcPct val="90000"/>
              </a:lnSpc>
              <a:spcBef>
                <a:spcPts val="0"/>
              </a:spcBef>
              <a:spcAft>
                <a:spcPts val="0"/>
              </a:spcAft>
              <a:buNone/>
            </a:pPr>
            <a:endParaRPr sz="8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8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8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8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8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None/>
            </a:pPr>
            <a:r>
              <a:rPr lang="en-US" sz="800" b="0" i="0" u="none" strike="noStrike" cap="none">
                <a:solidFill>
                  <a:srgbClr val="223F81"/>
                </a:solidFill>
                <a:latin typeface="Raleway"/>
                <a:ea typeface="Raleway"/>
                <a:cs typeface="Raleway"/>
                <a:sym typeface="Raleway"/>
              </a:rPr>
              <a:t>(ASEAN University Network/Southeast Asia Engineering Education Development Network)</a:t>
            </a:r>
            <a:endParaRPr sz="800" b="0" i="0" u="none" strike="noStrike" cap="none">
              <a:solidFill>
                <a:srgbClr val="223F81"/>
              </a:solidFill>
              <a:latin typeface="Raleway"/>
              <a:ea typeface="Raleway"/>
              <a:cs typeface="Raleway"/>
              <a:sym typeface="Raleway"/>
            </a:endParaRPr>
          </a:p>
        </p:txBody>
      </p:sp>
      <p:sp>
        <p:nvSpPr>
          <p:cNvPr id="212" name="Google Shape;212;p72"/>
          <p:cNvSpPr/>
          <p:nvPr/>
        </p:nvSpPr>
        <p:spPr>
          <a:xfrm>
            <a:off x="2633833" y="5238616"/>
            <a:ext cx="2154800" cy="12860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None/>
            </a:pPr>
            <a:r>
              <a:rPr lang="en-US" sz="1050" b="1" i="0" u="none" strike="noStrike" cap="none">
                <a:solidFill>
                  <a:srgbClr val="223F81"/>
                </a:solidFill>
                <a:latin typeface="Raleway"/>
                <a:ea typeface="Raleway"/>
                <a:cs typeface="Raleway"/>
                <a:sym typeface="Raleway"/>
              </a:rPr>
              <a:t>ASEA-UNINET</a:t>
            </a:r>
            <a:endParaRPr/>
          </a:p>
          <a:p>
            <a:pPr marL="0" marR="0" lvl="0" indent="0" algn="ctr" rtl="0">
              <a:lnSpc>
                <a:spcPct val="90000"/>
              </a:lnSpc>
              <a:spcBef>
                <a:spcPts val="0"/>
              </a:spcBef>
              <a:spcAft>
                <a:spcPts val="0"/>
              </a:spcAft>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r>
              <a:rPr lang="en-US" sz="1050" b="1" i="0" u="none" strike="noStrike" cap="none">
                <a:solidFill>
                  <a:srgbClr val="223F81"/>
                </a:solidFill>
                <a:latin typeface="Raleway"/>
                <a:ea typeface="Raleway"/>
                <a:cs typeface="Raleway"/>
                <a:sym typeface="Raleway"/>
              </a:rPr>
              <a:t> </a:t>
            </a:r>
            <a:endParaRPr/>
          </a:p>
          <a:p>
            <a:pPr marL="0" marR="0" lvl="0" indent="0" algn="ctr" rtl="0">
              <a:lnSpc>
                <a:spcPct val="90000"/>
              </a:lnSpc>
              <a:spcBef>
                <a:spcPts val="0"/>
              </a:spcBef>
              <a:spcAft>
                <a:spcPts val="0"/>
              </a:spcAft>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None/>
            </a:pPr>
            <a:r>
              <a:rPr lang="en-US" sz="1050" b="0" i="0" u="none" strike="noStrike" cap="none">
                <a:solidFill>
                  <a:srgbClr val="223F81"/>
                </a:solidFill>
                <a:latin typeface="Raleway"/>
                <a:ea typeface="Raleway"/>
                <a:cs typeface="Raleway"/>
                <a:sym typeface="Raleway"/>
              </a:rPr>
              <a:t>(The ASEAN European Academic University Network)</a:t>
            </a:r>
            <a:endParaRPr sz="1050" b="0" i="0" u="none" strike="noStrike" cap="none">
              <a:solidFill>
                <a:srgbClr val="223F81"/>
              </a:solidFill>
              <a:latin typeface="Raleway"/>
              <a:ea typeface="Raleway"/>
              <a:cs typeface="Raleway"/>
              <a:sym typeface="Raleway"/>
            </a:endParaRPr>
          </a:p>
        </p:txBody>
      </p:sp>
      <p:sp>
        <p:nvSpPr>
          <p:cNvPr id="213" name="Google Shape;213;p72"/>
          <p:cNvSpPr/>
          <p:nvPr/>
        </p:nvSpPr>
        <p:spPr>
          <a:xfrm>
            <a:off x="272022" y="2655230"/>
            <a:ext cx="2146525" cy="107866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None/>
            </a:pPr>
            <a:r>
              <a:rPr lang="en-US" sz="900" b="1" i="0" u="none" strike="noStrike" cap="none">
                <a:solidFill>
                  <a:srgbClr val="223F81"/>
                </a:solidFill>
                <a:latin typeface="Raleway"/>
                <a:ea typeface="Raleway"/>
                <a:cs typeface="Raleway"/>
                <a:sym typeface="Raleway"/>
              </a:rPr>
              <a:t>ACNET-EngTech</a:t>
            </a:r>
            <a:endParaRPr/>
          </a:p>
          <a:p>
            <a:pPr marL="0" marR="0" lvl="0" indent="0" algn="ctr" rtl="0">
              <a:lnSpc>
                <a:spcPct val="90000"/>
              </a:lnSpc>
              <a:spcBef>
                <a:spcPts val="0"/>
              </a:spcBef>
              <a:spcAft>
                <a:spcPts val="0"/>
              </a:spcAft>
              <a:buNone/>
            </a:pPr>
            <a:endParaRPr sz="9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9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9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None/>
            </a:pPr>
            <a:r>
              <a:rPr lang="en-US" sz="900" b="0" i="0" u="none" strike="noStrike" cap="none">
                <a:solidFill>
                  <a:srgbClr val="223F81"/>
                </a:solidFill>
                <a:latin typeface="Raleway"/>
                <a:ea typeface="Raleway"/>
                <a:cs typeface="Raleway"/>
                <a:sym typeface="Raleway"/>
              </a:rPr>
              <a:t> (ASEAN-China Network for Cooperation and Exchanges among Engineering and Technology Universities)</a:t>
            </a:r>
            <a:endParaRPr sz="900" b="0" i="0" u="none" strike="noStrike" cap="none">
              <a:solidFill>
                <a:srgbClr val="223F81"/>
              </a:solidFill>
              <a:latin typeface="Raleway"/>
              <a:ea typeface="Raleway"/>
              <a:cs typeface="Raleway"/>
              <a:sym typeface="Raleway"/>
            </a:endParaRPr>
          </a:p>
        </p:txBody>
      </p:sp>
      <p:sp>
        <p:nvSpPr>
          <p:cNvPr id="214" name="Google Shape;214;p72"/>
          <p:cNvSpPr/>
          <p:nvPr/>
        </p:nvSpPr>
        <p:spPr>
          <a:xfrm>
            <a:off x="7350767" y="1199878"/>
            <a:ext cx="2154800" cy="1276400"/>
          </a:xfrm>
          <a:prstGeom prst="round2DiagRect">
            <a:avLst>
              <a:gd name="adj1" fmla="val 16667"/>
              <a:gd name="adj2" fmla="val 0"/>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None/>
            </a:pPr>
            <a:r>
              <a:rPr lang="en-US" sz="1400" b="1" i="0" u="none" strike="noStrike" cap="none">
                <a:solidFill>
                  <a:schemeClr val="dk1"/>
                </a:solidFill>
                <a:latin typeface="Raleway"/>
                <a:ea typeface="Raleway"/>
                <a:cs typeface="Raleway"/>
                <a:sym typeface="Raleway"/>
              </a:rPr>
              <a:t>WAEJUC</a:t>
            </a:r>
            <a:endParaRPr sz="1400" b="1" i="0" u="none" strike="noStrike" cap="none">
              <a:solidFill>
                <a:schemeClr val="dk1"/>
              </a:solidFill>
              <a:latin typeface="Raleway"/>
              <a:ea typeface="Raleway"/>
              <a:cs typeface="Raleway"/>
              <a:sym typeface="Raleway"/>
            </a:endParaRPr>
          </a:p>
          <a:p>
            <a:pPr marL="0" marR="0" lvl="0" indent="0" algn="ctr" rtl="0">
              <a:lnSpc>
                <a:spcPct val="90000"/>
              </a:lnSpc>
              <a:spcBef>
                <a:spcPts val="533"/>
              </a:spcBef>
              <a:spcAft>
                <a:spcPts val="0"/>
              </a:spcAft>
              <a:buNone/>
            </a:pPr>
            <a:r>
              <a:rPr lang="en-US" sz="1400" b="0" i="0" u="none" strike="noStrike" cap="none">
                <a:solidFill>
                  <a:schemeClr val="dk1"/>
                </a:solidFill>
                <a:latin typeface="Raleway"/>
                <a:ea typeface="Raleway"/>
                <a:cs typeface="Raleway"/>
                <a:sym typeface="Raleway"/>
              </a:rPr>
              <a:t> </a:t>
            </a:r>
            <a:r>
              <a:rPr lang="en-US" sz="1200" b="0" i="0" u="none" strike="noStrike" cap="none">
                <a:solidFill>
                  <a:schemeClr val="dk1"/>
                </a:solidFill>
                <a:latin typeface="Raleway"/>
                <a:ea typeface="Raleway"/>
                <a:cs typeface="Raleway"/>
                <a:sym typeface="Raleway"/>
              </a:rPr>
              <a:t>(Western Australia – East Java Universities Consortium)</a:t>
            </a:r>
            <a:endParaRPr sz="1200" b="0" i="0" u="none" strike="noStrike" cap="none">
              <a:solidFill>
                <a:schemeClr val="dk1"/>
              </a:solidFill>
              <a:latin typeface="Raleway"/>
              <a:ea typeface="Raleway"/>
              <a:cs typeface="Raleway"/>
              <a:sym typeface="Raleway"/>
            </a:endParaRPr>
          </a:p>
          <a:p>
            <a:pPr marL="0" marR="0" lvl="0" indent="0" algn="ctr" rtl="0">
              <a:lnSpc>
                <a:spcPct val="90000"/>
              </a:lnSpc>
              <a:spcBef>
                <a:spcPts val="533"/>
              </a:spcBef>
              <a:spcAft>
                <a:spcPts val="0"/>
              </a:spcAft>
              <a:buNone/>
            </a:pPr>
            <a:r>
              <a:rPr lang="en-US" sz="1200" b="1" i="0" u="none" strike="noStrike" cap="none">
                <a:solidFill>
                  <a:schemeClr val="dk1"/>
                </a:solidFill>
                <a:latin typeface="Raleway"/>
                <a:ea typeface="Raleway"/>
                <a:cs typeface="Raleway"/>
                <a:sym typeface="Raleway"/>
              </a:rPr>
              <a:t>Coordinator for Mobility in EJU</a:t>
            </a:r>
            <a:endParaRPr sz="1200" b="1" i="0" u="none" strike="noStrike" cap="none">
              <a:solidFill>
                <a:schemeClr val="dk1"/>
              </a:solidFill>
              <a:latin typeface="Raleway"/>
              <a:ea typeface="Raleway"/>
              <a:cs typeface="Raleway"/>
              <a:sym typeface="Raleway"/>
            </a:endParaRPr>
          </a:p>
        </p:txBody>
      </p:sp>
      <p:sp>
        <p:nvSpPr>
          <p:cNvPr id="215" name="Google Shape;215;p72"/>
          <p:cNvSpPr/>
          <p:nvPr/>
        </p:nvSpPr>
        <p:spPr>
          <a:xfrm>
            <a:off x="5004319" y="2645090"/>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None/>
            </a:pPr>
            <a:r>
              <a:rPr lang="en-US" sz="1100" b="1" i="0" u="none" strike="noStrike" cap="none">
                <a:solidFill>
                  <a:srgbClr val="223F81"/>
                </a:solidFill>
                <a:latin typeface="Raleway"/>
                <a:ea typeface="Raleway"/>
                <a:cs typeface="Raleway"/>
                <a:sym typeface="Raleway"/>
              </a:rPr>
              <a:t>AIC </a:t>
            </a:r>
            <a:endParaRPr/>
          </a:p>
          <a:p>
            <a:pPr marL="0" marR="0" lvl="0" indent="0" algn="ctr" rtl="0">
              <a:lnSpc>
                <a:spcPct val="90000"/>
              </a:lnSpc>
              <a:spcBef>
                <a:spcPts val="0"/>
              </a:spcBef>
              <a:spcAft>
                <a:spcPts val="0"/>
              </a:spcAft>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None/>
            </a:pPr>
            <a:r>
              <a:rPr lang="en-US" sz="1100" b="0" i="0" u="none" strike="noStrike" cap="none">
                <a:solidFill>
                  <a:srgbClr val="223F81"/>
                </a:solidFill>
                <a:latin typeface="Raleway"/>
                <a:ea typeface="Raleway"/>
                <a:cs typeface="Raleway"/>
                <a:sym typeface="Raleway"/>
              </a:rPr>
              <a:t>(Australia Indonesia Centre)</a:t>
            </a:r>
            <a:endParaRPr sz="1100" b="0" i="0" u="none" strike="noStrike" cap="none">
              <a:solidFill>
                <a:srgbClr val="223F81"/>
              </a:solidFill>
              <a:latin typeface="Raleway"/>
              <a:ea typeface="Raleway"/>
              <a:cs typeface="Raleway"/>
              <a:sym typeface="Raleway"/>
            </a:endParaRPr>
          </a:p>
        </p:txBody>
      </p:sp>
      <p:sp>
        <p:nvSpPr>
          <p:cNvPr id="216" name="Google Shape;216;p72"/>
          <p:cNvSpPr/>
          <p:nvPr/>
        </p:nvSpPr>
        <p:spPr>
          <a:xfrm>
            <a:off x="7374603" y="2645090"/>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None/>
            </a:pPr>
            <a:r>
              <a:rPr lang="en-US" sz="1100" b="1" i="0" u="none" strike="noStrike" cap="none">
                <a:solidFill>
                  <a:srgbClr val="223F81"/>
                </a:solidFill>
                <a:latin typeface="Raleway"/>
                <a:ea typeface="Raleway"/>
                <a:cs typeface="Raleway"/>
                <a:sym typeface="Raleway"/>
              </a:rPr>
              <a:t>JWGEA </a:t>
            </a: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None/>
            </a:pPr>
            <a:r>
              <a:rPr lang="en-US" sz="1100" b="0" i="0" u="none" strike="noStrike" cap="none">
                <a:solidFill>
                  <a:srgbClr val="223F81"/>
                </a:solidFill>
                <a:latin typeface="Raleway"/>
                <a:ea typeface="Raleway"/>
                <a:cs typeface="Raleway"/>
                <a:sym typeface="Raleway"/>
              </a:rPr>
              <a:t>(Joint Workshop for Global Engineers in Asia)</a:t>
            </a:r>
            <a:endParaRPr sz="1100" b="0" i="0" u="none" strike="noStrike" cap="none">
              <a:solidFill>
                <a:srgbClr val="223F81"/>
              </a:solidFill>
              <a:latin typeface="Raleway"/>
              <a:ea typeface="Raleway"/>
              <a:cs typeface="Raleway"/>
              <a:sym typeface="Raleway"/>
            </a:endParaRPr>
          </a:p>
        </p:txBody>
      </p:sp>
      <p:sp>
        <p:nvSpPr>
          <p:cNvPr id="217" name="Google Shape;217;p72"/>
          <p:cNvSpPr/>
          <p:nvPr/>
        </p:nvSpPr>
        <p:spPr>
          <a:xfrm>
            <a:off x="273566" y="5238616"/>
            <a:ext cx="2144433" cy="1279813"/>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None/>
            </a:pPr>
            <a:r>
              <a:rPr lang="en-US" sz="1100" b="0" i="0" u="none" strike="noStrike" cap="none">
                <a:solidFill>
                  <a:srgbClr val="223F81"/>
                </a:solidFill>
                <a:latin typeface="Raleway"/>
                <a:ea typeface="Raleway"/>
                <a:cs typeface="Raleway"/>
                <a:sym typeface="Raleway"/>
              </a:rPr>
              <a:t>ASEAN International Mobility For Students (</a:t>
            </a:r>
            <a:r>
              <a:rPr lang="en-US" sz="1100" b="1" i="0" u="none" strike="noStrike" cap="none">
                <a:solidFill>
                  <a:srgbClr val="223F81"/>
                </a:solidFill>
                <a:latin typeface="Raleway"/>
                <a:ea typeface="Raleway"/>
                <a:cs typeface="Raleway"/>
                <a:sym typeface="Raleway"/>
              </a:rPr>
              <a:t>AIMS</a:t>
            </a:r>
            <a:r>
              <a:rPr lang="en-US" sz="1100" b="0" i="0" u="none" strike="noStrike" cap="none">
                <a:solidFill>
                  <a:srgbClr val="223F81"/>
                </a:solidFill>
                <a:latin typeface="Raleway"/>
                <a:ea typeface="Raleway"/>
                <a:cs typeface="Raleway"/>
                <a:sym typeface="Raleway"/>
              </a:rPr>
              <a:t>)</a:t>
            </a:r>
            <a:endParaRPr sz="1100" b="0" i="0" u="none" strike="noStrike" cap="none">
              <a:solidFill>
                <a:srgbClr val="223F81"/>
              </a:solidFill>
              <a:latin typeface="Raleway"/>
              <a:ea typeface="Raleway"/>
              <a:cs typeface="Raleway"/>
              <a:sym typeface="Raleway"/>
            </a:endParaRPr>
          </a:p>
        </p:txBody>
      </p:sp>
      <p:sp>
        <p:nvSpPr>
          <p:cNvPr id="218" name="Google Shape;218;p72"/>
          <p:cNvSpPr/>
          <p:nvPr/>
        </p:nvSpPr>
        <p:spPr>
          <a:xfrm>
            <a:off x="2634033" y="3915218"/>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None/>
            </a:pPr>
            <a:r>
              <a:rPr lang="en-US" sz="1100" b="1" i="0" u="none" strike="noStrike" cap="none">
                <a:solidFill>
                  <a:srgbClr val="223F81"/>
                </a:solidFill>
                <a:latin typeface="Raleway"/>
                <a:ea typeface="Raleway"/>
                <a:cs typeface="Raleway"/>
                <a:sym typeface="Raleway"/>
              </a:rPr>
              <a:t>GTI</a:t>
            </a:r>
            <a:endParaRPr/>
          </a:p>
          <a:p>
            <a:pPr marL="0" marR="0" lvl="0" indent="0" algn="ctr" rtl="0">
              <a:lnSpc>
                <a:spcPct val="90000"/>
              </a:lnSpc>
              <a:spcBef>
                <a:spcPts val="0"/>
              </a:spcBef>
              <a:spcAft>
                <a:spcPts val="0"/>
              </a:spcAft>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None/>
            </a:pPr>
            <a:r>
              <a:rPr lang="en-US" sz="1100" b="0" i="0" u="none" strike="noStrike" cap="none">
                <a:solidFill>
                  <a:srgbClr val="223F81"/>
                </a:solidFill>
                <a:latin typeface="Raleway"/>
                <a:ea typeface="Raleway"/>
                <a:cs typeface="Raleway"/>
                <a:sym typeface="Raleway"/>
              </a:rPr>
              <a:t> (Global Technology Initiative)</a:t>
            </a:r>
            <a:endParaRPr sz="1100" b="0" i="0" u="none" strike="noStrike" cap="none">
              <a:solidFill>
                <a:srgbClr val="223F81"/>
              </a:solidFill>
              <a:latin typeface="Raleway"/>
              <a:ea typeface="Raleway"/>
              <a:cs typeface="Raleway"/>
              <a:sym typeface="Raleway"/>
            </a:endParaRPr>
          </a:p>
        </p:txBody>
      </p:sp>
      <p:sp>
        <p:nvSpPr>
          <p:cNvPr id="219" name="Google Shape;219;p72"/>
          <p:cNvSpPr/>
          <p:nvPr/>
        </p:nvSpPr>
        <p:spPr>
          <a:xfrm>
            <a:off x="4996080" y="3915218"/>
            <a:ext cx="2154800" cy="1088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None/>
            </a:pPr>
            <a:r>
              <a:rPr lang="en-US" sz="1100" b="1" i="0" u="none" strike="noStrike" cap="none">
                <a:solidFill>
                  <a:srgbClr val="223F81"/>
                </a:solidFill>
                <a:latin typeface="Raleway"/>
                <a:ea typeface="Raleway"/>
                <a:cs typeface="Raleway"/>
                <a:sym typeface="Raleway"/>
              </a:rPr>
              <a:t>KU+EPI</a:t>
            </a: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None/>
            </a:pPr>
            <a:r>
              <a:rPr lang="en-US" sz="1100" b="0" i="0" u="none" strike="noStrike" cap="none">
                <a:solidFill>
                  <a:srgbClr val="223F81"/>
                </a:solidFill>
                <a:latin typeface="Raleway"/>
                <a:ea typeface="Raleway"/>
                <a:cs typeface="Raleway"/>
                <a:sym typeface="Raleway"/>
              </a:rPr>
              <a:t> (Kumamoto University and Eastern Part of Indonesia Universities)</a:t>
            </a:r>
            <a:endParaRPr sz="1100" b="0" i="0" u="none" strike="noStrike" cap="none">
              <a:solidFill>
                <a:srgbClr val="223F81"/>
              </a:solidFill>
              <a:latin typeface="Raleway"/>
              <a:ea typeface="Raleway"/>
              <a:cs typeface="Raleway"/>
              <a:sym typeface="Raleway"/>
            </a:endParaRPr>
          </a:p>
        </p:txBody>
      </p:sp>
      <p:sp>
        <p:nvSpPr>
          <p:cNvPr id="220" name="Google Shape;220;p72"/>
          <p:cNvSpPr/>
          <p:nvPr/>
        </p:nvSpPr>
        <p:spPr>
          <a:xfrm>
            <a:off x="9745333" y="5193611"/>
            <a:ext cx="2154800" cy="12764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None/>
            </a:pPr>
            <a:r>
              <a:rPr lang="en-US" sz="1000" b="1" i="0" u="none" strike="noStrike" cap="none">
                <a:solidFill>
                  <a:srgbClr val="223F81"/>
                </a:solidFill>
                <a:latin typeface="Raleway"/>
                <a:ea typeface="Raleway"/>
                <a:cs typeface="Raleway"/>
                <a:sym typeface="Raleway"/>
              </a:rPr>
              <a:t>COMSATS </a:t>
            </a:r>
            <a:endParaRPr sz="1100" b="0" i="0" u="none" strike="noStrike" cap="none">
              <a:solidFill>
                <a:srgbClr val="223F81"/>
              </a:solidFill>
              <a:latin typeface="Arial"/>
              <a:ea typeface="Arial"/>
              <a:cs typeface="Arial"/>
              <a:sym typeface="Arial"/>
            </a:endParaRPr>
          </a:p>
          <a:p>
            <a:pPr marL="0" marR="0" lvl="0" indent="0" algn="ctr" rtl="0">
              <a:lnSpc>
                <a:spcPct val="90000"/>
              </a:lnSpc>
              <a:spcBef>
                <a:spcPts val="533"/>
              </a:spcBef>
              <a:spcAft>
                <a:spcPts val="0"/>
              </a:spcAft>
              <a:buNone/>
            </a:pPr>
            <a:r>
              <a:rPr lang="en-US" sz="1000" b="0" i="0" u="none" strike="noStrike" cap="none">
                <a:solidFill>
                  <a:srgbClr val="223F81"/>
                </a:solidFill>
                <a:latin typeface="Raleway"/>
                <a:ea typeface="Raleway"/>
                <a:cs typeface="Raleway"/>
                <a:sym typeface="Raleway"/>
              </a:rPr>
              <a:t>Commission on Science &amp; Technology for Sustainable Development in the South</a:t>
            </a:r>
            <a:endParaRPr sz="1100" b="0" i="0" u="none" strike="noStrike" cap="none">
              <a:solidFill>
                <a:srgbClr val="223F81"/>
              </a:solidFill>
              <a:latin typeface="Arial"/>
              <a:ea typeface="Arial"/>
              <a:cs typeface="Arial"/>
              <a:sym typeface="Arial"/>
            </a:endParaRPr>
          </a:p>
        </p:txBody>
      </p:sp>
      <p:sp>
        <p:nvSpPr>
          <p:cNvPr id="221" name="Google Shape;221;p72"/>
          <p:cNvSpPr/>
          <p:nvPr/>
        </p:nvSpPr>
        <p:spPr>
          <a:xfrm>
            <a:off x="9744888" y="2655230"/>
            <a:ext cx="2148400" cy="11016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533"/>
              </a:spcBef>
              <a:spcAft>
                <a:spcPts val="0"/>
              </a:spcAft>
              <a:buNone/>
            </a:pPr>
            <a:r>
              <a:rPr lang="en-US" sz="900" b="1" i="0" u="none" strike="noStrike" cap="none">
                <a:solidFill>
                  <a:srgbClr val="223F81"/>
                </a:solidFill>
                <a:latin typeface="Raleway"/>
                <a:ea typeface="Raleway"/>
                <a:cs typeface="Raleway"/>
                <a:sym typeface="Raleway"/>
              </a:rPr>
              <a:t>BRAUIC</a:t>
            </a:r>
            <a:endParaRPr/>
          </a:p>
          <a:p>
            <a:pPr marL="0" marR="0" lvl="0" indent="0" algn="ctr" rtl="0">
              <a:lnSpc>
                <a:spcPct val="90000"/>
              </a:lnSpc>
              <a:spcBef>
                <a:spcPts val="533"/>
              </a:spcBef>
              <a:spcAft>
                <a:spcPts val="0"/>
              </a:spcAft>
              <a:buNone/>
            </a:pPr>
            <a:endParaRPr sz="900" b="0" i="0" u="none" strike="noStrike" cap="none">
              <a:solidFill>
                <a:srgbClr val="223F81"/>
              </a:solidFill>
              <a:latin typeface="Arial"/>
              <a:ea typeface="Arial"/>
              <a:cs typeface="Arial"/>
              <a:sym typeface="Arial"/>
            </a:endParaRPr>
          </a:p>
          <a:p>
            <a:pPr marL="0" marR="0" lvl="0" indent="0" algn="ctr" rtl="0">
              <a:lnSpc>
                <a:spcPct val="90000"/>
              </a:lnSpc>
              <a:spcBef>
                <a:spcPts val="533"/>
              </a:spcBef>
              <a:spcAft>
                <a:spcPts val="0"/>
              </a:spcAft>
              <a:buNone/>
            </a:pPr>
            <a:endParaRPr sz="900" b="0" i="0" u="none" strike="noStrike" cap="none">
              <a:solidFill>
                <a:srgbClr val="223F81"/>
              </a:solidFill>
              <a:latin typeface="Arial"/>
              <a:ea typeface="Arial"/>
              <a:cs typeface="Arial"/>
              <a:sym typeface="Arial"/>
            </a:endParaRPr>
          </a:p>
          <a:p>
            <a:pPr marL="0" marR="0" lvl="0" indent="0" algn="ctr" rtl="0">
              <a:lnSpc>
                <a:spcPct val="90000"/>
              </a:lnSpc>
              <a:spcBef>
                <a:spcPts val="533"/>
              </a:spcBef>
              <a:spcAft>
                <a:spcPts val="0"/>
              </a:spcAft>
              <a:buNone/>
            </a:pPr>
            <a:endParaRPr sz="900" b="0" i="0" u="none" strike="noStrike" cap="none">
              <a:solidFill>
                <a:srgbClr val="223F81"/>
              </a:solidFill>
              <a:latin typeface="Arial"/>
              <a:ea typeface="Arial"/>
              <a:cs typeface="Arial"/>
              <a:sym typeface="Arial"/>
            </a:endParaRPr>
          </a:p>
          <a:p>
            <a:pPr marL="0" marR="0" lvl="0" indent="0" algn="ctr" rtl="0">
              <a:lnSpc>
                <a:spcPct val="90000"/>
              </a:lnSpc>
              <a:spcBef>
                <a:spcPts val="0"/>
              </a:spcBef>
              <a:spcAft>
                <a:spcPts val="0"/>
              </a:spcAft>
              <a:buNone/>
            </a:pPr>
            <a:r>
              <a:rPr lang="en-US" sz="900" b="0" i="0" u="none" strike="noStrike" cap="none">
                <a:solidFill>
                  <a:srgbClr val="223F81"/>
                </a:solidFill>
                <a:latin typeface="Raleway"/>
                <a:ea typeface="Raleway"/>
                <a:cs typeface="Raleway"/>
                <a:sym typeface="Raleway"/>
              </a:rPr>
              <a:t>Belt Road Architectural University International Consortium</a:t>
            </a:r>
            <a:endParaRPr sz="900" b="0" i="0" u="none" strike="noStrike" cap="none">
              <a:solidFill>
                <a:srgbClr val="223F81"/>
              </a:solidFill>
              <a:latin typeface="Arial"/>
              <a:ea typeface="Arial"/>
              <a:cs typeface="Arial"/>
              <a:sym typeface="Arial"/>
            </a:endParaRPr>
          </a:p>
        </p:txBody>
      </p:sp>
      <p:sp>
        <p:nvSpPr>
          <p:cNvPr id="222" name="Google Shape;222;p72"/>
          <p:cNvSpPr/>
          <p:nvPr/>
        </p:nvSpPr>
        <p:spPr>
          <a:xfrm>
            <a:off x="5004333" y="1188579"/>
            <a:ext cx="2154800" cy="1276400"/>
          </a:xfrm>
          <a:prstGeom prst="round2DiagRect">
            <a:avLst>
              <a:gd name="adj1" fmla="val 16667"/>
              <a:gd name="adj2" fmla="val 0"/>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None/>
            </a:pPr>
            <a:r>
              <a:rPr lang="en-US" sz="1050" b="1" i="0" u="none" strike="noStrike" cap="none">
                <a:solidFill>
                  <a:schemeClr val="dk1"/>
                </a:solidFill>
                <a:latin typeface="Raleway"/>
                <a:ea typeface="Raleway"/>
                <a:cs typeface="Raleway"/>
                <a:sym typeface="Raleway"/>
              </a:rPr>
              <a:t>ATU-Net</a:t>
            </a:r>
            <a:endParaRPr sz="1050" b="0"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None/>
            </a:pPr>
            <a:r>
              <a:rPr lang="en-US" sz="1050" b="0" i="0" u="none" strike="noStrike" cap="none">
                <a:solidFill>
                  <a:schemeClr val="dk1"/>
                </a:solidFill>
                <a:latin typeface="Raleway"/>
                <a:ea typeface="Raleway"/>
                <a:cs typeface="Raleway"/>
                <a:sym typeface="Raleway"/>
              </a:rPr>
              <a:t>Asia Technological University Network</a:t>
            </a:r>
            <a:endParaRPr sz="1050" b="0"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None/>
            </a:pPr>
            <a:endParaRPr sz="105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None/>
            </a:pPr>
            <a:endParaRPr sz="105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None/>
            </a:pPr>
            <a:endParaRPr sz="105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None/>
            </a:pPr>
            <a:endParaRPr sz="1050" b="1" i="0" u="none" strike="noStrike" cap="none">
              <a:solidFill>
                <a:schemeClr val="dk1"/>
              </a:solidFill>
              <a:latin typeface="Raleway"/>
              <a:ea typeface="Raleway"/>
              <a:cs typeface="Raleway"/>
              <a:sym typeface="Raleway"/>
            </a:endParaRPr>
          </a:p>
          <a:p>
            <a:pPr marL="0" marR="0" lvl="0" indent="0" algn="ctr" rtl="0">
              <a:lnSpc>
                <a:spcPct val="90000"/>
              </a:lnSpc>
              <a:spcBef>
                <a:spcPts val="0"/>
              </a:spcBef>
              <a:spcAft>
                <a:spcPts val="0"/>
              </a:spcAft>
              <a:buNone/>
            </a:pPr>
            <a:r>
              <a:rPr lang="en-US" sz="1050" b="1" i="0" u="none" strike="noStrike" cap="none">
                <a:solidFill>
                  <a:schemeClr val="dk1"/>
                </a:solidFill>
                <a:latin typeface="Raleway"/>
                <a:ea typeface="Raleway"/>
                <a:cs typeface="Raleway"/>
                <a:sym typeface="Raleway"/>
              </a:rPr>
              <a:t>Deputy Chair for SIG Mobility</a:t>
            </a:r>
            <a:endParaRPr sz="1050" b="1" i="0" u="none" strike="noStrike" cap="none">
              <a:solidFill>
                <a:schemeClr val="dk1"/>
              </a:solidFill>
              <a:latin typeface="Raleway"/>
              <a:ea typeface="Raleway"/>
              <a:cs typeface="Raleway"/>
              <a:sym typeface="Raleway"/>
            </a:endParaRPr>
          </a:p>
        </p:txBody>
      </p:sp>
      <p:sp>
        <p:nvSpPr>
          <p:cNvPr id="223" name="Google Shape;223;p72"/>
          <p:cNvSpPr/>
          <p:nvPr/>
        </p:nvSpPr>
        <p:spPr>
          <a:xfrm>
            <a:off x="7380791" y="3934194"/>
            <a:ext cx="2142400" cy="10528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None/>
            </a:pPr>
            <a:r>
              <a:rPr lang="en-US" sz="1100" b="1" i="0" u="none" strike="noStrike" cap="none">
                <a:solidFill>
                  <a:srgbClr val="223F81"/>
                </a:solidFill>
                <a:latin typeface="Raleway"/>
                <a:ea typeface="Raleway"/>
                <a:cs typeface="Raleway"/>
                <a:sym typeface="Raleway"/>
              </a:rPr>
              <a:t>Mevlana</a:t>
            </a:r>
            <a:endParaRPr sz="1100" b="1"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None/>
            </a:pPr>
            <a:r>
              <a:rPr lang="en-US" sz="1100" b="0" i="0" u="none" strike="noStrike" cap="none">
                <a:solidFill>
                  <a:srgbClr val="223F81"/>
                </a:solidFill>
                <a:latin typeface="Raleway"/>
                <a:ea typeface="Raleway"/>
                <a:cs typeface="Raleway"/>
                <a:sym typeface="Raleway"/>
              </a:rPr>
              <a:t> Flagship Project of </a:t>
            </a:r>
            <a:endParaRPr sz="1100" b="0" i="0" u="none" strike="noStrike" cap="none">
              <a:solidFill>
                <a:srgbClr val="223F81"/>
              </a:solidFill>
              <a:latin typeface="Arial"/>
              <a:ea typeface="Arial"/>
              <a:cs typeface="Arial"/>
              <a:sym typeface="Arial"/>
            </a:endParaRPr>
          </a:p>
          <a:p>
            <a:pPr marL="0" marR="0" lvl="0" indent="0" algn="ctr" rtl="0">
              <a:lnSpc>
                <a:spcPct val="90000"/>
              </a:lnSpc>
              <a:spcBef>
                <a:spcPts val="533"/>
              </a:spcBef>
              <a:spcAft>
                <a:spcPts val="0"/>
              </a:spcAft>
              <a:buNone/>
            </a:pPr>
            <a:r>
              <a:rPr lang="en-US" sz="1100" b="0" i="0" u="none" strike="noStrike" cap="none">
                <a:solidFill>
                  <a:srgbClr val="223F81"/>
                </a:solidFill>
                <a:latin typeface="Raleway"/>
                <a:ea typeface="Raleway"/>
                <a:cs typeface="Raleway"/>
                <a:sym typeface="Raleway"/>
              </a:rPr>
              <a:t>Turkish Government for  Mobility</a:t>
            </a:r>
            <a:endParaRPr sz="1100" b="0" i="0" u="none" strike="noStrike" cap="none">
              <a:solidFill>
                <a:srgbClr val="223F81"/>
              </a:solidFill>
              <a:latin typeface="Raleway"/>
              <a:ea typeface="Raleway"/>
              <a:cs typeface="Raleway"/>
              <a:sym typeface="Raleway"/>
            </a:endParaRPr>
          </a:p>
        </p:txBody>
      </p:sp>
      <p:sp>
        <p:nvSpPr>
          <p:cNvPr id="224" name="Google Shape;224;p72"/>
          <p:cNvSpPr/>
          <p:nvPr/>
        </p:nvSpPr>
        <p:spPr>
          <a:xfrm>
            <a:off x="5004319" y="5233845"/>
            <a:ext cx="2154800" cy="1301200"/>
          </a:xfrm>
          <a:prstGeom prst="round2DiagRect">
            <a:avLst>
              <a:gd name="adj1" fmla="val 16667"/>
              <a:gd name="adj2" fmla="val 0"/>
            </a:avLst>
          </a:prstGeom>
          <a:solidFill>
            <a:srgbClr val="FFFFFF"/>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None/>
            </a:pPr>
            <a:r>
              <a:rPr lang="en-US" sz="1050" b="1" i="0" u="none" strike="noStrike" cap="none">
                <a:solidFill>
                  <a:srgbClr val="223F81"/>
                </a:solidFill>
                <a:latin typeface="Raleway"/>
                <a:ea typeface="Raleway"/>
                <a:cs typeface="Raleway"/>
                <a:sym typeface="Raleway"/>
              </a:rPr>
              <a:t>FICEM</a:t>
            </a:r>
            <a:endParaRPr/>
          </a:p>
          <a:p>
            <a:pPr marL="0" marR="0" lvl="0" indent="0" algn="ctr" rtl="0">
              <a:lnSpc>
                <a:spcPct val="90000"/>
              </a:lnSpc>
              <a:spcBef>
                <a:spcPts val="0"/>
              </a:spcBef>
              <a:spcAft>
                <a:spcPts val="0"/>
              </a:spcAft>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1050" b="0"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1050" b="0" i="0" u="none" strike="noStrike" cap="none">
              <a:solidFill>
                <a:srgbClr val="223F81"/>
              </a:solidFill>
              <a:latin typeface="Raleway"/>
              <a:ea typeface="Raleway"/>
              <a:cs typeface="Raleway"/>
              <a:sym typeface="Raleway"/>
            </a:endParaRPr>
          </a:p>
          <a:p>
            <a:pPr marL="0" marR="0" lvl="0" indent="0" algn="ctr" rtl="0">
              <a:lnSpc>
                <a:spcPct val="90000"/>
              </a:lnSpc>
              <a:spcBef>
                <a:spcPts val="533"/>
              </a:spcBef>
              <a:spcAft>
                <a:spcPts val="0"/>
              </a:spcAft>
              <a:buNone/>
            </a:pPr>
            <a:r>
              <a:rPr lang="en-US" sz="1050" b="0" i="0" u="none" strike="noStrike" cap="none">
                <a:solidFill>
                  <a:srgbClr val="223F81"/>
                </a:solidFill>
                <a:latin typeface="Raleway"/>
                <a:ea typeface="Raleway"/>
                <a:cs typeface="Raleway"/>
                <a:sym typeface="Raleway"/>
              </a:rPr>
              <a:t>French &amp; Indonesia Consortium in                    Engineering &amp; Management</a:t>
            </a:r>
            <a:endParaRPr sz="1050" b="0" i="0" u="none" strike="noStrike" cap="none">
              <a:solidFill>
                <a:srgbClr val="223F81"/>
              </a:solidFill>
              <a:latin typeface="Raleway"/>
              <a:ea typeface="Raleway"/>
              <a:cs typeface="Raleway"/>
              <a:sym typeface="Raleway"/>
            </a:endParaRPr>
          </a:p>
        </p:txBody>
      </p:sp>
      <p:sp>
        <p:nvSpPr>
          <p:cNvPr id="225" name="Google Shape;225;p72"/>
          <p:cNvSpPr/>
          <p:nvPr/>
        </p:nvSpPr>
        <p:spPr>
          <a:xfrm>
            <a:off x="7403533" y="5229457"/>
            <a:ext cx="2119600" cy="1286000"/>
          </a:xfrm>
          <a:prstGeom prst="round2DiagRect">
            <a:avLst>
              <a:gd name="adj1" fmla="val 16667"/>
              <a:gd name="adj2" fmla="val 0"/>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r>
              <a:rPr lang="en-US" sz="1050" b="1" i="0" u="none" strike="noStrike" cap="none">
                <a:solidFill>
                  <a:srgbClr val="223F81"/>
                </a:solidFill>
                <a:latin typeface="Raleway"/>
                <a:ea typeface="Raleway"/>
                <a:cs typeface="Raleway"/>
                <a:sym typeface="Raleway"/>
              </a:rPr>
              <a:t>GE4 Network</a:t>
            </a:r>
            <a:endParaRPr/>
          </a:p>
          <a:p>
            <a:pPr marL="0" marR="0" lvl="0" indent="0" algn="ctr" rtl="0">
              <a:lnSpc>
                <a:spcPct val="90000"/>
              </a:lnSpc>
              <a:spcBef>
                <a:spcPts val="0"/>
              </a:spcBef>
              <a:spcAft>
                <a:spcPts val="0"/>
              </a:spcAft>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1050" b="1" i="0" u="none" strike="noStrike" cap="none">
              <a:solidFill>
                <a:srgbClr val="223F81"/>
              </a:solidFill>
              <a:latin typeface="Raleway"/>
              <a:ea typeface="Raleway"/>
              <a:cs typeface="Raleway"/>
              <a:sym typeface="Raleway"/>
            </a:endParaRPr>
          </a:p>
          <a:p>
            <a:pPr marL="0" marR="0" lvl="0" indent="0" algn="ctr" rtl="0">
              <a:lnSpc>
                <a:spcPct val="90000"/>
              </a:lnSpc>
              <a:spcBef>
                <a:spcPts val="0"/>
              </a:spcBef>
              <a:spcAft>
                <a:spcPts val="0"/>
              </a:spcAft>
              <a:buNone/>
            </a:pPr>
            <a:endParaRPr sz="1050" b="0" i="0" u="none" strike="noStrike" cap="none">
              <a:solidFill>
                <a:srgbClr val="223F81"/>
              </a:solidFill>
              <a:latin typeface="Raleway"/>
              <a:ea typeface="Raleway"/>
              <a:cs typeface="Raleway"/>
              <a:sym typeface="Raleway"/>
            </a:endParaRPr>
          </a:p>
          <a:p>
            <a:pPr marL="0" marR="0" lvl="0" indent="0" algn="ctr" rtl="0">
              <a:lnSpc>
                <a:spcPct val="100000"/>
              </a:lnSpc>
              <a:spcBef>
                <a:spcPts val="0"/>
              </a:spcBef>
              <a:spcAft>
                <a:spcPts val="0"/>
              </a:spcAft>
              <a:buNone/>
            </a:pPr>
            <a:r>
              <a:rPr lang="en-US" sz="1050" b="0" i="0" u="none" strike="noStrike" cap="none">
                <a:solidFill>
                  <a:srgbClr val="223F81"/>
                </a:solidFill>
                <a:latin typeface="Raleway"/>
                <a:ea typeface="Raleway"/>
                <a:cs typeface="Raleway"/>
                <a:sym typeface="Raleway"/>
              </a:rPr>
              <a:t>Global Education: Exchanges for Engineers and Entrepreneurs</a:t>
            </a:r>
            <a:endParaRPr sz="1050" b="0" i="0" u="none" strike="noStrike" cap="none">
              <a:solidFill>
                <a:srgbClr val="223F81"/>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rgbClr val="223F81"/>
              </a:solidFill>
              <a:latin typeface="Raleway"/>
              <a:ea typeface="Raleway"/>
              <a:cs typeface="Raleway"/>
              <a:sym typeface="Raleway"/>
            </a:endParaRPr>
          </a:p>
        </p:txBody>
      </p:sp>
      <p:pic>
        <p:nvPicPr>
          <p:cNvPr id="226" name="Google Shape;226;p72"/>
          <p:cNvPicPr preferRelativeResize="0"/>
          <p:nvPr/>
        </p:nvPicPr>
        <p:blipFill rotWithShape="1">
          <a:blip r:embed="rId4">
            <a:alphaModFix/>
          </a:blip>
          <a:srcRect/>
          <a:stretch/>
        </p:blipFill>
        <p:spPr>
          <a:xfrm>
            <a:off x="3487755" y="1573823"/>
            <a:ext cx="421697" cy="486191"/>
          </a:xfrm>
          <a:prstGeom prst="rect">
            <a:avLst/>
          </a:prstGeom>
          <a:noFill/>
          <a:ln>
            <a:noFill/>
          </a:ln>
        </p:spPr>
      </p:pic>
      <p:pic>
        <p:nvPicPr>
          <p:cNvPr id="227" name="Google Shape;227;p72"/>
          <p:cNvPicPr preferRelativeResize="0"/>
          <p:nvPr/>
        </p:nvPicPr>
        <p:blipFill rotWithShape="1">
          <a:blip r:embed="rId5">
            <a:alphaModFix/>
          </a:blip>
          <a:srcRect/>
          <a:stretch/>
        </p:blipFill>
        <p:spPr>
          <a:xfrm>
            <a:off x="5750169" y="1691069"/>
            <a:ext cx="558381" cy="541630"/>
          </a:xfrm>
          <a:prstGeom prst="rect">
            <a:avLst/>
          </a:prstGeom>
          <a:noFill/>
          <a:ln>
            <a:noFill/>
          </a:ln>
        </p:spPr>
      </p:pic>
      <p:cxnSp>
        <p:nvCxnSpPr>
          <p:cNvPr id="228" name="Google Shape;228;p72"/>
          <p:cNvCxnSpPr/>
          <p:nvPr/>
        </p:nvCxnSpPr>
        <p:spPr>
          <a:xfrm>
            <a:off x="2503503" y="2666169"/>
            <a:ext cx="0" cy="3913242"/>
          </a:xfrm>
          <a:prstGeom prst="straightConnector1">
            <a:avLst/>
          </a:prstGeom>
          <a:noFill/>
          <a:ln w="9525" cap="flat" cmpd="sng">
            <a:solidFill>
              <a:srgbClr val="FCBB16"/>
            </a:solidFill>
            <a:prstDash val="solid"/>
            <a:round/>
            <a:headEnd type="none" w="sm" len="sm"/>
            <a:tailEnd type="none" w="sm" len="sm"/>
          </a:ln>
        </p:spPr>
      </p:cxnSp>
      <p:cxnSp>
        <p:nvCxnSpPr>
          <p:cNvPr id="229" name="Google Shape;229;p72"/>
          <p:cNvCxnSpPr/>
          <p:nvPr/>
        </p:nvCxnSpPr>
        <p:spPr>
          <a:xfrm>
            <a:off x="4855514" y="2666169"/>
            <a:ext cx="0" cy="3913242"/>
          </a:xfrm>
          <a:prstGeom prst="straightConnector1">
            <a:avLst/>
          </a:prstGeom>
          <a:noFill/>
          <a:ln w="9525" cap="flat" cmpd="sng">
            <a:solidFill>
              <a:srgbClr val="FCBB16"/>
            </a:solidFill>
            <a:prstDash val="solid"/>
            <a:round/>
            <a:headEnd type="none" w="sm" len="sm"/>
            <a:tailEnd type="none" w="sm" len="sm"/>
          </a:ln>
        </p:spPr>
      </p:cxnSp>
      <p:cxnSp>
        <p:nvCxnSpPr>
          <p:cNvPr id="230" name="Google Shape;230;p72"/>
          <p:cNvCxnSpPr/>
          <p:nvPr/>
        </p:nvCxnSpPr>
        <p:spPr>
          <a:xfrm>
            <a:off x="7288621" y="2666169"/>
            <a:ext cx="0" cy="3913242"/>
          </a:xfrm>
          <a:prstGeom prst="straightConnector1">
            <a:avLst/>
          </a:prstGeom>
          <a:noFill/>
          <a:ln w="9525" cap="flat" cmpd="sng">
            <a:solidFill>
              <a:srgbClr val="FCBB16"/>
            </a:solidFill>
            <a:prstDash val="solid"/>
            <a:round/>
            <a:headEnd type="none" w="sm" len="sm"/>
            <a:tailEnd type="none" w="sm" len="sm"/>
          </a:ln>
        </p:spPr>
      </p:cxnSp>
      <p:cxnSp>
        <p:nvCxnSpPr>
          <p:cNvPr id="231" name="Google Shape;231;p72"/>
          <p:cNvCxnSpPr/>
          <p:nvPr/>
        </p:nvCxnSpPr>
        <p:spPr>
          <a:xfrm>
            <a:off x="9624873" y="2666169"/>
            <a:ext cx="0" cy="3913242"/>
          </a:xfrm>
          <a:prstGeom prst="straightConnector1">
            <a:avLst/>
          </a:prstGeom>
          <a:noFill/>
          <a:ln w="9525" cap="flat" cmpd="sng">
            <a:solidFill>
              <a:srgbClr val="FCBB16"/>
            </a:solidFill>
            <a:prstDash val="solid"/>
            <a:round/>
            <a:headEnd type="none" w="sm" len="sm"/>
            <a:tailEnd type="none" w="sm" len="sm"/>
          </a:ln>
        </p:spPr>
      </p:cxnSp>
      <p:pic>
        <p:nvPicPr>
          <p:cNvPr id="232" name="Google Shape;232;p72"/>
          <p:cNvPicPr preferRelativeResize="0"/>
          <p:nvPr/>
        </p:nvPicPr>
        <p:blipFill rotWithShape="1">
          <a:blip r:embed="rId6">
            <a:alphaModFix/>
          </a:blip>
          <a:srcRect/>
          <a:stretch/>
        </p:blipFill>
        <p:spPr>
          <a:xfrm>
            <a:off x="1063030" y="2823100"/>
            <a:ext cx="548444" cy="363983"/>
          </a:xfrm>
          <a:prstGeom prst="rect">
            <a:avLst/>
          </a:prstGeom>
          <a:noFill/>
          <a:ln>
            <a:noFill/>
          </a:ln>
        </p:spPr>
      </p:pic>
      <p:pic>
        <p:nvPicPr>
          <p:cNvPr id="233" name="Google Shape;233;p72"/>
          <p:cNvPicPr preferRelativeResize="0"/>
          <p:nvPr/>
        </p:nvPicPr>
        <p:blipFill rotWithShape="1">
          <a:blip r:embed="rId7">
            <a:alphaModFix/>
          </a:blip>
          <a:srcRect/>
          <a:stretch/>
        </p:blipFill>
        <p:spPr>
          <a:xfrm>
            <a:off x="2978921" y="3070345"/>
            <a:ext cx="1401175" cy="428505"/>
          </a:xfrm>
          <a:prstGeom prst="rect">
            <a:avLst/>
          </a:prstGeom>
          <a:noFill/>
          <a:ln>
            <a:noFill/>
          </a:ln>
        </p:spPr>
      </p:pic>
      <p:pic>
        <p:nvPicPr>
          <p:cNvPr id="234" name="Google Shape;234;p72" descr="aic - ITS Global Engagement"/>
          <p:cNvPicPr preferRelativeResize="0"/>
          <p:nvPr/>
        </p:nvPicPr>
        <p:blipFill rotWithShape="1">
          <a:blip r:embed="rId8">
            <a:alphaModFix/>
          </a:blip>
          <a:srcRect/>
          <a:stretch/>
        </p:blipFill>
        <p:spPr>
          <a:xfrm>
            <a:off x="5537518" y="2963308"/>
            <a:ext cx="1116683" cy="412038"/>
          </a:xfrm>
          <a:prstGeom prst="rect">
            <a:avLst/>
          </a:prstGeom>
          <a:noFill/>
          <a:ln>
            <a:noFill/>
          </a:ln>
        </p:spPr>
      </p:pic>
      <p:pic>
        <p:nvPicPr>
          <p:cNvPr id="235" name="Google Shape;235;p72" descr="MGSU at the 4th meeting of the Belt and Road Architectural University  International Consortium (BRAUIC 2020)"/>
          <p:cNvPicPr preferRelativeResize="0"/>
          <p:nvPr/>
        </p:nvPicPr>
        <p:blipFill rotWithShape="1">
          <a:blip r:embed="rId9">
            <a:alphaModFix/>
          </a:blip>
          <a:srcRect/>
          <a:stretch/>
        </p:blipFill>
        <p:spPr>
          <a:xfrm>
            <a:off x="10552866" y="2923354"/>
            <a:ext cx="532444" cy="508996"/>
          </a:xfrm>
          <a:prstGeom prst="rect">
            <a:avLst/>
          </a:prstGeom>
          <a:noFill/>
          <a:ln>
            <a:noFill/>
          </a:ln>
        </p:spPr>
      </p:pic>
      <p:cxnSp>
        <p:nvCxnSpPr>
          <p:cNvPr id="236" name="Google Shape;236;p72"/>
          <p:cNvCxnSpPr/>
          <p:nvPr/>
        </p:nvCxnSpPr>
        <p:spPr>
          <a:xfrm rot="10800000">
            <a:off x="383219" y="3846568"/>
            <a:ext cx="11370816" cy="0"/>
          </a:xfrm>
          <a:prstGeom prst="straightConnector1">
            <a:avLst/>
          </a:prstGeom>
          <a:noFill/>
          <a:ln w="9525" cap="flat" cmpd="sng">
            <a:solidFill>
              <a:srgbClr val="FCBB16"/>
            </a:solidFill>
            <a:prstDash val="solid"/>
            <a:round/>
            <a:headEnd type="none" w="sm" len="sm"/>
            <a:tailEnd type="none" w="sm" len="sm"/>
          </a:ln>
        </p:spPr>
      </p:cxnSp>
      <p:cxnSp>
        <p:nvCxnSpPr>
          <p:cNvPr id="237" name="Google Shape;237;p72"/>
          <p:cNvCxnSpPr/>
          <p:nvPr/>
        </p:nvCxnSpPr>
        <p:spPr>
          <a:xfrm rot="10800000">
            <a:off x="383219" y="5193611"/>
            <a:ext cx="11370816" cy="0"/>
          </a:xfrm>
          <a:prstGeom prst="straightConnector1">
            <a:avLst/>
          </a:prstGeom>
          <a:noFill/>
          <a:ln w="9525" cap="flat" cmpd="sng">
            <a:solidFill>
              <a:srgbClr val="FCBB16"/>
            </a:solidFill>
            <a:prstDash val="solid"/>
            <a:round/>
            <a:headEnd type="none" w="sm" len="sm"/>
            <a:tailEnd type="none" w="sm" len="sm"/>
          </a:ln>
        </p:spPr>
      </p:cxnSp>
      <p:pic>
        <p:nvPicPr>
          <p:cNvPr id="238" name="Google Shape;238;p72" descr="AUN-SEED/Net - ITS Global Engagement"/>
          <p:cNvPicPr preferRelativeResize="0"/>
          <p:nvPr/>
        </p:nvPicPr>
        <p:blipFill rotWithShape="1">
          <a:blip r:embed="rId10">
            <a:alphaModFix/>
          </a:blip>
          <a:srcRect/>
          <a:stretch/>
        </p:blipFill>
        <p:spPr>
          <a:xfrm>
            <a:off x="391552" y="4153278"/>
            <a:ext cx="1907464" cy="380847"/>
          </a:xfrm>
          <a:prstGeom prst="rect">
            <a:avLst/>
          </a:prstGeom>
          <a:noFill/>
          <a:ln>
            <a:noFill/>
          </a:ln>
        </p:spPr>
      </p:pic>
      <p:pic>
        <p:nvPicPr>
          <p:cNvPr id="239" name="Google Shape;239;p72"/>
          <p:cNvPicPr preferRelativeResize="0"/>
          <p:nvPr/>
        </p:nvPicPr>
        <p:blipFill rotWithShape="1">
          <a:blip r:embed="rId11">
            <a:alphaModFix/>
          </a:blip>
          <a:srcRect/>
          <a:stretch/>
        </p:blipFill>
        <p:spPr>
          <a:xfrm>
            <a:off x="3419749" y="4215605"/>
            <a:ext cx="582967" cy="437225"/>
          </a:xfrm>
          <a:prstGeom prst="rect">
            <a:avLst/>
          </a:prstGeom>
          <a:noFill/>
          <a:ln>
            <a:noFill/>
          </a:ln>
        </p:spPr>
      </p:pic>
      <p:pic>
        <p:nvPicPr>
          <p:cNvPr id="240" name="Google Shape;240;p72" descr="ASEA-UNINET Home - ASEA-UNINET"/>
          <p:cNvPicPr preferRelativeResize="0"/>
          <p:nvPr/>
        </p:nvPicPr>
        <p:blipFill rotWithShape="1">
          <a:blip r:embed="rId12">
            <a:alphaModFix/>
          </a:blip>
          <a:srcRect/>
          <a:stretch/>
        </p:blipFill>
        <p:spPr>
          <a:xfrm>
            <a:off x="3384868" y="5469142"/>
            <a:ext cx="652728" cy="654105"/>
          </a:xfrm>
          <a:prstGeom prst="rect">
            <a:avLst/>
          </a:prstGeom>
          <a:noFill/>
          <a:ln>
            <a:noFill/>
          </a:ln>
        </p:spPr>
      </p:pic>
      <p:pic>
        <p:nvPicPr>
          <p:cNvPr id="241" name="Google Shape;241;p72"/>
          <p:cNvPicPr preferRelativeResize="0"/>
          <p:nvPr/>
        </p:nvPicPr>
        <p:blipFill rotWithShape="1">
          <a:blip r:embed="rId13">
            <a:alphaModFix/>
          </a:blip>
          <a:srcRect/>
          <a:stretch/>
        </p:blipFill>
        <p:spPr>
          <a:xfrm>
            <a:off x="5529205" y="5495776"/>
            <a:ext cx="1077648" cy="469094"/>
          </a:xfrm>
          <a:prstGeom prst="rect">
            <a:avLst/>
          </a:prstGeom>
          <a:noFill/>
          <a:ln>
            <a:noFill/>
          </a:ln>
        </p:spPr>
      </p:pic>
      <p:pic>
        <p:nvPicPr>
          <p:cNvPr id="242" name="Google Shape;242;p72" descr="Consortiums &amp; Networks | Global Engagement Office"/>
          <p:cNvPicPr preferRelativeResize="0"/>
          <p:nvPr/>
        </p:nvPicPr>
        <p:blipFill rotWithShape="1">
          <a:blip r:embed="rId14">
            <a:alphaModFix/>
          </a:blip>
          <a:srcRect/>
          <a:stretch/>
        </p:blipFill>
        <p:spPr>
          <a:xfrm>
            <a:off x="7495712" y="5455613"/>
            <a:ext cx="1972521" cy="469648"/>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sp>
        <p:nvSpPr>
          <p:cNvPr id="247" name="Google Shape;247;p73"/>
          <p:cNvSpPr txBox="1"/>
          <p:nvPr/>
        </p:nvSpPr>
        <p:spPr>
          <a:xfrm>
            <a:off x="437150" y="484829"/>
            <a:ext cx="11374500" cy="9219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sz="2667" b="1" i="0" u="none" strike="noStrike" cap="none">
                <a:solidFill>
                  <a:srgbClr val="223F81"/>
                </a:solidFill>
                <a:latin typeface="Raleway"/>
                <a:ea typeface="Raleway"/>
                <a:cs typeface="Raleway"/>
                <a:sym typeface="Raleway"/>
              </a:rPr>
              <a:t>ITS AS A HUB FOR EASTERN PART OF </a:t>
            </a:r>
            <a:endParaRPr/>
          </a:p>
          <a:p>
            <a:pPr marL="0" marR="0" lvl="0" indent="0" algn="ctr" rtl="0">
              <a:lnSpc>
                <a:spcPct val="120000"/>
              </a:lnSpc>
              <a:spcBef>
                <a:spcPts val="0"/>
              </a:spcBef>
              <a:spcAft>
                <a:spcPts val="0"/>
              </a:spcAft>
              <a:buNone/>
            </a:pPr>
            <a:r>
              <a:rPr lang="en-US" sz="2667" b="1" i="0" u="none" strike="noStrike" cap="none">
                <a:solidFill>
                  <a:srgbClr val="223F81"/>
                </a:solidFill>
                <a:latin typeface="Raleway"/>
                <a:ea typeface="Raleway"/>
                <a:cs typeface="Raleway"/>
                <a:sym typeface="Raleway"/>
              </a:rPr>
              <a:t>INDONESIAN UNIVERSITIES (EPI-UNET)</a:t>
            </a:r>
            <a:endParaRPr sz="2667" b="0" i="0" u="none" strike="noStrike" cap="none">
              <a:solidFill>
                <a:srgbClr val="223F81"/>
              </a:solidFill>
              <a:latin typeface="Arial"/>
              <a:ea typeface="Arial"/>
              <a:cs typeface="Arial"/>
              <a:sym typeface="Arial"/>
            </a:endParaRPr>
          </a:p>
        </p:txBody>
      </p:sp>
      <p:sp>
        <p:nvSpPr>
          <p:cNvPr id="248" name="Google Shape;248;p73"/>
          <p:cNvSpPr/>
          <p:nvPr/>
        </p:nvSpPr>
        <p:spPr>
          <a:xfrm>
            <a:off x="567159" y="1657268"/>
            <a:ext cx="11065168" cy="39333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Calibri"/>
              <a:ea typeface="Calibri"/>
              <a:cs typeface="Calibri"/>
              <a:sym typeface="Calibri"/>
            </a:endParaRPr>
          </a:p>
        </p:txBody>
      </p:sp>
      <p:grpSp>
        <p:nvGrpSpPr>
          <p:cNvPr id="249" name="Google Shape;249;p73"/>
          <p:cNvGrpSpPr/>
          <p:nvPr/>
        </p:nvGrpSpPr>
        <p:grpSpPr>
          <a:xfrm>
            <a:off x="694650" y="1813937"/>
            <a:ext cx="10810191" cy="3593332"/>
            <a:chOff x="125260" y="1483112"/>
            <a:chExt cx="12066740" cy="4053392"/>
          </a:xfrm>
        </p:grpSpPr>
        <p:pic>
          <p:nvPicPr>
            <p:cNvPr id="250" name="Google Shape;250;p73" descr="Image result for PETA INDONESIA"/>
            <p:cNvPicPr preferRelativeResize="0"/>
            <p:nvPr/>
          </p:nvPicPr>
          <p:blipFill rotWithShape="1">
            <a:blip r:embed="rId4">
              <a:alphaModFix/>
            </a:blip>
            <a:srcRect l="4931" t="10035" r="4742" b="8511"/>
            <a:stretch/>
          </p:blipFill>
          <p:spPr>
            <a:xfrm>
              <a:off x="125260" y="1483112"/>
              <a:ext cx="12066740" cy="3875352"/>
            </a:xfrm>
            <a:prstGeom prst="rect">
              <a:avLst/>
            </a:prstGeom>
            <a:noFill/>
            <a:ln>
              <a:noFill/>
            </a:ln>
          </p:spPr>
        </p:pic>
        <p:pic>
          <p:nvPicPr>
            <p:cNvPr id="251" name="Google Shape;251;p73"/>
            <p:cNvPicPr preferRelativeResize="0"/>
            <p:nvPr/>
          </p:nvPicPr>
          <p:blipFill rotWithShape="1">
            <a:blip r:embed="rId5">
              <a:alphaModFix/>
            </a:blip>
            <a:srcRect/>
            <a:stretch/>
          </p:blipFill>
          <p:spPr>
            <a:xfrm>
              <a:off x="11799519" y="3011926"/>
              <a:ext cx="303970" cy="316723"/>
            </a:xfrm>
            <a:prstGeom prst="rect">
              <a:avLst/>
            </a:prstGeom>
            <a:noFill/>
            <a:ln>
              <a:noFill/>
            </a:ln>
          </p:spPr>
        </p:pic>
        <p:pic>
          <p:nvPicPr>
            <p:cNvPr id="252" name="Google Shape;252;p73"/>
            <p:cNvPicPr preferRelativeResize="0"/>
            <p:nvPr/>
          </p:nvPicPr>
          <p:blipFill rotWithShape="1">
            <a:blip r:embed="rId6">
              <a:alphaModFix/>
            </a:blip>
            <a:srcRect/>
            <a:stretch/>
          </p:blipFill>
          <p:spPr>
            <a:xfrm>
              <a:off x="8326593" y="2522497"/>
              <a:ext cx="284413" cy="316723"/>
            </a:xfrm>
            <a:prstGeom prst="rect">
              <a:avLst/>
            </a:prstGeom>
            <a:noFill/>
            <a:ln>
              <a:noFill/>
            </a:ln>
          </p:spPr>
        </p:pic>
        <p:pic>
          <p:nvPicPr>
            <p:cNvPr id="253" name="Google Shape;253;p73"/>
            <p:cNvPicPr preferRelativeResize="0"/>
            <p:nvPr/>
          </p:nvPicPr>
          <p:blipFill rotWithShape="1">
            <a:blip r:embed="rId7">
              <a:alphaModFix/>
            </a:blip>
            <a:srcRect/>
            <a:stretch/>
          </p:blipFill>
          <p:spPr>
            <a:xfrm>
              <a:off x="11665274" y="4872967"/>
              <a:ext cx="324665" cy="316723"/>
            </a:xfrm>
            <a:prstGeom prst="rect">
              <a:avLst/>
            </a:prstGeom>
            <a:noFill/>
            <a:ln>
              <a:noFill/>
            </a:ln>
          </p:spPr>
        </p:pic>
        <p:pic>
          <p:nvPicPr>
            <p:cNvPr id="254" name="Google Shape;254;p73"/>
            <p:cNvPicPr preferRelativeResize="0"/>
            <p:nvPr/>
          </p:nvPicPr>
          <p:blipFill rotWithShape="1">
            <a:blip r:embed="rId8">
              <a:alphaModFix/>
            </a:blip>
            <a:srcRect/>
            <a:stretch/>
          </p:blipFill>
          <p:spPr>
            <a:xfrm>
              <a:off x="9773998" y="2532324"/>
              <a:ext cx="242406" cy="316723"/>
            </a:xfrm>
            <a:prstGeom prst="rect">
              <a:avLst/>
            </a:prstGeom>
            <a:noFill/>
            <a:ln>
              <a:noFill/>
            </a:ln>
          </p:spPr>
        </p:pic>
        <p:pic>
          <p:nvPicPr>
            <p:cNvPr id="255" name="Google Shape;255;p73"/>
            <p:cNvPicPr preferRelativeResize="0"/>
            <p:nvPr/>
          </p:nvPicPr>
          <p:blipFill rotWithShape="1">
            <a:blip r:embed="rId9">
              <a:alphaModFix/>
            </a:blip>
            <a:srcRect/>
            <a:stretch/>
          </p:blipFill>
          <p:spPr>
            <a:xfrm>
              <a:off x="8607957" y="3775726"/>
              <a:ext cx="335571" cy="316723"/>
            </a:xfrm>
            <a:prstGeom prst="rect">
              <a:avLst/>
            </a:prstGeom>
            <a:noFill/>
            <a:ln>
              <a:noFill/>
            </a:ln>
          </p:spPr>
        </p:pic>
        <p:pic>
          <p:nvPicPr>
            <p:cNvPr id="256" name="Google Shape;256;p73"/>
            <p:cNvPicPr preferRelativeResize="0"/>
            <p:nvPr/>
          </p:nvPicPr>
          <p:blipFill rotWithShape="1">
            <a:blip r:embed="rId10">
              <a:alphaModFix/>
            </a:blip>
            <a:srcRect/>
            <a:stretch/>
          </p:blipFill>
          <p:spPr>
            <a:xfrm>
              <a:off x="7066782" y="4174599"/>
              <a:ext cx="276669" cy="316723"/>
            </a:xfrm>
            <a:prstGeom prst="rect">
              <a:avLst/>
            </a:prstGeom>
            <a:noFill/>
            <a:ln>
              <a:noFill/>
            </a:ln>
          </p:spPr>
        </p:pic>
        <p:pic>
          <p:nvPicPr>
            <p:cNvPr id="257" name="Google Shape;257;p73"/>
            <p:cNvPicPr preferRelativeResize="0"/>
            <p:nvPr/>
          </p:nvPicPr>
          <p:blipFill rotWithShape="1">
            <a:blip r:embed="rId11">
              <a:alphaModFix/>
            </a:blip>
            <a:srcRect/>
            <a:stretch/>
          </p:blipFill>
          <p:spPr>
            <a:xfrm>
              <a:off x="6179181" y="2106252"/>
              <a:ext cx="276669" cy="316723"/>
            </a:xfrm>
            <a:prstGeom prst="rect">
              <a:avLst/>
            </a:prstGeom>
            <a:noFill/>
            <a:ln>
              <a:noFill/>
            </a:ln>
          </p:spPr>
        </p:pic>
        <p:pic>
          <p:nvPicPr>
            <p:cNvPr id="258" name="Google Shape;258;p73"/>
            <p:cNvPicPr preferRelativeResize="0"/>
            <p:nvPr/>
          </p:nvPicPr>
          <p:blipFill rotWithShape="1">
            <a:blip r:embed="rId12">
              <a:alphaModFix/>
            </a:blip>
            <a:srcRect/>
            <a:stretch/>
          </p:blipFill>
          <p:spPr>
            <a:xfrm>
              <a:off x="6064091" y="2765410"/>
              <a:ext cx="222623" cy="316723"/>
            </a:xfrm>
            <a:prstGeom prst="rect">
              <a:avLst/>
            </a:prstGeom>
            <a:noFill/>
            <a:ln>
              <a:noFill/>
            </a:ln>
          </p:spPr>
        </p:pic>
        <p:pic>
          <p:nvPicPr>
            <p:cNvPr id="259" name="Google Shape;259;p73"/>
            <p:cNvPicPr preferRelativeResize="0"/>
            <p:nvPr/>
          </p:nvPicPr>
          <p:blipFill rotWithShape="1">
            <a:blip r:embed="rId13">
              <a:alphaModFix/>
            </a:blip>
            <a:srcRect/>
            <a:stretch/>
          </p:blipFill>
          <p:spPr>
            <a:xfrm>
              <a:off x="5446945" y="3794721"/>
              <a:ext cx="262268" cy="316723"/>
            </a:xfrm>
            <a:prstGeom prst="rect">
              <a:avLst/>
            </a:prstGeom>
            <a:noFill/>
            <a:ln>
              <a:noFill/>
            </a:ln>
          </p:spPr>
        </p:pic>
        <p:pic>
          <p:nvPicPr>
            <p:cNvPr id="260" name="Google Shape;260;p73"/>
            <p:cNvPicPr preferRelativeResize="0"/>
            <p:nvPr/>
          </p:nvPicPr>
          <p:blipFill rotWithShape="1">
            <a:blip r:embed="rId14">
              <a:alphaModFix/>
            </a:blip>
            <a:srcRect/>
            <a:stretch/>
          </p:blipFill>
          <p:spPr>
            <a:xfrm>
              <a:off x="5881927" y="3170287"/>
              <a:ext cx="263437" cy="316723"/>
            </a:xfrm>
            <a:prstGeom prst="rect">
              <a:avLst/>
            </a:prstGeom>
            <a:noFill/>
            <a:ln>
              <a:noFill/>
            </a:ln>
          </p:spPr>
        </p:pic>
        <p:pic>
          <p:nvPicPr>
            <p:cNvPr id="261" name="Google Shape;261;p73"/>
            <p:cNvPicPr preferRelativeResize="0"/>
            <p:nvPr/>
          </p:nvPicPr>
          <p:blipFill rotWithShape="1">
            <a:blip r:embed="rId15">
              <a:alphaModFix/>
            </a:blip>
            <a:srcRect/>
            <a:stretch/>
          </p:blipFill>
          <p:spPr>
            <a:xfrm>
              <a:off x="5165007" y="3838869"/>
              <a:ext cx="271935" cy="316723"/>
            </a:xfrm>
            <a:prstGeom prst="rect">
              <a:avLst/>
            </a:prstGeom>
            <a:noFill/>
            <a:ln>
              <a:noFill/>
            </a:ln>
          </p:spPr>
        </p:pic>
        <p:pic>
          <p:nvPicPr>
            <p:cNvPr id="262" name="Google Shape;262;p73"/>
            <p:cNvPicPr preferRelativeResize="0"/>
            <p:nvPr/>
          </p:nvPicPr>
          <p:blipFill rotWithShape="1">
            <a:blip r:embed="rId16">
              <a:alphaModFix/>
            </a:blip>
            <a:srcRect/>
            <a:stretch/>
          </p:blipFill>
          <p:spPr>
            <a:xfrm>
              <a:off x="6179181" y="4163728"/>
              <a:ext cx="262267" cy="316723"/>
            </a:xfrm>
            <a:prstGeom prst="rect">
              <a:avLst/>
            </a:prstGeom>
            <a:noFill/>
            <a:ln>
              <a:noFill/>
            </a:ln>
          </p:spPr>
        </p:pic>
        <p:pic>
          <p:nvPicPr>
            <p:cNvPr id="263" name="Google Shape;263;p73"/>
            <p:cNvPicPr preferRelativeResize="0"/>
            <p:nvPr/>
          </p:nvPicPr>
          <p:blipFill rotWithShape="1">
            <a:blip r:embed="rId17">
              <a:alphaModFix/>
            </a:blip>
            <a:srcRect/>
            <a:stretch/>
          </p:blipFill>
          <p:spPr>
            <a:xfrm>
              <a:off x="3742005" y="3328649"/>
              <a:ext cx="262267" cy="316723"/>
            </a:xfrm>
            <a:prstGeom prst="rect">
              <a:avLst/>
            </a:prstGeom>
            <a:noFill/>
            <a:ln>
              <a:noFill/>
            </a:ln>
          </p:spPr>
        </p:pic>
        <p:pic>
          <p:nvPicPr>
            <p:cNvPr id="264" name="Google Shape;264;p73"/>
            <p:cNvPicPr preferRelativeResize="0"/>
            <p:nvPr/>
          </p:nvPicPr>
          <p:blipFill rotWithShape="1">
            <a:blip r:embed="rId18">
              <a:alphaModFix/>
            </a:blip>
            <a:srcRect/>
            <a:stretch/>
          </p:blipFill>
          <p:spPr>
            <a:xfrm>
              <a:off x="6908535" y="2760078"/>
              <a:ext cx="280069" cy="316723"/>
            </a:xfrm>
            <a:prstGeom prst="rect">
              <a:avLst/>
            </a:prstGeom>
            <a:noFill/>
            <a:ln>
              <a:noFill/>
            </a:ln>
          </p:spPr>
        </p:pic>
        <p:pic>
          <p:nvPicPr>
            <p:cNvPr id="265" name="Google Shape;265;p73"/>
            <p:cNvPicPr preferRelativeResize="0"/>
            <p:nvPr/>
          </p:nvPicPr>
          <p:blipFill rotWithShape="1">
            <a:blip r:embed="rId19">
              <a:alphaModFix/>
            </a:blip>
            <a:srcRect/>
            <a:stretch/>
          </p:blipFill>
          <p:spPr>
            <a:xfrm>
              <a:off x="7482694" y="3720679"/>
              <a:ext cx="278825" cy="316723"/>
            </a:xfrm>
            <a:prstGeom prst="rect">
              <a:avLst/>
            </a:prstGeom>
            <a:noFill/>
            <a:ln>
              <a:noFill/>
            </a:ln>
          </p:spPr>
        </p:pic>
        <p:pic>
          <p:nvPicPr>
            <p:cNvPr id="266" name="Google Shape;266;p73"/>
            <p:cNvPicPr preferRelativeResize="0"/>
            <p:nvPr/>
          </p:nvPicPr>
          <p:blipFill rotWithShape="1">
            <a:blip r:embed="rId20">
              <a:alphaModFix/>
            </a:blip>
            <a:srcRect/>
            <a:stretch/>
          </p:blipFill>
          <p:spPr>
            <a:xfrm>
              <a:off x="6179181" y="3825396"/>
              <a:ext cx="238666" cy="316723"/>
            </a:xfrm>
            <a:prstGeom prst="rect">
              <a:avLst/>
            </a:prstGeom>
            <a:noFill/>
            <a:ln>
              <a:noFill/>
            </a:ln>
          </p:spPr>
        </p:pic>
        <p:pic>
          <p:nvPicPr>
            <p:cNvPr id="267" name="Google Shape;267;p73"/>
            <p:cNvPicPr preferRelativeResize="0"/>
            <p:nvPr/>
          </p:nvPicPr>
          <p:blipFill rotWithShape="1">
            <a:blip r:embed="rId21">
              <a:alphaModFix/>
            </a:blip>
            <a:srcRect/>
            <a:stretch/>
          </p:blipFill>
          <p:spPr>
            <a:xfrm>
              <a:off x="7329190" y="2224225"/>
              <a:ext cx="277587" cy="316723"/>
            </a:xfrm>
            <a:prstGeom prst="rect">
              <a:avLst/>
            </a:prstGeom>
            <a:noFill/>
            <a:ln>
              <a:noFill/>
            </a:ln>
          </p:spPr>
        </p:pic>
        <p:pic>
          <p:nvPicPr>
            <p:cNvPr id="268" name="Google Shape;268;p73"/>
            <p:cNvPicPr preferRelativeResize="0"/>
            <p:nvPr/>
          </p:nvPicPr>
          <p:blipFill rotWithShape="1">
            <a:blip r:embed="rId22">
              <a:alphaModFix/>
            </a:blip>
            <a:srcRect/>
            <a:stretch/>
          </p:blipFill>
          <p:spPr>
            <a:xfrm>
              <a:off x="6784674" y="4163728"/>
              <a:ext cx="239652" cy="316723"/>
            </a:xfrm>
            <a:prstGeom prst="rect">
              <a:avLst/>
            </a:prstGeom>
            <a:noFill/>
            <a:ln>
              <a:noFill/>
            </a:ln>
          </p:spPr>
        </p:pic>
        <p:pic>
          <p:nvPicPr>
            <p:cNvPr id="269" name="Google Shape;269;p73"/>
            <p:cNvPicPr preferRelativeResize="0"/>
            <p:nvPr/>
          </p:nvPicPr>
          <p:blipFill rotWithShape="1">
            <a:blip r:embed="rId23">
              <a:alphaModFix/>
            </a:blip>
            <a:srcRect/>
            <a:stretch/>
          </p:blipFill>
          <p:spPr>
            <a:xfrm>
              <a:off x="7622107" y="2109516"/>
              <a:ext cx="278825" cy="316723"/>
            </a:xfrm>
            <a:prstGeom prst="rect">
              <a:avLst/>
            </a:prstGeom>
            <a:noFill/>
            <a:ln>
              <a:noFill/>
            </a:ln>
          </p:spPr>
        </p:pic>
        <p:pic>
          <p:nvPicPr>
            <p:cNvPr id="270" name="Google Shape;270;p73"/>
            <p:cNvPicPr preferRelativeResize="0"/>
            <p:nvPr/>
          </p:nvPicPr>
          <p:blipFill rotWithShape="1">
            <a:blip r:embed="rId24">
              <a:alphaModFix/>
            </a:blip>
            <a:srcRect/>
            <a:stretch/>
          </p:blipFill>
          <p:spPr>
            <a:xfrm>
              <a:off x="6286714" y="2891777"/>
              <a:ext cx="209825" cy="238344"/>
            </a:xfrm>
            <a:prstGeom prst="rect">
              <a:avLst/>
            </a:prstGeom>
            <a:noFill/>
            <a:ln>
              <a:noFill/>
            </a:ln>
          </p:spPr>
        </p:pic>
        <p:pic>
          <p:nvPicPr>
            <p:cNvPr id="271" name="Google Shape;271;p73"/>
            <p:cNvPicPr preferRelativeResize="0"/>
            <p:nvPr/>
          </p:nvPicPr>
          <p:blipFill rotWithShape="1">
            <a:blip r:embed="rId25">
              <a:alphaModFix/>
            </a:blip>
            <a:srcRect/>
            <a:stretch/>
          </p:blipFill>
          <p:spPr>
            <a:xfrm>
              <a:off x="6441448" y="4174599"/>
              <a:ext cx="300769" cy="316723"/>
            </a:xfrm>
            <a:prstGeom prst="rect">
              <a:avLst/>
            </a:prstGeom>
            <a:noFill/>
            <a:ln>
              <a:noFill/>
            </a:ln>
          </p:spPr>
        </p:pic>
        <p:pic>
          <p:nvPicPr>
            <p:cNvPr id="272" name="Google Shape;272;p73"/>
            <p:cNvPicPr preferRelativeResize="0"/>
            <p:nvPr/>
          </p:nvPicPr>
          <p:blipFill rotWithShape="1">
            <a:blip r:embed="rId26">
              <a:alphaModFix/>
            </a:blip>
            <a:srcRect/>
            <a:stretch/>
          </p:blipFill>
          <p:spPr>
            <a:xfrm>
              <a:off x="4348142" y="3991128"/>
              <a:ext cx="292061" cy="316723"/>
            </a:xfrm>
            <a:prstGeom prst="rect">
              <a:avLst/>
            </a:prstGeom>
            <a:noFill/>
            <a:ln>
              <a:noFill/>
            </a:ln>
          </p:spPr>
        </p:pic>
        <p:pic>
          <p:nvPicPr>
            <p:cNvPr id="273" name="Google Shape;273;p73"/>
            <p:cNvPicPr preferRelativeResize="0"/>
            <p:nvPr/>
          </p:nvPicPr>
          <p:blipFill rotWithShape="1">
            <a:blip r:embed="rId27">
              <a:alphaModFix/>
            </a:blip>
            <a:srcRect/>
            <a:stretch/>
          </p:blipFill>
          <p:spPr>
            <a:xfrm>
              <a:off x="4553924" y="4311699"/>
              <a:ext cx="292061" cy="316723"/>
            </a:xfrm>
            <a:prstGeom prst="rect">
              <a:avLst/>
            </a:prstGeom>
            <a:noFill/>
            <a:ln>
              <a:noFill/>
            </a:ln>
          </p:spPr>
        </p:pic>
        <p:pic>
          <p:nvPicPr>
            <p:cNvPr id="274" name="Google Shape;274;p73"/>
            <p:cNvPicPr preferRelativeResize="0"/>
            <p:nvPr/>
          </p:nvPicPr>
          <p:blipFill rotWithShape="1">
            <a:blip r:embed="rId28">
              <a:alphaModFix/>
            </a:blip>
            <a:srcRect/>
            <a:stretch/>
          </p:blipFill>
          <p:spPr>
            <a:xfrm>
              <a:off x="5331973" y="4133980"/>
              <a:ext cx="294851" cy="316723"/>
            </a:xfrm>
            <a:prstGeom prst="rect">
              <a:avLst/>
            </a:prstGeom>
            <a:noFill/>
            <a:ln>
              <a:noFill/>
            </a:ln>
          </p:spPr>
        </p:pic>
        <p:pic>
          <p:nvPicPr>
            <p:cNvPr id="275" name="Google Shape;275;p73"/>
            <p:cNvPicPr preferRelativeResize="0"/>
            <p:nvPr/>
          </p:nvPicPr>
          <p:blipFill rotWithShape="1">
            <a:blip r:embed="rId29">
              <a:alphaModFix/>
            </a:blip>
            <a:srcRect/>
            <a:stretch/>
          </p:blipFill>
          <p:spPr>
            <a:xfrm>
              <a:off x="7836678" y="5107533"/>
              <a:ext cx="288184" cy="316723"/>
            </a:xfrm>
            <a:prstGeom prst="rect">
              <a:avLst/>
            </a:prstGeom>
            <a:noFill/>
            <a:ln>
              <a:noFill/>
            </a:ln>
          </p:spPr>
        </p:pic>
        <p:pic>
          <p:nvPicPr>
            <p:cNvPr id="276" name="Google Shape;276;p73"/>
            <p:cNvPicPr preferRelativeResize="0"/>
            <p:nvPr/>
          </p:nvPicPr>
          <p:blipFill rotWithShape="1">
            <a:blip r:embed="rId30">
              <a:alphaModFix/>
            </a:blip>
            <a:srcRect/>
            <a:stretch/>
          </p:blipFill>
          <p:spPr>
            <a:xfrm>
              <a:off x="4175525" y="4784088"/>
              <a:ext cx="292061" cy="316723"/>
            </a:xfrm>
            <a:prstGeom prst="rect">
              <a:avLst/>
            </a:prstGeom>
            <a:noFill/>
            <a:ln>
              <a:noFill/>
            </a:ln>
          </p:spPr>
        </p:pic>
        <p:pic>
          <p:nvPicPr>
            <p:cNvPr id="277" name="Google Shape;277;p73"/>
            <p:cNvPicPr preferRelativeResize="0"/>
            <p:nvPr/>
          </p:nvPicPr>
          <p:blipFill rotWithShape="1">
            <a:blip r:embed="rId31">
              <a:alphaModFix/>
            </a:blip>
            <a:srcRect/>
            <a:stretch/>
          </p:blipFill>
          <p:spPr>
            <a:xfrm>
              <a:off x="3830377" y="4714606"/>
              <a:ext cx="289645" cy="316723"/>
            </a:xfrm>
            <a:prstGeom prst="rect">
              <a:avLst/>
            </a:prstGeom>
            <a:noFill/>
            <a:ln>
              <a:noFill/>
            </a:ln>
          </p:spPr>
        </p:pic>
        <p:pic>
          <p:nvPicPr>
            <p:cNvPr id="278" name="Google Shape;278;p73"/>
            <p:cNvPicPr preferRelativeResize="0"/>
            <p:nvPr/>
          </p:nvPicPr>
          <p:blipFill rotWithShape="1">
            <a:blip r:embed="rId32">
              <a:alphaModFix/>
            </a:blip>
            <a:srcRect/>
            <a:stretch/>
          </p:blipFill>
          <p:spPr>
            <a:xfrm>
              <a:off x="4859014" y="3725734"/>
              <a:ext cx="295990" cy="316723"/>
            </a:xfrm>
            <a:prstGeom prst="rect">
              <a:avLst/>
            </a:prstGeom>
            <a:noFill/>
            <a:ln>
              <a:noFill/>
            </a:ln>
          </p:spPr>
        </p:pic>
        <p:pic>
          <p:nvPicPr>
            <p:cNvPr id="279" name="Google Shape;279;p73"/>
            <p:cNvPicPr preferRelativeResize="0"/>
            <p:nvPr/>
          </p:nvPicPr>
          <p:blipFill rotWithShape="1">
            <a:blip r:embed="rId33">
              <a:alphaModFix/>
            </a:blip>
            <a:srcRect/>
            <a:stretch/>
          </p:blipFill>
          <p:spPr>
            <a:xfrm>
              <a:off x="3814477" y="5147559"/>
              <a:ext cx="289009" cy="316723"/>
            </a:xfrm>
            <a:prstGeom prst="rect">
              <a:avLst/>
            </a:prstGeom>
            <a:noFill/>
            <a:ln>
              <a:noFill/>
            </a:ln>
          </p:spPr>
        </p:pic>
        <p:pic>
          <p:nvPicPr>
            <p:cNvPr id="280" name="Google Shape;280;p73"/>
            <p:cNvPicPr preferRelativeResize="0"/>
            <p:nvPr/>
          </p:nvPicPr>
          <p:blipFill rotWithShape="1">
            <a:blip r:embed="rId34">
              <a:alphaModFix/>
            </a:blip>
            <a:srcRect/>
            <a:stretch/>
          </p:blipFill>
          <p:spPr>
            <a:xfrm>
              <a:off x="4538356" y="5158550"/>
              <a:ext cx="305539" cy="377954"/>
            </a:xfrm>
            <a:prstGeom prst="rect">
              <a:avLst/>
            </a:prstGeom>
            <a:noFill/>
            <a:ln>
              <a:noFill/>
            </a:ln>
          </p:spPr>
        </p:pic>
        <p:pic>
          <p:nvPicPr>
            <p:cNvPr id="281" name="Google Shape;281;p73"/>
            <p:cNvPicPr preferRelativeResize="0"/>
            <p:nvPr/>
          </p:nvPicPr>
          <p:blipFill rotWithShape="1">
            <a:blip r:embed="rId35">
              <a:alphaModFix/>
            </a:blip>
            <a:srcRect/>
            <a:stretch/>
          </p:blipFill>
          <p:spPr>
            <a:xfrm>
              <a:off x="5234581" y="4895834"/>
              <a:ext cx="298639" cy="316723"/>
            </a:xfrm>
            <a:prstGeom prst="rect">
              <a:avLst/>
            </a:prstGeom>
            <a:noFill/>
            <a:ln>
              <a:noFill/>
            </a:ln>
          </p:spPr>
        </p:pic>
        <p:pic>
          <p:nvPicPr>
            <p:cNvPr id="282" name="Google Shape;282;p73"/>
            <p:cNvPicPr preferRelativeResize="0"/>
            <p:nvPr/>
          </p:nvPicPr>
          <p:blipFill rotWithShape="1">
            <a:blip r:embed="rId36">
              <a:alphaModFix/>
            </a:blip>
            <a:srcRect/>
            <a:stretch/>
          </p:blipFill>
          <p:spPr>
            <a:xfrm>
              <a:off x="4203144" y="5165203"/>
              <a:ext cx="291029" cy="316723"/>
            </a:xfrm>
            <a:prstGeom prst="rect">
              <a:avLst/>
            </a:prstGeom>
            <a:noFill/>
            <a:ln>
              <a:noFill/>
            </a:ln>
          </p:spPr>
        </p:pic>
        <p:pic>
          <p:nvPicPr>
            <p:cNvPr id="283" name="Google Shape;283;p73"/>
            <p:cNvPicPr preferRelativeResize="0"/>
            <p:nvPr/>
          </p:nvPicPr>
          <p:blipFill rotWithShape="1">
            <a:blip r:embed="rId37">
              <a:alphaModFix/>
            </a:blip>
            <a:srcRect/>
            <a:stretch/>
          </p:blipFill>
          <p:spPr>
            <a:xfrm>
              <a:off x="4831514" y="4830836"/>
              <a:ext cx="292061" cy="316723"/>
            </a:xfrm>
            <a:prstGeom prst="rect">
              <a:avLst/>
            </a:prstGeom>
            <a:noFill/>
            <a:ln>
              <a:noFill/>
            </a:ln>
          </p:spPr>
        </p:pic>
        <p:pic>
          <p:nvPicPr>
            <p:cNvPr id="284" name="Google Shape;284;p73"/>
            <p:cNvPicPr preferRelativeResize="0"/>
            <p:nvPr/>
          </p:nvPicPr>
          <p:blipFill rotWithShape="1">
            <a:blip r:embed="rId38">
              <a:alphaModFix/>
            </a:blip>
            <a:srcRect/>
            <a:stretch/>
          </p:blipFill>
          <p:spPr>
            <a:xfrm>
              <a:off x="4523090" y="4784088"/>
              <a:ext cx="299254" cy="316723"/>
            </a:xfrm>
            <a:prstGeom prst="rect">
              <a:avLst/>
            </a:prstGeom>
            <a:noFill/>
            <a:ln>
              <a:noFill/>
            </a:ln>
          </p:spPr>
        </p:pic>
        <p:pic>
          <p:nvPicPr>
            <p:cNvPr id="285" name="Google Shape;285;p73"/>
            <p:cNvPicPr preferRelativeResize="0"/>
            <p:nvPr/>
          </p:nvPicPr>
          <p:blipFill rotWithShape="1">
            <a:blip r:embed="rId39">
              <a:alphaModFix/>
            </a:blip>
            <a:srcRect/>
            <a:stretch/>
          </p:blipFill>
          <p:spPr>
            <a:xfrm>
              <a:off x="6276282" y="2426240"/>
              <a:ext cx="299688" cy="316723"/>
            </a:xfrm>
            <a:prstGeom prst="rect">
              <a:avLst/>
            </a:prstGeom>
            <a:noFill/>
            <a:ln>
              <a:noFill/>
            </a:ln>
          </p:spPr>
        </p:pic>
      </p:grpSp>
      <p:sp>
        <p:nvSpPr>
          <p:cNvPr id="286" name="Google Shape;286;p73"/>
          <p:cNvSpPr/>
          <p:nvPr/>
        </p:nvSpPr>
        <p:spPr>
          <a:xfrm>
            <a:off x="869271" y="5706140"/>
            <a:ext cx="470700" cy="457200"/>
          </a:xfrm>
          <a:prstGeom prst="ellipse">
            <a:avLst/>
          </a:prstGeom>
          <a:solidFill>
            <a:srgbClr val="C0000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287" name="Google Shape;287;p73"/>
          <p:cNvSpPr txBox="1"/>
          <p:nvPr/>
        </p:nvSpPr>
        <p:spPr>
          <a:xfrm>
            <a:off x="1363891" y="5712633"/>
            <a:ext cx="3700200" cy="666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67" b="1" i="0" u="none" strike="noStrike" cap="none">
                <a:solidFill>
                  <a:srgbClr val="C00000"/>
                </a:solidFill>
                <a:latin typeface="Arial"/>
                <a:ea typeface="Arial"/>
                <a:cs typeface="Arial"/>
                <a:sym typeface="Arial"/>
              </a:rPr>
              <a:t>JOINT RESEARCH/PUBLICATION</a:t>
            </a:r>
            <a:endParaRPr sz="1867" b="0" i="0" u="none" strike="noStrike" cap="none">
              <a:solidFill>
                <a:schemeClr val="dk1"/>
              </a:solidFill>
              <a:latin typeface="Raleway"/>
              <a:ea typeface="Raleway"/>
              <a:cs typeface="Raleway"/>
              <a:sym typeface="Raleway"/>
            </a:endParaRPr>
          </a:p>
        </p:txBody>
      </p:sp>
      <p:sp>
        <p:nvSpPr>
          <p:cNvPr id="288" name="Google Shape;288;p73"/>
          <p:cNvSpPr/>
          <p:nvPr/>
        </p:nvSpPr>
        <p:spPr>
          <a:xfrm>
            <a:off x="5132289" y="5712632"/>
            <a:ext cx="470700" cy="457200"/>
          </a:xfrm>
          <a:prstGeom prst="ellipse">
            <a:avLst/>
          </a:prstGeom>
          <a:solidFill>
            <a:srgbClr val="C0000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289" name="Google Shape;289;p73"/>
          <p:cNvSpPr txBox="1"/>
          <p:nvPr/>
        </p:nvSpPr>
        <p:spPr>
          <a:xfrm>
            <a:off x="5656891" y="5728530"/>
            <a:ext cx="2861700" cy="666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67" b="1" i="0" u="none" strike="noStrike" cap="none">
                <a:solidFill>
                  <a:srgbClr val="C00000"/>
                </a:solidFill>
                <a:latin typeface="Arial"/>
                <a:ea typeface="Arial"/>
                <a:cs typeface="Arial"/>
                <a:sym typeface="Arial"/>
              </a:rPr>
              <a:t>INTERNATIONAL OFFICE</a:t>
            </a:r>
            <a:endParaRPr sz="1867" b="0" i="0" u="none" strike="noStrike" cap="none">
              <a:solidFill>
                <a:schemeClr val="dk1"/>
              </a:solidFill>
              <a:latin typeface="Raleway"/>
              <a:ea typeface="Raleway"/>
              <a:cs typeface="Raleway"/>
              <a:sym typeface="Raleway"/>
            </a:endParaRPr>
          </a:p>
        </p:txBody>
      </p:sp>
      <p:sp>
        <p:nvSpPr>
          <p:cNvPr id="290" name="Google Shape;290;p73"/>
          <p:cNvSpPr/>
          <p:nvPr/>
        </p:nvSpPr>
        <p:spPr>
          <a:xfrm>
            <a:off x="8572527" y="5712632"/>
            <a:ext cx="470700" cy="457200"/>
          </a:xfrm>
          <a:prstGeom prst="ellipse">
            <a:avLst/>
          </a:prstGeom>
          <a:solidFill>
            <a:srgbClr val="C0000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291" name="Google Shape;291;p73"/>
          <p:cNvSpPr txBox="1"/>
          <p:nvPr/>
        </p:nvSpPr>
        <p:spPr>
          <a:xfrm>
            <a:off x="9159555" y="5728530"/>
            <a:ext cx="2569800" cy="666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67" b="1" i="0" u="none" strike="noStrike" cap="none">
                <a:solidFill>
                  <a:srgbClr val="C00000"/>
                </a:solidFill>
                <a:latin typeface="Arial"/>
                <a:ea typeface="Arial"/>
                <a:cs typeface="Arial"/>
                <a:sym typeface="Arial"/>
              </a:rPr>
              <a:t>QUALITY ASSURANCE</a:t>
            </a:r>
            <a:endParaRPr sz="1867" b="0" i="0" u="none" strike="noStrike" cap="none">
              <a:solidFill>
                <a:schemeClr val="dk1"/>
              </a:solidFill>
              <a:latin typeface="Raleway"/>
              <a:ea typeface="Raleway"/>
              <a:cs typeface="Raleway"/>
              <a:sym typeface="Raleway"/>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5"/>
        <p:cNvGrpSpPr/>
        <p:nvPr/>
      </p:nvGrpSpPr>
      <p:grpSpPr>
        <a:xfrm>
          <a:off x="0" y="0"/>
          <a:ext cx="0" cy="0"/>
          <a:chOff x="0" y="0"/>
          <a:chExt cx="0" cy="0"/>
        </a:xfrm>
      </p:grpSpPr>
      <p:sp>
        <p:nvSpPr>
          <p:cNvPr id="296" name="Google Shape;296;p74"/>
          <p:cNvSpPr txBox="1"/>
          <p:nvPr/>
        </p:nvSpPr>
        <p:spPr>
          <a:xfrm>
            <a:off x="194278" y="1639213"/>
            <a:ext cx="2303992" cy="1180528"/>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rgbClr val="FFFFFF"/>
                </a:solidFill>
                <a:latin typeface="Raleway"/>
                <a:ea typeface="Raleway"/>
                <a:cs typeface="Raleway"/>
                <a:sym typeface="Raleway"/>
              </a:rPr>
              <a:t>SCIENTICS</a:t>
            </a:r>
            <a:br>
              <a:rPr lang="en-US" sz="1200" b="1" i="0" u="none" strike="noStrike" cap="none">
                <a:solidFill>
                  <a:srgbClr val="FFFFFF"/>
                </a:solidFill>
                <a:latin typeface="Raleway"/>
                <a:ea typeface="Raleway"/>
                <a:cs typeface="Raleway"/>
                <a:sym typeface="Raleway"/>
              </a:rPr>
            </a:br>
            <a:r>
              <a:rPr lang="en-US" sz="1200" b="1" i="0" u="none" strike="noStrike" cap="none">
                <a:solidFill>
                  <a:srgbClr val="FFFFFF"/>
                </a:solidFill>
                <a:latin typeface="Raleway"/>
                <a:ea typeface="Raleway"/>
                <a:cs typeface="Raleway"/>
                <a:sym typeface="Raleway"/>
              </a:rPr>
              <a:t>(FACULTY OF SCIENCE AND DATA ANALYTICS)</a:t>
            </a:r>
            <a:endParaRPr sz="1100" b="1" i="0" u="none" strike="noStrike" cap="none">
              <a:solidFill>
                <a:srgbClr val="000000"/>
              </a:solidFill>
              <a:latin typeface="Arial"/>
              <a:ea typeface="Arial"/>
              <a:cs typeface="Arial"/>
              <a:sym typeface="Arial"/>
            </a:endParaRPr>
          </a:p>
        </p:txBody>
      </p:sp>
      <p:sp>
        <p:nvSpPr>
          <p:cNvPr id="297" name="Google Shape;297;p74"/>
          <p:cNvSpPr txBox="1"/>
          <p:nvPr/>
        </p:nvSpPr>
        <p:spPr>
          <a:xfrm>
            <a:off x="188274" y="2832362"/>
            <a:ext cx="2309996" cy="2384766"/>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Physics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Mathematics</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Statistics</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Chemistry</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Biology</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Actuarial Science</a:t>
            </a:r>
            <a:endParaRPr sz="1400" b="0" i="0" u="none" strike="noStrike" cap="none">
              <a:solidFill>
                <a:schemeClr val="dk1"/>
              </a:solidFill>
              <a:latin typeface="Raleway"/>
              <a:ea typeface="Raleway"/>
              <a:cs typeface="Raleway"/>
              <a:sym typeface="Raleway"/>
            </a:endParaRPr>
          </a:p>
        </p:txBody>
      </p:sp>
      <p:sp>
        <p:nvSpPr>
          <p:cNvPr id="298" name="Google Shape;298;p74"/>
          <p:cNvSpPr txBox="1"/>
          <p:nvPr/>
        </p:nvSpPr>
        <p:spPr>
          <a:xfrm>
            <a:off x="2565962" y="1634935"/>
            <a:ext cx="2309316" cy="1167908"/>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100" b="1" i="0" u="none" strike="noStrike" cap="none">
                <a:solidFill>
                  <a:srgbClr val="FFFFFF"/>
                </a:solidFill>
                <a:latin typeface="Raleway"/>
                <a:ea typeface="Raleway"/>
                <a:cs typeface="Raleway"/>
                <a:sym typeface="Raleway"/>
              </a:rPr>
              <a:t>(INDSYS)</a:t>
            </a:r>
            <a:br>
              <a:rPr lang="en-US" sz="1100" b="1" i="0" u="none" strike="noStrike" cap="none">
                <a:solidFill>
                  <a:srgbClr val="FFFFFF"/>
                </a:solidFill>
                <a:latin typeface="Raleway"/>
                <a:ea typeface="Raleway"/>
                <a:cs typeface="Raleway"/>
                <a:sym typeface="Raleway"/>
              </a:rPr>
            </a:br>
            <a:r>
              <a:rPr lang="en-US" sz="1100" b="1" i="0" u="none" strike="noStrike" cap="none">
                <a:solidFill>
                  <a:srgbClr val="FFFFFF"/>
                </a:solidFill>
                <a:latin typeface="Raleway"/>
                <a:ea typeface="Raleway"/>
                <a:cs typeface="Raleway"/>
                <a:sym typeface="Raleway"/>
              </a:rPr>
              <a:t>FACULTY OF INDUSTRIAL TECHNOLOGY &amp; SYSTEMS ENGINEERING</a:t>
            </a:r>
            <a:endParaRPr sz="1050" b="1" i="0" u="none" strike="noStrike" cap="none">
              <a:solidFill>
                <a:srgbClr val="000000"/>
              </a:solidFill>
              <a:latin typeface="Arial"/>
              <a:ea typeface="Arial"/>
              <a:cs typeface="Arial"/>
              <a:sym typeface="Arial"/>
            </a:endParaRPr>
          </a:p>
        </p:txBody>
      </p:sp>
      <p:sp>
        <p:nvSpPr>
          <p:cNvPr id="299" name="Google Shape;299;p74"/>
          <p:cNvSpPr txBox="1"/>
          <p:nvPr/>
        </p:nvSpPr>
        <p:spPr>
          <a:xfrm>
            <a:off x="2565962" y="2816032"/>
            <a:ext cx="2304000" cy="2384700"/>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Mechanical Engineering</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Chemical Engineering</a:t>
            </a:r>
            <a:endParaRPr/>
          </a:p>
          <a:p>
            <a:pPr marL="0" marR="0" lvl="1" indent="0" algn="l" rtl="0">
              <a:lnSpc>
                <a:spcPct val="90000"/>
              </a:lnSpc>
              <a:spcBef>
                <a:spcPts val="0"/>
              </a:spcBef>
              <a:spcAft>
                <a:spcPts val="0"/>
              </a:spcAft>
              <a:buNone/>
            </a:pP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Engineering Physics </a:t>
            </a:r>
            <a:endParaRPr sz="1400" b="0" i="0" u="none" strike="noStrike" cap="none">
              <a:solidFill>
                <a:schemeClr val="dk1"/>
              </a:solidFill>
              <a:latin typeface="Raleway"/>
              <a:ea typeface="Raleway"/>
              <a:cs typeface="Raleway"/>
              <a:sym typeface="Raleway"/>
            </a:endParaRPr>
          </a:p>
          <a:p>
            <a:pPr marL="0" marR="0" lvl="1" indent="0" algn="l" rtl="0">
              <a:lnSpc>
                <a:spcPct val="90000"/>
              </a:lnSpc>
              <a:spcBef>
                <a:spcPts val="0"/>
              </a:spcBef>
              <a:spcAft>
                <a:spcPts val="0"/>
              </a:spcAft>
              <a:buNone/>
            </a:pPr>
            <a:endParaRPr sz="1200" b="0" i="0" u="none" strike="noStrike" cap="none">
              <a:solidFill>
                <a:srgbClr val="000000"/>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Systems and Industrial Engineering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Materials and Metallurgical Engineering </a:t>
            </a:r>
            <a:endParaRPr sz="1200" b="0" i="0" u="none" strike="noStrike" cap="none">
              <a:solidFill>
                <a:srgbClr val="000000"/>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Food Technology </a:t>
            </a:r>
            <a:endParaRPr sz="1200" b="0" i="0" u="none" strike="noStrike" cap="none">
              <a:solidFill>
                <a:schemeClr val="dk1"/>
              </a:solidFill>
              <a:latin typeface="Arial"/>
              <a:ea typeface="Arial"/>
              <a:cs typeface="Arial"/>
              <a:sym typeface="Arial"/>
            </a:endParaRPr>
          </a:p>
          <a:p>
            <a:pPr marL="171450" marR="0" lvl="1" indent="-57150" algn="l" rtl="0">
              <a:lnSpc>
                <a:spcPct val="90000"/>
              </a:lnSpc>
              <a:spcBef>
                <a:spcPts val="270"/>
              </a:spcBef>
              <a:spcAft>
                <a:spcPts val="0"/>
              </a:spcAft>
              <a:buClr>
                <a:srgbClr val="223F81"/>
              </a:buClr>
              <a:buSzPts val="1800"/>
              <a:buFont typeface="Calibri"/>
              <a:buNone/>
            </a:pPr>
            <a:endParaRPr sz="1200" b="0" i="0" u="none" strike="noStrike" cap="none">
              <a:solidFill>
                <a:schemeClr val="dk1"/>
              </a:solidFill>
              <a:latin typeface="Raleway"/>
              <a:ea typeface="Raleway"/>
              <a:cs typeface="Raleway"/>
              <a:sym typeface="Raleway"/>
            </a:endParaRPr>
          </a:p>
        </p:txBody>
      </p:sp>
      <p:sp>
        <p:nvSpPr>
          <p:cNvPr id="300" name="Google Shape;300;p74"/>
          <p:cNvSpPr txBox="1"/>
          <p:nvPr/>
        </p:nvSpPr>
        <p:spPr>
          <a:xfrm>
            <a:off x="4937646" y="1625712"/>
            <a:ext cx="2309316" cy="1180528"/>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rgbClr val="FFFFFF"/>
                </a:solidFill>
                <a:latin typeface="Raleway"/>
                <a:ea typeface="Raleway"/>
                <a:cs typeface="Raleway"/>
                <a:sym typeface="Raleway"/>
              </a:rPr>
              <a:t>CIVPLAN</a:t>
            </a:r>
            <a:br>
              <a:rPr lang="en-US" sz="1200" b="1" i="0" u="none" strike="noStrike" cap="none">
                <a:solidFill>
                  <a:srgbClr val="FFFFFF"/>
                </a:solidFill>
                <a:latin typeface="Raleway"/>
                <a:ea typeface="Raleway"/>
                <a:cs typeface="Raleway"/>
                <a:sym typeface="Raleway"/>
              </a:rPr>
            </a:br>
            <a:r>
              <a:rPr lang="en-US" sz="1200" b="1" i="0" u="none" strike="noStrike" cap="none">
                <a:solidFill>
                  <a:srgbClr val="FFFFFF"/>
                </a:solidFill>
                <a:latin typeface="Raleway"/>
                <a:ea typeface="Raleway"/>
                <a:cs typeface="Raleway"/>
                <a:sym typeface="Raleway"/>
              </a:rPr>
              <a:t>(FACULTY OF CIVIL, PLANNING, AND GEO ENGINEERING)</a:t>
            </a:r>
            <a:endParaRPr sz="1100" b="1" i="0" u="none" strike="noStrike" cap="none">
              <a:solidFill>
                <a:srgbClr val="000000"/>
              </a:solidFill>
              <a:latin typeface="Arial"/>
              <a:ea typeface="Arial"/>
              <a:cs typeface="Arial"/>
              <a:sym typeface="Arial"/>
            </a:endParaRPr>
          </a:p>
        </p:txBody>
      </p:sp>
      <p:sp>
        <p:nvSpPr>
          <p:cNvPr id="301" name="Google Shape;301;p74"/>
          <p:cNvSpPr txBox="1"/>
          <p:nvPr/>
        </p:nvSpPr>
        <p:spPr>
          <a:xfrm>
            <a:off x="4937646" y="2803411"/>
            <a:ext cx="2303992" cy="2397386"/>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Civil Engineering</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Architecture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Environmental Engineering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Regional and Urban Planning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Geomatics Engineering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Geophysics Engineering </a:t>
            </a:r>
            <a:endParaRPr sz="1600" b="0" i="0" u="none" strike="noStrike" cap="none">
              <a:solidFill>
                <a:schemeClr val="dk1"/>
              </a:solidFill>
              <a:latin typeface="Raleway"/>
              <a:ea typeface="Raleway"/>
              <a:cs typeface="Raleway"/>
              <a:sym typeface="Raleway"/>
            </a:endParaRPr>
          </a:p>
        </p:txBody>
      </p:sp>
      <p:sp>
        <p:nvSpPr>
          <p:cNvPr id="302" name="Google Shape;302;p74"/>
          <p:cNvSpPr txBox="1"/>
          <p:nvPr/>
        </p:nvSpPr>
        <p:spPr>
          <a:xfrm>
            <a:off x="7304005" y="1638644"/>
            <a:ext cx="2309316" cy="1180528"/>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rgbClr val="FFFFFF"/>
                </a:solidFill>
                <a:latin typeface="Raleway"/>
                <a:ea typeface="Raleway"/>
                <a:cs typeface="Raleway"/>
                <a:sym typeface="Raleway"/>
              </a:rPr>
              <a:t>MARTECH</a:t>
            </a:r>
            <a:br>
              <a:rPr lang="en-US" sz="1200" b="1" i="0" u="none" strike="noStrike" cap="none">
                <a:solidFill>
                  <a:srgbClr val="FFFFFF"/>
                </a:solidFill>
                <a:latin typeface="Raleway"/>
                <a:ea typeface="Raleway"/>
                <a:cs typeface="Raleway"/>
                <a:sym typeface="Raleway"/>
              </a:rPr>
            </a:br>
            <a:r>
              <a:rPr lang="en-US" sz="1200" b="1" i="0" u="none" strike="noStrike" cap="none">
                <a:solidFill>
                  <a:srgbClr val="FFFFFF"/>
                </a:solidFill>
                <a:latin typeface="Raleway"/>
                <a:ea typeface="Raleway"/>
                <a:cs typeface="Raleway"/>
                <a:sym typeface="Raleway"/>
              </a:rPr>
              <a:t>(FACULTY OF MARINE TECHNOLOGY)</a:t>
            </a:r>
            <a:endParaRPr sz="1100" b="1" i="0" u="none" strike="noStrike" cap="none">
              <a:solidFill>
                <a:srgbClr val="000000"/>
              </a:solidFill>
              <a:latin typeface="Arial"/>
              <a:ea typeface="Arial"/>
              <a:cs typeface="Arial"/>
              <a:sym typeface="Arial"/>
            </a:endParaRPr>
          </a:p>
        </p:txBody>
      </p:sp>
      <p:sp>
        <p:nvSpPr>
          <p:cNvPr id="303" name="Google Shape;303;p74"/>
          <p:cNvSpPr txBox="1"/>
          <p:nvPr/>
        </p:nvSpPr>
        <p:spPr>
          <a:xfrm>
            <a:off x="7304005" y="2810517"/>
            <a:ext cx="2303992" cy="2397386"/>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Naval Architecture and Shipbuilding Engineering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Marine Engineering</a:t>
            </a:r>
            <a:endParaRPr/>
          </a:p>
          <a:p>
            <a:pPr marL="0" marR="0" lvl="1" indent="0" algn="l" rtl="0">
              <a:lnSpc>
                <a:spcPct val="90000"/>
              </a:lnSpc>
              <a:spcBef>
                <a:spcPts val="0"/>
              </a:spcBef>
              <a:spcAft>
                <a:spcPts val="0"/>
              </a:spcAft>
              <a:buNone/>
            </a:pP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Ocean Engineering </a:t>
            </a:r>
            <a:endParaRPr/>
          </a:p>
          <a:p>
            <a:pPr marL="0" marR="0" lvl="1" indent="0" algn="l" rtl="0">
              <a:lnSpc>
                <a:spcPct val="90000"/>
              </a:lnSpc>
              <a:spcBef>
                <a:spcPts val="0"/>
              </a:spcBef>
              <a:spcAft>
                <a:spcPts val="0"/>
              </a:spcAft>
              <a:buNone/>
            </a:pP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Sea Transportation Engineering</a:t>
            </a:r>
            <a:endParaRPr sz="1200" b="0" i="0" u="none" strike="noStrike" cap="none">
              <a:solidFill>
                <a:srgbClr val="000000"/>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Offshore Engineering </a:t>
            </a:r>
            <a:endParaRPr sz="1600" b="0" i="0" u="none" strike="noStrike" cap="none">
              <a:solidFill>
                <a:schemeClr val="dk1"/>
              </a:solidFill>
              <a:latin typeface="Raleway"/>
              <a:ea typeface="Raleway"/>
              <a:cs typeface="Raleway"/>
              <a:sym typeface="Raleway"/>
            </a:endParaRPr>
          </a:p>
        </p:txBody>
      </p:sp>
      <p:sp>
        <p:nvSpPr>
          <p:cNvPr id="304" name="Google Shape;304;p74"/>
          <p:cNvSpPr txBox="1"/>
          <p:nvPr/>
        </p:nvSpPr>
        <p:spPr>
          <a:xfrm>
            <a:off x="496933" y="756755"/>
            <a:ext cx="11374500" cy="643800"/>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120000"/>
              </a:lnSpc>
              <a:spcBef>
                <a:spcPts val="0"/>
              </a:spcBef>
              <a:spcAft>
                <a:spcPts val="0"/>
              </a:spcAft>
              <a:buClr>
                <a:srgbClr val="002060"/>
              </a:buClr>
              <a:buSzPts val="2800"/>
              <a:buFont typeface="Raleway"/>
              <a:buNone/>
            </a:pPr>
            <a:r>
              <a:rPr lang="en-US" sz="3200" b="1" i="0" u="none" strike="noStrike" cap="none">
                <a:solidFill>
                  <a:srgbClr val="223F81"/>
                </a:solidFill>
                <a:latin typeface="Raleway"/>
                <a:ea typeface="Raleway"/>
                <a:cs typeface="Raleway"/>
                <a:sym typeface="Raleway"/>
              </a:rPr>
              <a:t>FACULTIES AND DEPARTMENTS</a:t>
            </a:r>
            <a:endParaRPr sz="3200" b="1" i="0" u="none" strike="noStrike" cap="none">
              <a:solidFill>
                <a:srgbClr val="223F81"/>
              </a:solidFill>
              <a:latin typeface="Raleway"/>
              <a:ea typeface="Raleway"/>
              <a:cs typeface="Raleway"/>
              <a:sym typeface="Raleway"/>
            </a:endParaRPr>
          </a:p>
        </p:txBody>
      </p:sp>
      <p:sp>
        <p:nvSpPr>
          <p:cNvPr id="305" name="Google Shape;305;p74"/>
          <p:cNvSpPr txBox="1"/>
          <p:nvPr/>
        </p:nvSpPr>
        <p:spPr>
          <a:xfrm>
            <a:off x="9686338" y="1656382"/>
            <a:ext cx="2292426" cy="1143064"/>
          </a:xfrm>
          <a:prstGeom prst="rect">
            <a:avLst/>
          </a:prstGeom>
          <a:solidFill>
            <a:srgbClr val="223F81"/>
          </a:solidFill>
          <a:ln>
            <a:noFill/>
          </a:ln>
        </p:spPr>
        <p:txBody>
          <a:bodyPr spcFirstLastPara="1" wrap="square" lIns="113775" tIns="65000" rIns="113775" bIns="65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chemeClr val="lt1"/>
                </a:solidFill>
                <a:latin typeface="Raleway"/>
                <a:ea typeface="Raleway"/>
                <a:cs typeface="Raleway"/>
                <a:sym typeface="Raleway"/>
              </a:rPr>
              <a:t>ELECTICS</a:t>
            </a:r>
            <a:br>
              <a:rPr lang="en-US" sz="1200" b="1" i="0" u="none" strike="noStrike" cap="none">
                <a:solidFill>
                  <a:schemeClr val="lt1"/>
                </a:solidFill>
                <a:latin typeface="Raleway"/>
                <a:ea typeface="Raleway"/>
                <a:cs typeface="Raleway"/>
                <a:sym typeface="Raleway"/>
              </a:rPr>
            </a:br>
            <a:r>
              <a:rPr lang="en-US" sz="1200" b="1" i="0" u="none" strike="noStrike" cap="none">
                <a:solidFill>
                  <a:schemeClr val="lt1"/>
                </a:solidFill>
                <a:latin typeface="Raleway"/>
                <a:ea typeface="Raleway"/>
                <a:cs typeface="Raleway"/>
                <a:sym typeface="Raleway"/>
              </a:rPr>
              <a:t>(FACULTY OF INTELLIGENT ELECTRICAL &amp; INFORMATICS TECHNOLOGY)</a:t>
            </a:r>
            <a:endParaRPr sz="1200" b="1" i="0" u="none" strike="noStrike" cap="none">
              <a:solidFill>
                <a:schemeClr val="lt1"/>
              </a:solidFill>
              <a:latin typeface="Arial"/>
              <a:ea typeface="Arial"/>
              <a:cs typeface="Arial"/>
              <a:sym typeface="Arial"/>
            </a:endParaRPr>
          </a:p>
        </p:txBody>
      </p:sp>
      <p:sp>
        <p:nvSpPr>
          <p:cNvPr id="306" name="Google Shape;306;p74"/>
          <p:cNvSpPr txBox="1"/>
          <p:nvPr/>
        </p:nvSpPr>
        <p:spPr>
          <a:xfrm>
            <a:off x="9686379" y="2819740"/>
            <a:ext cx="2292389" cy="2380973"/>
          </a:xfrm>
          <a:prstGeom prst="rect">
            <a:avLst/>
          </a:prstGeom>
          <a:solidFill>
            <a:schemeClr val="lt2"/>
          </a:solid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Electrical Engineering</a:t>
            </a:r>
            <a:endParaRPr/>
          </a:p>
          <a:p>
            <a:pPr marL="0" marR="0" lvl="1" indent="0" algn="l" rtl="0">
              <a:lnSpc>
                <a:spcPct val="90000"/>
              </a:lnSpc>
              <a:spcBef>
                <a:spcPts val="0"/>
              </a:spcBef>
              <a:spcAft>
                <a:spcPts val="0"/>
              </a:spcAft>
              <a:buNone/>
            </a:pP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Biomedical Engineering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Computer Engineering</a:t>
            </a:r>
            <a:endParaRPr/>
          </a:p>
          <a:p>
            <a:pPr marL="0" marR="0" lvl="1" indent="0" algn="l" rtl="0">
              <a:lnSpc>
                <a:spcPct val="90000"/>
              </a:lnSpc>
              <a:spcBef>
                <a:spcPts val="0"/>
              </a:spcBef>
              <a:spcAft>
                <a:spcPts val="0"/>
              </a:spcAft>
              <a:buNone/>
            </a:pP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Informatics </a:t>
            </a: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Information Systems </a:t>
            </a:r>
            <a:endParaRPr sz="1400" b="0" i="0" u="none" strike="noStrike" cap="none">
              <a:solidFill>
                <a:schemeClr val="dk1"/>
              </a:solidFill>
              <a:latin typeface="Raleway"/>
              <a:ea typeface="Raleway"/>
              <a:cs typeface="Raleway"/>
              <a:sym typeface="Raleway"/>
            </a:endParaRPr>
          </a:p>
          <a:p>
            <a:pPr marL="0" marR="0" lvl="1" indent="0" algn="l" rtl="0">
              <a:lnSpc>
                <a:spcPct val="90000"/>
              </a:lnSpc>
              <a:spcBef>
                <a:spcPts val="0"/>
              </a:spcBef>
              <a:spcAft>
                <a:spcPts val="0"/>
              </a:spcAft>
              <a:buNone/>
            </a:pPr>
            <a:endParaRPr sz="1200" b="0" i="0" u="none" strike="noStrike" cap="none">
              <a:solidFill>
                <a:schemeClr val="dk1"/>
              </a:solidFill>
              <a:latin typeface="Arial"/>
              <a:ea typeface="Arial"/>
              <a:cs typeface="Arial"/>
              <a:sym typeface="Arial"/>
            </a:endParaRPr>
          </a:p>
          <a:p>
            <a:pPr marL="171450" marR="0" lvl="1" indent="-171450" algn="l" rtl="0">
              <a:lnSpc>
                <a:spcPct val="90000"/>
              </a:lnSpc>
              <a:spcBef>
                <a:spcPts val="0"/>
              </a:spcBef>
              <a:spcAft>
                <a:spcPts val="0"/>
              </a:spcAft>
              <a:buClr>
                <a:srgbClr val="223F81"/>
              </a:buClr>
              <a:buSzPts val="1800"/>
              <a:buFont typeface="Calibri"/>
              <a:buChar char="•"/>
            </a:pPr>
            <a:r>
              <a:rPr lang="en-US" sz="1400" b="0" i="0" u="none" strike="noStrike" cap="none">
                <a:solidFill>
                  <a:schemeClr val="dk1"/>
                </a:solidFill>
                <a:latin typeface="Raleway"/>
                <a:ea typeface="Raleway"/>
                <a:cs typeface="Raleway"/>
                <a:sym typeface="Raleway"/>
              </a:rPr>
              <a:t>Information Technology </a:t>
            </a:r>
            <a:endParaRPr sz="1600" b="0" i="0" u="none" strike="noStrike" cap="none">
              <a:solidFill>
                <a:schemeClr val="dk1"/>
              </a:solidFill>
              <a:latin typeface="Raleway"/>
              <a:ea typeface="Raleway"/>
              <a:cs typeface="Raleway"/>
              <a:sym typeface="Raleway"/>
            </a:endParaRPr>
          </a:p>
        </p:txBody>
      </p:sp>
      <p:sp>
        <p:nvSpPr>
          <p:cNvPr id="307" name="Google Shape;307;p74"/>
          <p:cNvSpPr/>
          <p:nvPr/>
        </p:nvSpPr>
        <p:spPr>
          <a:xfrm>
            <a:off x="344095" y="5341923"/>
            <a:ext cx="3380007" cy="524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Raleway Thin"/>
              <a:buNone/>
            </a:pPr>
            <a:r>
              <a:rPr lang="en-US" sz="1600" b="1" i="0" u="none" strike="noStrike" cap="none">
                <a:solidFill>
                  <a:schemeClr val="dk1"/>
                </a:solidFill>
                <a:latin typeface="Raleway"/>
                <a:ea typeface="Raleway"/>
                <a:cs typeface="Raleway"/>
                <a:sym typeface="Raleway"/>
              </a:rPr>
              <a:t>17 Doctoral Programs</a:t>
            </a:r>
            <a:endParaRPr sz="1600" b="1" i="0" u="none" strike="noStrike" cap="none">
              <a:solidFill>
                <a:schemeClr val="dk1"/>
              </a:solidFill>
              <a:latin typeface="Raleway"/>
              <a:ea typeface="Raleway"/>
              <a:cs typeface="Raleway"/>
              <a:sym typeface="Raleway"/>
            </a:endParaRPr>
          </a:p>
        </p:txBody>
      </p:sp>
      <p:sp>
        <p:nvSpPr>
          <p:cNvPr id="308" name="Google Shape;308;p74"/>
          <p:cNvSpPr/>
          <p:nvPr/>
        </p:nvSpPr>
        <p:spPr>
          <a:xfrm>
            <a:off x="3862187" y="5341931"/>
            <a:ext cx="3625800" cy="5232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aleway"/>
                <a:ea typeface="Raleway"/>
                <a:cs typeface="Raleway"/>
                <a:sym typeface="Raleway"/>
              </a:rPr>
              <a:t>27 Masters Programs</a:t>
            </a:r>
            <a:endParaRPr sz="1600" b="1" i="0" u="none" strike="noStrike" cap="none">
              <a:solidFill>
                <a:schemeClr val="dk1"/>
              </a:solidFill>
              <a:latin typeface="Raleway"/>
              <a:ea typeface="Raleway"/>
              <a:cs typeface="Raleway"/>
              <a:sym typeface="Raleway"/>
            </a:endParaRPr>
          </a:p>
        </p:txBody>
      </p:sp>
      <p:sp>
        <p:nvSpPr>
          <p:cNvPr id="309" name="Google Shape;309;p74"/>
          <p:cNvSpPr/>
          <p:nvPr/>
        </p:nvSpPr>
        <p:spPr>
          <a:xfrm>
            <a:off x="7620557" y="5341931"/>
            <a:ext cx="4254792" cy="5232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1600" b="1" i="0" u="none" strike="noStrike" cap="none">
                <a:solidFill>
                  <a:schemeClr val="dk1"/>
                </a:solidFill>
                <a:latin typeface="Raleway"/>
                <a:ea typeface="Raleway"/>
                <a:cs typeface="Raleway"/>
                <a:sym typeface="Raleway"/>
              </a:rPr>
              <a:t>17 International Undergraduate Programs</a:t>
            </a:r>
            <a:endParaRPr sz="1600" b="1" i="0" u="none" strike="noStrike" cap="none">
              <a:solidFill>
                <a:schemeClr val="dk1"/>
              </a:solidFill>
              <a:latin typeface="Raleway"/>
              <a:ea typeface="Raleway"/>
              <a:cs typeface="Raleway"/>
              <a:sym typeface="Raleway"/>
            </a:endParaRPr>
          </a:p>
        </p:txBody>
      </p:sp>
      <p:sp>
        <p:nvSpPr>
          <p:cNvPr id="310" name="Google Shape;310;p74"/>
          <p:cNvSpPr/>
          <p:nvPr/>
        </p:nvSpPr>
        <p:spPr>
          <a:xfrm>
            <a:off x="344095" y="6023459"/>
            <a:ext cx="3380007" cy="524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1600" b="1" i="0" u="none" strike="noStrike" cap="none">
                <a:solidFill>
                  <a:schemeClr val="dk1"/>
                </a:solidFill>
                <a:latin typeface="Raleway"/>
                <a:ea typeface="Raleway"/>
                <a:cs typeface="Raleway"/>
                <a:sym typeface="Raleway"/>
              </a:rPr>
              <a:t>6 Vocational Programs</a:t>
            </a:r>
            <a:endParaRPr sz="1600" b="1" i="0" u="none" strike="noStrike" cap="none">
              <a:solidFill>
                <a:schemeClr val="dk1"/>
              </a:solidFill>
              <a:latin typeface="Raleway"/>
              <a:ea typeface="Raleway"/>
              <a:cs typeface="Raleway"/>
              <a:sym typeface="Raleway"/>
            </a:endParaRPr>
          </a:p>
        </p:txBody>
      </p:sp>
      <p:sp>
        <p:nvSpPr>
          <p:cNvPr id="311" name="Google Shape;311;p74"/>
          <p:cNvSpPr/>
          <p:nvPr/>
        </p:nvSpPr>
        <p:spPr>
          <a:xfrm>
            <a:off x="3862187" y="6023459"/>
            <a:ext cx="3633201" cy="524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aleway"/>
                <a:ea typeface="Raleway"/>
                <a:cs typeface="Raleway"/>
                <a:sym typeface="Raleway"/>
              </a:rPr>
              <a:t>1 Engineer Professional Program</a:t>
            </a:r>
            <a:endParaRPr sz="1600" b="1" i="0" u="none" strike="noStrike" cap="none">
              <a:solidFill>
                <a:schemeClr val="dk1"/>
              </a:solidFill>
              <a:latin typeface="Raleway"/>
              <a:ea typeface="Raleway"/>
              <a:cs typeface="Raleway"/>
              <a:sym typeface="Raleway"/>
            </a:endParaRPr>
          </a:p>
        </p:txBody>
      </p:sp>
      <p:sp>
        <p:nvSpPr>
          <p:cNvPr id="312" name="Google Shape;312;p74"/>
          <p:cNvSpPr/>
          <p:nvPr/>
        </p:nvSpPr>
        <p:spPr>
          <a:xfrm>
            <a:off x="7633473" y="6023458"/>
            <a:ext cx="196900" cy="196900"/>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3" name="Google Shape;313;p74"/>
          <p:cNvSpPr/>
          <p:nvPr/>
        </p:nvSpPr>
        <p:spPr>
          <a:xfrm>
            <a:off x="7633473" y="6350659"/>
            <a:ext cx="196900" cy="196900"/>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4" name="Google Shape;314;p74"/>
          <p:cNvSpPr txBox="1"/>
          <p:nvPr/>
        </p:nvSpPr>
        <p:spPr>
          <a:xfrm>
            <a:off x="7833829" y="6021880"/>
            <a:ext cx="91082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Raleway"/>
                <a:ea typeface="Raleway"/>
                <a:cs typeface="Raleway"/>
                <a:sym typeface="Raleway"/>
              </a:rPr>
              <a:t>Master Degree</a:t>
            </a:r>
            <a:endParaRPr sz="800" b="1" i="0" u="none" strike="noStrike" cap="none">
              <a:solidFill>
                <a:srgbClr val="000000"/>
              </a:solidFill>
              <a:latin typeface="Raleway"/>
              <a:ea typeface="Raleway"/>
              <a:cs typeface="Raleway"/>
              <a:sym typeface="Raleway"/>
            </a:endParaRPr>
          </a:p>
        </p:txBody>
      </p:sp>
      <p:sp>
        <p:nvSpPr>
          <p:cNvPr id="315" name="Google Shape;315;p74"/>
          <p:cNvSpPr txBox="1"/>
          <p:nvPr/>
        </p:nvSpPr>
        <p:spPr>
          <a:xfrm>
            <a:off x="7836459" y="6350659"/>
            <a:ext cx="998991"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Raleway"/>
                <a:ea typeface="Raleway"/>
                <a:cs typeface="Raleway"/>
                <a:sym typeface="Raleway"/>
              </a:rPr>
              <a:t>Doctoral Degree</a:t>
            </a:r>
            <a:endParaRPr sz="800" b="1" i="0" u="none" strike="noStrike" cap="none">
              <a:solidFill>
                <a:srgbClr val="000000"/>
              </a:solidFill>
              <a:latin typeface="Raleway"/>
              <a:ea typeface="Raleway"/>
              <a:cs typeface="Raleway"/>
              <a:sym typeface="Raleway"/>
            </a:endParaRPr>
          </a:p>
        </p:txBody>
      </p:sp>
      <p:sp>
        <p:nvSpPr>
          <p:cNvPr id="316" name="Google Shape;316;p74"/>
          <p:cNvSpPr/>
          <p:nvPr/>
        </p:nvSpPr>
        <p:spPr>
          <a:xfrm>
            <a:off x="8886197" y="6021880"/>
            <a:ext cx="196900" cy="1969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7" name="Google Shape;317;p74"/>
          <p:cNvSpPr txBox="1"/>
          <p:nvPr/>
        </p:nvSpPr>
        <p:spPr>
          <a:xfrm>
            <a:off x="9083097" y="6027705"/>
            <a:ext cx="1016625"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Raleway"/>
                <a:ea typeface="Raleway"/>
                <a:cs typeface="Raleway"/>
                <a:sym typeface="Raleway"/>
              </a:rPr>
              <a:t>Bachelor Degree</a:t>
            </a:r>
            <a:endParaRPr sz="800" b="1" i="0" u="none" strike="noStrike" cap="none">
              <a:solidFill>
                <a:srgbClr val="000000"/>
              </a:solidFill>
              <a:latin typeface="Raleway"/>
              <a:ea typeface="Raleway"/>
              <a:cs typeface="Raleway"/>
              <a:sym typeface="Raleway"/>
            </a:endParaRPr>
          </a:p>
        </p:txBody>
      </p:sp>
      <p:sp>
        <p:nvSpPr>
          <p:cNvPr id="318" name="Google Shape;318;p74"/>
          <p:cNvSpPr/>
          <p:nvPr/>
        </p:nvSpPr>
        <p:spPr>
          <a:xfrm>
            <a:off x="1138397" y="2973578"/>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9" name="Google Shape;319;p74"/>
          <p:cNvSpPr/>
          <p:nvPr/>
        </p:nvSpPr>
        <p:spPr>
          <a:xfrm>
            <a:off x="1303532" y="2973578"/>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0" name="Google Shape;320;p74"/>
          <p:cNvSpPr/>
          <p:nvPr/>
        </p:nvSpPr>
        <p:spPr>
          <a:xfrm>
            <a:off x="1479316" y="2973578"/>
            <a:ext cx="108092" cy="108092"/>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1" name="Google Shape;321;p74"/>
          <p:cNvSpPr/>
          <p:nvPr/>
        </p:nvSpPr>
        <p:spPr>
          <a:xfrm>
            <a:off x="1587408" y="3168860"/>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2" name="Google Shape;322;p74"/>
          <p:cNvSpPr/>
          <p:nvPr/>
        </p:nvSpPr>
        <p:spPr>
          <a:xfrm>
            <a:off x="1752543" y="3168860"/>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3" name="Google Shape;323;p74"/>
          <p:cNvSpPr/>
          <p:nvPr/>
        </p:nvSpPr>
        <p:spPr>
          <a:xfrm>
            <a:off x="1928327" y="3168860"/>
            <a:ext cx="108092" cy="108092"/>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4" name="Google Shape;324;p74"/>
          <p:cNvSpPr/>
          <p:nvPr/>
        </p:nvSpPr>
        <p:spPr>
          <a:xfrm>
            <a:off x="1247574" y="3364142"/>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5" name="Google Shape;325;p74"/>
          <p:cNvSpPr/>
          <p:nvPr/>
        </p:nvSpPr>
        <p:spPr>
          <a:xfrm>
            <a:off x="1412709" y="3364142"/>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6" name="Google Shape;326;p74"/>
          <p:cNvSpPr/>
          <p:nvPr/>
        </p:nvSpPr>
        <p:spPr>
          <a:xfrm>
            <a:off x="1588493" y="3364142"/>
            <a:ext cx="108092" cy="108092"/>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7" name="Google Shape;327;p74"/>
          <p:cNvSpPr/>
          <p:nvPr/>
        </p:nvSpPr>
        <p:spPr>
          <a:xfrm>
            <a:off x="1342144" y="3559313"/>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8" name="Google Shape;328;p74"/>
          <p:cNvSpPr/>
          <p:nvPr/>
        </p:nvSpPr>
        <p:spPr>
          <a:xfrm>
            <a:off x="1507279" y="3559313"/>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9" name="Google Shape;329;p74"/>
          <p:cNvSpPr/>
          <p:nvPr/>
        </p:nvSpPr>
        <p:spPr>
          <a:xfrm>
            <a:off x="1683063" y="3559313"/>
            <a:ext cx="108092" cy="108092"/>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0" name="Google Shape;330;p74"/>
          <p:cNvSpPr/>
          <p:nvPr/>
        </p:nvSpPr>
        <p:spPr>
          <a:xfrm>
            <a:off x="1166360" y="3748439"/>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1" name="Google Shape;331;p74"/>
          <p:cNvSpPr/>
          <p:nvPr/>
        </p:nvSpPr>
        <p:spPr>
          <a:xfrm>
            <a:off x="1331495" y="3748439"/>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2" name="Google Shape;332;p74"/>
          <p:cNvSpPr/>
          <p:nvPr/>
        </p:nvSpPr>
        <p:spPr>
          <a:xfrm>
            <a:off x="1928327" y="3932575"/>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3" name="Google Shape;333;p74"/>
          <p:cNvSpPr/>
          <p:nvPr/>
        </p:nvSpPr>
        <p:spPr>
          <a:xfrm>
            <a:off x="3901218" y="3160695"/>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4" name="Google Shape;334;p74"/>
          <p:cNvSpPr/>
          <p:nvPr/>
        </p:nvSpPr>
        <p:spPr>
          <a:xfrm>
            <a:off x="4066353" y="3160695"/>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5" name="Google Shape;335;p74"/>
          <p:cNvSpPr/>
          <p:nvPr/>
        </p:nvSpPr>
        <p:spPr>
          <a:xfrm>
            <a:off x="4242137" y="3160695"/>
            <a:ext cx="108092" cy="108092"/>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6" name="Google Shape;336;p74"/>
          <p:cNvSpPr/>
          <p:nvPr/>
        </p:nvSpPr>
        <p:spPr>
          <a:xfrm>
            <a:off x="2857207" y="3505267"/>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7" name="Google Shape;337;p74"/>
          <p:cNvSpPr/>
          <p:nvPr/>
        </p:nvSpPr>
        <p:spPr>
          <a:xfrm>
            <a:off x="3022342" y="3505267"/>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8" name="Google Shape;338;p74"/>
          <p:cNvSpPr/>
          <p:nvPr/>
        </p:nvSpPr>
        <p:spPr>
          <a:xfrm>
            <a:off x="3198126" y="3505267"/>
            <a:ext cx="108092" cy="108092"/>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9" name="Google Shape;339;p74"/>
          <p:cNvSpPr/>
          <p:nvPr/>
        </p:nvSpPr>
        <p:spPr>
          <a:xfrm>
            <a:off x="2855951" y="3874882"/>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0" name="Google Shape;340;p74"/>
          <p:cNvSpPr/>
          <p:nvPr/>
        </p:nvSpPr>
        <p:spPr>
          <a:xfrm>
            <a:off x="3021086" y="3874882"/>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1" name="Google Shape;341;p74"/>
          <p:cNvSpPr/>
          <p:nvPr/>
        </p:nvSpPr>
        <p:spPr>
          <a:xfrm>
            <a:off x="3196870" y="3874882"/>
            <a:ext cx="108092" cy="108092"/>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2" name="Google Shape;342;p74"/>
          <p:cNvSpPr/>
          <p:nvPr/>
        </p:nvSpPr>
        <p:spPr>
          <a:xfrm>
            <a:off x="3862187" y="4257405"/>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3" name="Google Shape;343;p74"/>
          <p:cNvSpPr/>
          <p:nvPr/>
        </p:nvSpPr>
        <p:spPr>
          <a:xfrm>
            <a:off x="4027322" y="4257405"/>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4" name="Google Shape;344;p74"/>
          <p:cNvSpPr/>
          <p:nvPr/>
        </p:nvSpPr>
        <p:spPr>
          <a:xfrm>
            <a:off x="4203106" y="4257405"/>
            <a:ext cx="108092" cy="108092"/>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5" name="Google Shape;345;p74"/>
          <p:cNvSpPr/>
          <p:nvPr/>
        </p:nvSpPr>
        <p:spPr>
          <a:xfrm>
            <a:off x="3862187" y="4826061"/>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6" name="Google Shape;346;p74"/>
          <p:cNvSpPr/>
          <p:nvPr/>
        </p:nvSpPr>
        <p:spPr>
          <a:xfrm>
            <a:off x="4027322" y="4826061"/>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7" name="Google Shape;347;p74"/>
          <p:cNvSpPr/>
          <p:nvPr/>
        </p:nvSpPr>
        <p:spPr>
          <a:xfrm>
            <a:off x="4333031" y="5035478"/>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8" name="Google Shape;348;p74"/>
          <p:cNvSpPr/>
          <p:nvPr/>
        </p:nvSpPr>
        <p:spPr>
          <a:xfrm>
            <a:off x="6607313" y="2946380"/>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9" name="Google Shape;349;p74"/>
          <p:cNvSpPr/>
          <p:nvPr/>
        </p:nvSpPr>
        <p:spPr>
          <a:xfrm>
            <a:off x="6772448" y="2946380"/>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0" name="Google Shape;350;p74"/>
          <p:cNvSpPr/>
          <p:nvPr/>
        </p:nvSpPr>
        <p:spPr>
          <a:xfrm>
            <a:off x="6948232" y="2946380"/>
            <a:ext cx="108092" cy="108092"/>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1" name="Google Shape;351;p74"/>
          <p:cNvSpPr/>
          <p:nvPr/>
        </p:nvSpPr>
        <p:spPr>
          <a:xfrm>
            <a:off x="6272902" y="3134454"/>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2" name="Google Shape;352;p74"/>
          <p:cNvSpPr/>
          <p:nvPr/>
        </p:nvSpPr>
        <p:spPr>
          <a:xfrm>
            <a:off x="6438037" y="3134454"/>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3" name="Google Shape;353;p74"/>
          <p:cNvSpPr/>
          <p:nvPr/>
        </p:nvSpPr>
        <p:spPr>
          <a:xfrm>
            <a:off x="6613821" y="3134454"/>
            <a:ext cx="108092" cy="108092"/>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4" name="Google Shape;354;p74"/>
          <p:cNvSpPr/>
          <p:nvPr/>
        </p:nvSpPr>
        <p:spPr>
          <a:xfrm>
            <a:off x="6255971" y="3517328"/>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5" name="Google Shape;355;p74"/>
          <p:cNvSpPr/>
          <p:nvPr/>
        </p:nvSpPr>
        <p:spPr>
          <a:xfrm>
            <a:off x="6421106" y="3517328"/>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6" name="Google Shape;356;p74"/>
          <p:cNvSpPr/>
          <p:nvPr/>
        </p:nvSpPr>
        <p:spPr>
          <a:xfrm>
            <a:off x="6596890" y="3517328"/>
            <a:ext cx="108092" cy="108092"/>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7" name="Google Shape;357;p74"/>
          <p:cNvSpPr/>
          <p:nvPr/>
        </p:nvSpPr>
        <p:spPr>
          <a:xfrm>
            <a:off x="5963401" y="3907011"/>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8" name="Google Shape;358;p74"/>
          <p:cNvSpPr/>
          <p:nvPr/>
        </p:nvSpPr>
        <p:spPr>
          <a:xfrm>
            <a:off x="6266394" y="4305016"/>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9" name="Google Shape;359;p74"/>
          <p:cNvSpPr/>
          <p:nvPr/>
        </p:nvSpPr>
        <p:spPr>
          <a:xfrm>
            <a:off x="6431529" y="4305016"/>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0" name="Google Shape;360;p74"/>
          <p:cNvSpPr/>
          <p:nvPr/>
        </p:nvSpPr>
        <p:spPr>
          <a:xfrm>
            <a:off x="6266394" y="4662531"/>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1" name="Google Shape;361;p74"/>
          <p:cNvSpPr/>
          <p:nvPr/>
        </p:nvSpPr>
        <p:spPr>
          <a:xfrm>
            <a:off x="8599025" y="3356369"/>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2" name="Google Shape;362;p74"/>
          <p:cNvSpPr/>
          <p:nvPr/>
        </p:nvSpPr>
        <p:spPr>
          <a:xfrm>
            <a:off x="7596194" y="3694393"/>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3" name="Google Shape;363;p74"/>
          <p:cNvSpPr/>
          <p:nvPr/>
        </p:nvSpPr>
        <p:spPr>
          <a:xfrm>
            <a:off x="7761329" y="3694393"/>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4" name="Google Shape;364;p74"/>
          <p:cNvSpPr/>
          <p:nvPr/>
        </p:nvSpPr>
        <p:spPr>
          <a:xfrm>
            <a:off x="7937113" y="3694393"/>
            <a:ext cx="108092" cy="108092"/>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5" name="Google Shape;365;p74"/>
          <p:cNvSpPr/>
          <p:nvPr/>
        </p:nvSpPr>
        <p:spPr>
          <a:xfrm>
            <a:off x="7596194" y="4045657"/>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6" name="Google Shape;366;p74"/>
          <p:cNvSpPr/>
          <p:nvPr/>
        </p:nvSpPr>
        <p:spPr>
          <a:xfrm>
            <a:off x="7761329" y="4045657"/>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7" name="Google Shape;367;p74"/>
          <p:cNvSpPr/>
          <p:nvPr/>
        </p:nvSpPr>
        <p:spPr>
          <a:xfrm>
            <a:off x="7937113" y="4045657"/>
            <a:ext cx="108092" cy="108092"/>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8" name="Google Shape;368;p74"/>
          <p:cNvSpPr/>
          <p:nvPr/>
        </p:nvSpPr>
        <p:spPr>
          <a:xfrm>
            <a:off x="8599025" y="4444586"/>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9" name="Google Shape;369;p74"/>
          <p:cNvSpPr/>
          <p:nvPr/>
        </p:nvSpPr>
        <p:spPr>
          <a:xfrm>
            <a:off x="9348794" y="4608485"/>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0" name="Google Shape;370;p74"/>
          <p:cNvSpPr/>
          <p:nvPr/>
        </p:nvSpPr>
        <p:spPr>
          <a:xfrm>
            <a:off x="10984852" y="3559313"/>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1" name="Google Shape;371;p74"/>
          <p:cNvSpPr/>
          <p:nvPr/>
        </p:nvSpPr>
        <p:spPr>
          <a:xfrm>
            <a:off x="9979119" y="3134454"/>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2" name="Google Shape;372;p74"/>
          <p:cNvSpPr/>
          <p:nvPr/>
        </p:nvSpPr>
        <p:spPr>
          <a:xfrm>
            <a:off x="10144254" y="3134454"/>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3" name="Google Shape;373;p74"/>
          <p:cNvSpPr/>
          <p:nvPr/>
        </p:nvSpPr>
        <p:spPr>
          <a:xfrm>
            <a:off x="10320038" y="3134454"/>
            <a:ext cx="108092" cy="108092"/>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4" name="Google Shape;374;p74"/>
          <p:cNvSpPr/>
          <p:nvPr/>
        </p:nvSpPr>
        <p:spPr>
          <a:xfrm>
            <a:off x="9979119" y="3874882"/>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5" name="Google Shape;375;p74"/>
          <p:cNvSpPr/>
          <p:nvPr/>
        </p:nvSpPr>
        <p:spPr>
          <a:xfrm>
            <a:off x="10951790" y="4055556"/>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6" name="Google Shape;376;p74"/>
          <p:cNvSpPr/>
          <p:nvPr/>
        </p:nvSpPr>
        <p:spPr>
          <a:xfrm>
            <a:off x="11116925" y="4055556"/>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7" name="Google Shape;377;p74"/>
          <p:cNvSpPr/>
          <p:nvPr/>
        </p:nvSpPr>
        <p:spPr>
          <a:xfrm>
            <a:off x="11292709" y="4055556"/>
            <a:ext cx="108092" cy="108092"/>
          </a:xfrm>
          <a:prstGeom prst="rect">
            <a:avLst/>
          </a:prstGeom>
          <a:solidFill>
            <a:srgbClr val="223F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8" name="Google Shape;378;p74"/>
          <p:cNvSpPr/>
          <p:nvPr/>
        </p:nvSpPr>
        <p:spPr>
          <a:xfrm>
            <a:off x="9979119" y="4417098"/>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9" name="Google Shape;379;p74"/>
          <p:cNvSpPr/>
          <p:nvPr/>
        </p:nvSpPr>
        <p:spPr>
          <a:xfrm>
            <a:off x="10144254" y="4417098"/>
            <a:ext cx="108092" cy="108092"/>
          </a:xfrm>
          <a:prstGeom prst="rect">
            <a:avLst/>
          </a:prstGeom>
          <a:solidFill>
            <a:srgbClr val="FCBB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0" name="Google Shape;380;p74"/>
          <p:cNvSpPr/>
          <p:nvPr/>
        </p:nvSpPr>
        <p:spPr>
          <a:xfrm>
            <a:off x="11008833" y="4807658"/>
            <a:ext cx="108092" cy="10809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push/>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2388</Words>
  <Application>Microsoft Office PowerPoint</Application>
  <PresentationFormat>Widescreen</PresentationFormat>
  <Paragraphs>489</Paragraphs>
  <Slides>40</Slides>
  <Notes>40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Calibri</vt:lpstr>
      <vt:lpstr>Arial</vt:lpstr>
      <vt:lpstr>Noto Sans Symbols</vt:lpstr>
      <vt:lpstr>Raleway Black</vt:lpstr>
      <vt:lpstr>Raleway</vt:lpstr>
      <vt:lpstr>Raleway Bold</vt:lpstr>
      <vt:lpstr>Lato</vt:lpstr>
      <vt:lpstr>Raleway Thin</vt:lpstr>
      <vt:lpstr>Trebuchet MS</vt:lpstr>
      <vt:lpstr>Raleway Medium</vt:lpstr>
      <vt:lpstr>Office Theme</vt:lpstr>
      <vt:lpstr>Institut Teknologi Sepuluh Nopember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ENRICHMENT PROGRAM FOR GRADUATE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International Lecturers Opportunities</vt:lpstr>
      <vt:lpstr>INBOUND RESEARCHER MOBILITY  for Top 200 &amp; Non-Top 200*  *based on QS WUR by Subject 2023</vt:lpstr>
      <vt:lpstr>International Lecturers Opportunities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 Teknologi Sepuluh Nopember</dc:title>
  <dc:creator>Diana Rahma Utami</dc:creator>
  <cp:lastModifiedBy>ITS DKG</cp:lastModifiedBy>
  <cp:revision>5</cp:revision>
  <dcterms:created xsi:type="dcterms:W3CDTF">2023-09-14T03:06:15Z</dcterms:created>
  <dcterms:modified xsi:type="dcterms:W3CDTF">2024-04-26T01:40:53Z</dcterms:modified>
</cp:coreProperties>
</file>