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8.jpg" ContentType="image/jpg"/>
  <Override PartName="/ppt/media/image19.jpg" ContentType="image/jpg"/>
  <Override PartName="/ppt/media/image40.jpg" ContentType="image/jpg"/>
  <Override PartName="/ppt/media/image42.jpg" ContentType="image/jpg"/>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19"/>
  </p:notesMasterIdLst>
  <p:sldIdLst>
    <p:sldId id="256" r:id="rId2"/>
    <p:sldId id="259" r:id="rId3"/>
    <p:sldId id="261" r:id="rId4"/>
    <p:sldId id="262" r:id="rId5"/>
    <p:sldId id="277" r:id="rId6"/>
    <p:sldId id="260" r:id="rId7"/>
    <p:sldId id="265" r:id="rId8"/>
    <p:sldId id="266" r:id="rId9"/>
    <p:sldId id="267" r:id="rId10"/>
    <p:sldId id="268" r:id="rId11"/>
    <p:sldId id="270" r:id="rId12"/>
    <p:sldId id="271" r:id="rId13"/>
    <p:sldId id="272" r:id="rId14"/>
    <p:sldId id="273" r:id="rId15"/>
    <p:sldId id="274" r:id="rId16"/>
    <p:sldId id="275" r:id="rId17"/>
    <p:sldId id="276" r:id="rId18"/>
  </p:sldIdLst>
  <p:sldSz cx="9144000" cy="5715000" type="screen16x10"/>
  <p:notesSz cx="9144000" cy="5715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張琬婷" initials="張琬婷" lastIdx="0" clrIdx="0">
    <p:extLst>
      <p:ext uri="{19B8F6BF-5375-455C-9EA6-DF929625EA0E}">
        <p15:presenceInfo xmlns:p15="http://schemas.microsoft.com/office/powerpoint/2012/main" userId="張琬婷"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83"/>
    <a:srgbClr val="FFCCCC"/>
    <a:srgbClr val="ECA6C6"/>
    <a:srgbClr val="92D050"/>
    <a:srgbClr val="C7A1E3"/>
    <a:srgbClr val="9DC3E6"/>
    <a:srgbClr val="99FFCC"/>
    <a:srgbClr val="6699FF"/>
    <a:srgbClr val="EEB500"/>
    <a:srgbClr val="FEC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5014" autoAdjust="0"/>
  </p:normalViewPr>
  <p:slideViewPr>
    <p:cSldViewPr>
      <p:cViewPr>
        <p:scale>
          <a:sx n="98" d="100"/>
          <a:sy n="98" d="100"/>
        </p:scale>
        <p:origin x="1464"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962400" cy="28575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180013" y="0"/>
            <a:ext cx="3962400" cy="285750"/>
          </a:xfrm>
          <a:prstGeom prst="rect">
            <a:avLst/>
          </a:prstGeom>
        </p:spPr>
        <p:txBody>
          <a:bodyPr vert="horz" lIns="91440" tIns="45720" rIns="91440" bIns="45720" rtlCol="0"/>
          <a:lstStyle>
            <a:lvl1pPr algn="r">
              <a:defRPr sz="1200"/>
            </a:lvl1pPr>
          </a:lstStyle>
          <a:p>
            <a:fld id="{879D5E24-8F1F-4669-A5F4-357DB3588085}" type="datetimeFigureOut">
              <a:rPr lang="zh-TW" altLang="en-US" smtClean="0"/>
              <a:t>2023/10/18</a:t>
            </a:fld>
            <a:endParaRPr lang="zh-TW" altLang="en-US"/>
          </a:p>
        </p:txBody>
      </p:sp>
      <p:sp>
        <p:nvSpPr>
          <p:cNvPr id="4" name="投影片影像版面配置區 3"/>
          <p:cNvSpPr>
            <a:spLocks noGrp="1" noRot="1" noChangeAspect="1"/>
          </p:cNvSpPr>
          <p:nvPr>
            <p:ph type="sldImg" idx="2"/>
          </p:nvPr>
        </p:nvSpPr>
        <p:spPr>
          <a:xfrm>
            <a:off x="3028950" y="714375"/>
            <a:ext cx="3086100" cy="192881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14400" y="2751138"/>
            <a:ext cx="7315200" cy="2249487"/>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5429250"/>
            <a:ext cx="3962400" cy="28575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180013" y="5429250"/>
            <a:ext cx="3962400" cy="285750"/>
          </a:xfrm>
          <a:prstGeom prst="rect">
            <a:avLst/>
          </a:prstGeom>
        </p:spPr>
        <p:txBody>
          <a:bodyPr vert="horz" lIns="91440" tIns="45720" rIns="91440" bIns="45720" rtlCol="0" anchor="b"/>
          <a:lstStyle>
            <a:lvl1pPr algn="r">
              <a:defRPr sz="1200"/>
            </a:lvl1pPr>
          </a:lstStyle>
          <a:p>
            <a:fld id="{8E6E8CF5-C63D-458D-873A-BAF81536DAFA}" type="slidenum">
              <a:rPr lang="zh-TW" altLang="en-US" smtClean="0"/>
              <a:t>‹#›</a:t>
            </a:fld>
            <a:endParaRPr lang="zh-TW" altLang="en-US"/>
          </a:p>
        </p:txBody>
      </p:sp>
    </p:spTree>
    <p:extLst>
      <p:ext uri="{BB962C8B-B14F-4D97-AF65-F5344CB8AC3E}">
        <p14:creationId xmlns:p14="http://schemas.microsoft.com/office/powerpoint/2010/main" val="4242706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E6E8CF5-C63D-458D-873A-BAF81536DAFA}" type="slidenum">
              <a:rPr lang="zh-TW" altLang="en-US" smtClean="0"/>
              <a:t>4</a:t>
            </a:fld>
            <a:endParaRPr lang="zh-TW" altLang="en-US"/>
          </a:p>
        </p:txBody>
      </p:sp>
    </p:spTree>
    <p:extLst>
      <p:ext uri="{BB962C8B-B14F-4D97-AF65-F5344CB8AC3E}">
        <p14:creationId xmlns:p14="http://schemas.microsoft.com/office/powerpoint/2010/main" val="833560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93F48A-04F5-4449-8736-C810F16C3FF0}"/>
              </a:ext>
            </a:extLst>
          </p:cNvPr>
          <p:cNvSpPr>
            <a:spLocks noGrp="1"/>
          </p:cNvSpPr>
          <p:nvPr>
            <p:ph type="ctrTitle"/>
          </p:nvPr>
        </p:nvSpPr>
        <p:spPr>
          <a:xfrm>
            <a:off x="1143000" y="935302"/>
            <a:ext cx="6858000" cy="1989667"/>
          </a:xfrm>
        </p:spPr>
        <p:txBody>
          <a:bodyPr anchor="b"/>
          <a:lstStyle>
            <a:lvl1pPr algn="ctr">
              <a:defRPr sz="4500"/>
            </a:lvl1pPr>
          </a:lstStyle>
          <a:p>
            <a:r>
              <a:rPr lang="zh-TW" altLang="en-US"/>
              <a:t>按一下以編輯母片標題樣式</a:t>
            </a:r>
          </a:p>
        </p:txBody>
      </p:sp>
      <p:sp>
        <p:nvSpPr>
          <p:cNvPr id="3" name="副標題 2">
            <a:extLst>
              <a:ext uri="{FF2B5EF4-FFF2-40B4-BE49-F238E27FC236}">
                <a16:creationId xmlns:a16="http://schemas.microsoft.com/office/drawing/2014/main" id="{D72EF2F7-0826-42DB-99BF-0A04B7A2BA12}"/>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B60BBDB2-A499-4289-AF08-C6DB0DAED3CC}"/>
              </a:ext>
            </a:extLst>
          </p:cNvPr>
          <p:cNvSpPr>
            <a:spLocks noGrp="1"/>
          </p:cNvSpPr>
          <p:nvPr>
            <p:ph type="dt" sz="half" idx="10"/>
          </p:nvPr>
        </p:nvSpPr>
        <p:spPr/>
        <p:txBody>
          <a:bodyPr/>
          <a:lstStyle/>
          <a:p>
            <a:fld id="{1D8BD707-D9CF-40AE-B4C6-C98DA3205C09}" type="datetimeFigureOut">
              <a:rPr lang="en-US" smtClean="0"/>
              <a:t>10/18/2023</a:t>
            </a:fld>
            <a:endParaRPr lang="en-US"/>
          </a:p>
        </p:txBody>
      </p:sp>
      <p:sp>
        <p:nvSpPr>
          <p:cNvPr id="5" name="頁尾版面配置區 4">
            <a:extLst>
              <a:ext uri="{FF2B5EF4-FFF2-40B4-BE49-F238E27FC236}">
                <a16:creationId xmlns:a16="http://schemas.microsoft.com/office/drawing/2014/main" id="{00BD27FB-0E2B-40A9-A8FA-D72C4054273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75BA72A-0B58-402F-9F83-9FDB19474A15}"/>
              </a:ext>
            </a:extLst>
          </p:cNvPr>
          <p:cNvSpPr>
            <a:spLocks noGrp="1"/>
          </p:cNvSpPr>
          <p:nvPr>
            <p:ph type="sldNum" sz="quarter" idx="12"/>
          </p:nvPr>
        </p:nvSpPr>
        <p:spPr/>
        <p:txBody>
          <a:body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385893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04D1C0-5A92-43EF-955E-AC330AADA2B3}"/>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3071B607-E891-4E08-9A03-497651959B1B}"/>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AC77D13-BEB4-4A5D-90D9-08AD460966C4}"/>
              </a:ext>
            </a:extLst>
          </p:cNvPr>
          <p:cNvSpPr>
            <a:spLocks noGrp="1"/>
          </p:cNvSpPr>
          <p:nvPr>
            <p:ph type="dt" sz="half" idx="10"/>
          </p:nvPr>
        </p:nvSpPr>
        <p:spPr/>
        <p:txBody>
          <a:bodyPr/>
          <a:lstStyle/>
          <a:p>
            <a:fld id="{1D8BD707-D9CF-40AE-B4C6-C98DA3205C09}" type="datetimeFigureOut">
              <a:rPr lang="en-US" smtClean="0"/>
              <a:t>10/18/2023</a:t>
            </a:fld>
            <a:endParaRPr lang="en-US"/>
          </a:p>
        </p:txBody>
      </p:sp>
      <p:sp>
        <p:nvSpPr>
          <p:cNvPr id="5" name="頁尾版面配置區 4">
            <a:extLst>
              <a:ext uri="{FF2B5EF4-FFF2-40B4-BE49-F238E27FC236}">
                <a16:creationId xmlns:a16="http://schemas.microsoft.com/office/drawing/2014/main" id="{80B8E802-59E0-4024-AF1C-5A874439CC4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D7EA17D-8E1B-436D-9D3A-6CEE919C5475}"/>
              </a:ext>
            </a:extLst>
          </p:cNvPr>
          <p:cNvSpPr>
            <a:spLocks noGrp="1"/>
          </p:cNvSpPr>
          <p:nvPr>
            <p:ph type="sldNum" sz="quarter" idx="12"/>
          </p:nvPr>
        </p:nvSpPr>
        <p:spPr/>
        <p:txBody>
          <a:body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77879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FB45B6DB-10C6-4C88-8AEA-A187254A2F0F}"/>
              </a:ext>
            </a:extLst>
          </p:cNvPr>
          <p:cNvSpPr>
            <a:spLocks noGrp="1"/>
          </p:cNvSpPr>
          <p:nvPr>
            <p:ph type="title" orient="vert"/>
          </p:nvPr>
        </p:nvSpPr>
        <p:spPr>
          <a:xfrm>
            <a:off x="6543675" y="304271"/>
            <a:ext cx="1971675" cy="484319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53C68171-8955-40A2-9508-E9FA5BEC321E}"/>
              </a:ext>
            </a:extLst>
          </p:cNvPr>
          <p:cNvSpPr>
            <a:spLocks noGrp="1"/>
          </p:cNvSpPr>
          <p:nvPr>
            <p:ph type="body" orient="vert" idx="1"/>
          </p:nvPr>
        </p:nvSpPr>
        <p:spPr>
          <a:xfrm>
            <a:off x="628650" y="304271"/>
            <a:ext cx="5800725" cy="484319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C070C02-4CA1-4AD3-BDA7-5C3F875BA2BA}"/>
              </a:ext>
            </a:extLst>
          </p:cNvPr>
          <p:cNvSpPr>
            <a:spLocks noGrp="1"/>
          </p:cNvSpPr>
          <p:nvPr>
            <p:ph type="dt" sz="half" idx="10"/>
          </p:nvPr>
        </p:nvSpPr>
        <p:spPr/>
        <p:txBody>
          <a:bodyPr/>
          <a:lstStyle/>
          <a:p>
            <a:fld id="{1D8BD707-D9CF-40AE-B4C6-C98DA3205C09}" type="datetimeFigureOut">
              <a:rPr lang="en-US" smtClean="0"/>
              <a:t>10/18/2023</a:t>
            </a:fld>
            <a:endParaRPr lang="en-US"/>
          </a:p>
        </p:txBody>
      </p:sp>
      <p:sp>
        <p:nvSpPr>
          <p:cNvPr id="5" name="頁尾版面配置區 4">
            <a:extLst>
              <a:ext uri="{FF2B5EF4-FFF2-40B4-BE49-F238E27FC236}">
                <a16:creationId xmlns:a16="http://schemas.microsoft.com/office/drawing/2014/main" id="{EA3D7673-3FDF-4273-9604-C4E8144B5DB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A398187-F005-4CF5-829D-8790512F6840}"/>
              </a:ext>
            </a:extLst>
          </p:cNvPr>
          <p:cNvSpPr>
            <a:spLocks noGrp="1"/>
          </p:cNvSpPr>
          <p:nvPr>
            <p:ph type="sldNum" sz="quarter" idx="12"/>
          </p:nvPr>
        </p:nvSpPr>
        <p:spPr/>
        <p:txBody>
          <a:body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4152594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805050" y="74752"/>
            <a:ext cx="5533898" cy="635000"/>
          </a:xfrm>
          <a:prstGeom prst="rect">
            <a:avLst/>
          </a:prstGeom>
        </p:spPr>
        <p:txBody>
          <a:bodyPr wrap="square" lIns="0" tIns="0" rIns="0" bIns="0">
            <a:spAutoFit/>
          </a:bodyPr>
          <a:lstStyle>
            <a:lvl1pPr>
              <a:defRPr sz="4000" b="1" i="0">
                <a:solidFill>
                  <a:srgbClr val="FFC000"/>
                </a:solidFill>
                <a:latin typeface="Calibri"/>
                <a:cs typeface="Calibri"/>
              </a:defRPr>
            </a:lvl1pPr>
          </a:lstStyle>
          <a:p>
            <a:endParaRPr/>
          </a:p>
        </p:txBody>
      </p:sp>
      <p:sp>
        <p:nvSpPr>
          <p:cNvPr id="3" name="Holder 3"/>
          <p:cNvSpPr>
            <a:spLocks noGrp="1"/>
          </p:cNvSpPr>
          <p:nvPr>
            <p:ph type="subTitle" idx="4"/>
          </p:nvPr>
        </p:nvSpPr>
        <p:spPr>
          <a:xfrm>
            <a:off x="1371600" y="3200400"/>
            <a:ext cx="6400800" cy="1428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5929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Gabriola"/>
                <a:cs typeface="Gabriola"/>
              </a:defRPr>
            </a:lvl1pPr>
          </a:lstStyle>
          <a:p>
            <a:endParaRPr/>
          </a:p>
        </p:txBody>
      </p:sp>
      <p:sp>
        <p:nvSpPr>
          <p:cNvPr id="3" name="Holder 3"/>
          <p:cNvSpPr>
            <a:spLocks noGrp="1"/>
          </p:cNvSpPr>
          <p:nvPr>
            <p:ph sz="half" idx="2"/>
          </p:nvPr>
        </p:nvSpPr>
        <p:spPr>
          <a:xfrm>
            <a:off x="457200" y="1314450"/>
            <a:ext cx="3977640" cy="37719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314450"/>
            <a:ext cx="3977640" cy="37719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174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CF2E07-07E5-4C24-8FD5-EB79252DCA2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DC4B4EA-7318-4B9D-9D20-718FBE9EB15B}"/>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42B6214-AE39-43C0-BCC5-0BA20D12B04B}"/>
              </a:ext>
            </a:extLst>
          </p:cNvPr>
          <p:cNvSpPr>
            <a:spLocks noGrp="1"/>
          </p:cNvSpPr>
          <p:nvPr>
            <p:ph type="dt" sz="half" idx="10"/>
          </p:nvPr>
        </p:nvSpPr>
        <p:spPr/>
        <p:txBody>
          <a:bodyPr/>
          <a:lstStyle/>
          <a:p>
            <a:fld id="{1D8BD707-D9CF-40AE-B4C6-C98DA3205C09}" type="datetimeFigureOut">
              <a:rPr lang="en-US" smtClean="0"/>
              <a:t>10/18/2023</a:t>
            </a:fld>
            <a:endParaRPr lang="en-US"/>
          </a:p>
        </p:txBody>
      </p:sp>
      <p:sp>
        <p:nvSpPr>
          <p:cNvPr id="5" name="頁尾版面配置區 4">
            <a:extLst>
              <a:ext uri="{FF2B5EF4-FFF2-40B4-BE49-F238E27FC236}">
                <a16:creationId xmlns:a16="http://schemas.microsoft.com/office/drawing/2014/main" id="{C7B4EBB0-83D9-4932-9836-C7FAAAD39EB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4C734DE-842F-4002-9BD6-BEEDA84DB3E3}"/>
              </a:ext>
            </a:extLst>
          </p:cNvPr>
          <p:cNvSpPr>
            <a:spLocks noGrp="1"/>
          </p:cNvSpPr>
          <p:nvPr>
            <p:ph type="sldNum" sz="quarter" idx="12"/>
          </p:nvPr>
        </p:nvSpPr>
        <p:spPr/>
        <p:txBody>
          <a:body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181899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0A0206-53E7-4F07-A81B-59AF9D487897}"/>
              </a:ext>
            </a:extLst>
          </p:cNvPr>
          <p:cNvSpPr>
            <a:spLocks noGrp="1"/>
          </p:cNvSpPr>
          <p:nvPr>
            <p:ph type="title"/>
          </p:nvPr>
        </p:nvSpPr>
        <p:spPr>
          <a:xfrm>
            <a:off x="623888" y="1424782"/>
            <a:ext cx="7886700" cy="2377281"/>
          </a:xfrm>
        </p:spPr>
        <p:txBody>
          <a:bodyPr anchor="b"/>
          <a:lstStyle>
            <a:lvl1pPr>
              <a:defRPr sz="45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585058B-7C67-44FC-93C2-2496FA4C12AD}"/>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4A156D5C-2A09-436D-98F2-8B569EE02547}"/>
              </a:ext>
            </a:extLst>
          </p:cNvPr>
          <p:cNvSpPr>
            <a:spLocks noGrp="1"/>
          </p:cNvSpPr>
          <p:nvPr>
            <p:ph type="dt" sz="half" idx="10"/>
          </p:nvPr>
        </p:nvSpPr>
        <p:spPr/>
        <p:txBody>
          <a:bodyPr/>
          <a:lstStyle/>
          <a:p>
            <a:fld id="{1D8BD707-D9CF-40AE-B4C6-C98DA3205C09}" type="datetimeFigureOut">
              <a:rPr lang="en-US" smtClean="0"/>
              <a:t>10/18/2023</a:t>
            </a:fld>
            <a:endParaRPr lang="en-US"/>
          </a:p>
        </p:txBody>
      </p:sp>
      <p:sp>
        <p:nvSpPr>
          <p:cNvPr id="5" name="頁尾版面配置區 4">
            <a:extLst>
              <a:ext uri="{FF2B5EF4-FFF2-40B4-BE49-F238E27FC236}">
                <a16:creationId xmlns:a16="http://schemas.microsoft.com/office/drawing/2014/main" id="{4A5C55B4-08D8-43D2-9CB9-65F73AA261B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F6EDCDB-3420-40ED-A087-BFDC6C5B1213}"/>
              </a:ext>
            </a:extLst>
          </p:cNvPr>
          <p:cNvSpPr>
            <a:spLocks noGrp="1"/>
          </p:cNvSpPr>
          <p:nvPr>
            <p:ph type="sldNum" sz="quarter" idx="12"/>
          </p:nvPr>
        </p:nvSpPr>
        <p:spPr/>
        <p:txBody>
          <a:body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700273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A244E8-D7EF-4475-825D-D48A3CAE4B5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ACA5620-785A-41F9-9374-77BBCE9F8E6E}"/>
              </a:ext>
            </a:extLst>
          </p:cNvPr>
          <p:cNvSpPr>
            <a:spLocks noGrp="1"/>
          </p:cNvSpPr>
          <p:nvPr>
            <p:ph sz="half" idx="1"/>
          </p:nvPr>
        </p:nvSpPr>
        <p:spPr>
          <a:xfrm>
            <a:off x="628650" y="1521354"/>
            <a:ext cx="3886200" cy="362611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0CF9B563-9BF6-4CBE-86A7-47BEBB8267F0}"/>
              </a:ext>
            </a:extLst>
          </p:cNvPr>
          <p:cNvSpPr>
            <a:spLocks noGrp="1"/>
          </p:cNvSpPr>
          <p:nvPr>
            <p:ph sz="half" idx="2"/>
          </p:nvPr>
        </p:nvSpPr>
        <p:spPr>
          <a:xfrm>
            <a:off x="4629150" y="1521354"/>
            <a:ext cx="3886200" cy="362611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407C0535-0562-43FF-95C7-9D2B83D0A1B2}"/>
              </a:ext>
            </a:extLst>
          </p:cNvPr>
          <p:cNvSpPr>
            <a:spLocks noGrp="1"/>
          </p:cNvSpPr>
          <p:nvPr>
            <p:ph type="dt" sz="half" idx="10"/>
          </p:nvPr>
        </p:nvSpPr>
        <p:spPr/>
        <p:txBody>
          <a:bodyPr/>
          <a:lstStyle/>
          <a:p>
            <a:fld id="{1D8BD707-D9CF-40AE-B4C6-C98DA3205C09}" type="datetimeFigureOut">
              <a:rPr lang="en-US" smtClean="0"/>
              <a:t>10/18/2023</a:t>
            </a:fld>
            <a:endParaRPr lang="en-US"/>
          </a:p>
        </p:txBody>
      </p:sp>
      <p:sp>
        <p:nvSpPr>
          <p:cNvPr id="6" name="頁尾版面配置區 5">
            <a:extLst>
              <a:ext uri="{FF2B5EF4-FFF2-40B4-BE49-F238E27FC236}">
                <a16:creationId xmlns:a16="http://schemas.microsoft.com/office/drawing/2014/main" id="{56EF0F19-1541-4CF0-A852-8587EDDEA04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FFF6486-8918-4932-BDD8-AFFEE8163B39}"/>
              </a:ext>
            </a:extLst>
          </p:cNvPr>
          <p:cNvSpPr>
            <a:spLocks noGrp="1"/>
          </p:cNvSpPr>
          <p:nvPr>
            <p:ph type="sldNum" sz="quarter" idx="12"/>
          </p:nvPr>
        </p:nvSpPr>
        <p:spPr/>
        <p:txBody>
          <a:body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1242181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4FE4A7-66DE-4B5F-9015-263DCE5527DD}"/>
              </a:ext>
            </a:extLst>
          </p:cNvPr>
          <p:cNvSpPr>
            <a:spLocks noGrp="1"/>
          </p:cNvSpPr>
          <p:nvPr>
            <p:ph type="title"/>
          </p:nvPr>
        </p:nvSpPr>
        <p:spPr>
          <a:xfrm>
            <a:off x="629841" y="304271"/>
            <a:ext cx="7886700" cy="1104636"/>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6D81725-740C-4D66-B63A-2475FAE9F6CA}"/>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E2EBE8EF-4FE3-4C9F-AD3D-D26159DFD234}"/>
              </a:ext>
            </a:extLst>
          </p:cNvPr>
          <p:cNvSpPr>
            <a:spLocks noGrp="1"/>
          </p:cNvSpPr>
          <p:nvPr>
            <p:ph sz="half" idx="2"/>
          </p:nvPr>
        </p:nvSpPr>
        <p:spPr>
          <a:xfrm>
            <a:off x="629842" y="2087563"/>
            <a:ext cx="3868340" cy="307049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A7B37B4D-D5C5-47C2-A2F8-8000CF5E41C8}"/>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CE05351F-BCA7-4552-A8FF-DC1C1462D86C}"/>
              </a:ext>
            </a:extLst>
          </p:cNvPr>
          <p:cNvSpPr>
            <a:spLocks noGrp="1"/>
          </p:cNvSpPr>
          <p:nvPr>
            <p:ph sz="quarter" idx="4"/>
          </p:nvPr>
        </p:nvSpPr>
        <p:spPr>
          <a:xfrm>
            <a:off x="4629150" y="2087563"/>
            <a:ext cx="3887391" cy="307049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68ECB61F-19CC-463B-ADD8-4E09467E134F}"/>
              </a:ext>
            </a:extLst>
          </p:cNvPr>
          <p:cNvSpPr>
            <a:spLocks noGrp="1"/>
          </p:cNvSpPr>
          <p:nvPr>
            <p:ph type="dt" sz="half" idx="10"/>
          </p:nvPr>
        </p:nvSpPr>
        <p:spPr/>
        <p:txBody>
          <a:bodyPr/>
          <a:lstStyle/>
          <a:p>
            <a:fld id="{1D8BD707-D9CF-40AE-B4C6-C98DA3205C09}" type="datetimeFigureOut">
              <a:rPr lang="en-US" smtClean="0"/>
              <a:t>10/18/2023</a:t>
            </a:fld>
            <a:endParaRPr lang="en-US"/>
          </a:p>
        </p:txBody>
      </p:sp>
      <p:sp>
        <p:nvSpPr>
          <p:cNvPr id="8" name="頁尾版面配置區 7">
            <a:extLst>
              <a:ext uri="{FF2B5EF4-FFF2-40B4-BE49-F238E27FC236}">
                <a16:creationId xmlns:a16="http://schemas.microsoft.com/office/drawing/2014/main" id="{ABF13239-2652-4DFD-8911-881309293857}"/>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E4256EE9-0B31-4953-84EC-886465B1DD11}"/>
              </a:ext>
            </a:extLst>
          </p:cNvPr>
          <p:cNvSpPr>
            <a:spLocks noGrp="1"/>
          </p:cNvSpPr>
          <p:nvPr>
            <p:ph type="sldNum" sz="quarter" idx="12"/>
          </p:nvPr>
        </p:nvSpPr>
        <p:spPr/>
        <p:txBody>
          <a:body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238709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C0C010-CDE5-4717-A431-3CFE3725D246}"/>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12D407A4-356C-404B-82EC-45C5D0B9F7C9}"/>
              </a:ext>
            </a:extLst>
          </p:cNvPr>
          <p:cNvSpPr>
            <a:spLocks noGrp="1"/>
          </p:cNvSpPr>
          <p:nvPr>
            <p:ph type="dt" sz="half" idx="10"/>
          </p:nvPr>
        </p:nvSpPr>
        <p:spPr/>
        <p:txBody>
          <a:bodyPr/>
          <a:lstStyle/>
          <a:p>
            <a:fld id="{1D8BD707-D9CF-40AE-B4C6-C98DA3205C09}" type="datetimeFigureOut">
              <a:rPr lang="en-US" smtClean="0"/>
              <a:t>10/18/2023</a:t>
            </a:fld>
            <a:endParaRPr lang="en-US"/>
          </a:p>
        </p:txBody>
      </p:sp>
      <p:sp>
        <p:nvSpPr>
          <p:cNvPr id="4" name="頁尾版面配置區 3">
            <a:extLst>
              <a:ext uri="{FF2B5EF4-FFF2-40B4-BE49-F238E27FC236}">
                <a16:creationId xmlns:a16="http://schemas.microsoft.com/office/drawing/2014/main" id="{04FBF8C3-FA99-48B8-AE17-85A40B62A366}"/>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D9DF044C-2FE8-4405-AEAE-0CF2EF9E0E7F}"/>
              </a:ext>
            </a:extLst>
          </p:cNvPr>
          <p:cNvSpPr>
            <a:spLocks noGrp="1"/>
          </p:cNvSpPr>
          <p:nvPr>
            <p:ph type="sldNum" sz="quarter" idx="12"/>
          </p:nvPr>
        </p:nvSpPr>
        <p:spPr/>
        <p:txBody>
          <a:body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271093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31B8BE1-14B1-4E34-B314-39B1F53FE17A}"/>
              </a:ext>
            </a:extLst>
          </p:cNvPr>
          <p:cNvSpPr>
            <a:spLocks noGrp="1"/>
          </p:cNvSpPr>
          <p:nvPr>
            <p:ph type="dt" sz="half" idx="10"/>
          </p:nvPr>
        </p:nvSpPr>
        <p:spPr/>
        <p:txBody>
          <a:bodyPr/>
          <a:lstStyle/>
          <a:p>
            <a:fld id="{1D8BD707-D9CF-40AE-B4C6-C98DA3205C09}" type="datetimeFigureOut">
              <a:rPr lang="en-US" smtClean="0"/>
              <a:t>10/18/2023</a:t>
            </a:fld>
            <a:endParaRPr lang="en-US"/>
          </a:p>
        </p:txBody>
      </p:sp>
      <p:sp>
        <p:nvSpPr>
          <p:cNvPr id="3" name="頁尾版面配置區 2">
            <a:extLst>
              <a:ext uri="{FF2B5EF4-FFF2-40B4-BE49-F238E27FC236}">
                <a16:creationId xmlns:a16="http://schemas.microsoft.com/office/drawing/2014/main" id="{1B1A499B-8611-4A2A-84A9-B250978ED91C}"/>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7807971-7348-4760-AAE8-3F035622FE8B}"/>
              </a:ext>
            </a:extLst>
          </p:cNvPr>
          <p:cNvSpPr>
            <a:spLocks noGrp="1"/>
          </p:cNvSpPr>
          <p:nvPr>
            <p:ph type="sldNum" sz="quarter" idx="12"/>
          </p:nvPr>
        </p:nvSpPr>
        <p:spPr/>
        <p:txBody>
          <a:body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74934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D07EFF-0E04-4CC1-A174-262BE8A4E633}"/>
              </a:ext>
            </a:extLst>
          </p:cNvPr>
          <p:cNvSpPr>
            <a:spLocks noGrp="1"/>
          </p:cNvSpPr>
          <p:nvPr>
            <p:ph type="title"/>
          </p:nvPr>
        </p:nvSpPr>
        <p:spPr>
          <a:xfrm>
            <a:off x="629841" y="381000"/>
            <a:ext cx="2949178" cy="1333500"/>
          </a:xfrm>
        </p:spPr>
        <p:txBody>
          <a:bodyPr anchor="b"/>
          <a:lstStyle>
            <a:lvl1pPr>
              <a:defRPr sz="24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D2A36DF-8DA9-4F39-AB75-5BC6DABC60DC}"/>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7D9CBC91-211B-4653-A48C-6197BBC058C4}"/>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4">
            <a:extLst>
              <a:ext uri="{FF2B5EF4-FFF2-40B4-BE49-F238E27FC236}">
                <a16:creationId xmlns:a16="http://schemas.microsoft.com/office/drawing/2014/main" id="{983541DC-BA94-4DA8-A776-AE5CF229BE64}"/>
              </a:ext>
            </a:extLst>
          </p:cNvPr>
          <p:cNvSpPr>
            <a:spLocks noGrp="1"/>
          </p:cNvSpPr>
          <p:nvPr>
            <p:ph type="dt" sz="half" idx="10"/>
          </p:nvPr>
        </p:nvSpPr>
        <p:spPr/>
        <p:txBody>
          <a:bodyPr/>
          <a:lstStyle/>
          <a:p>
            <a:fld id="{1D8BD707-D9CF-40AE-B4C6-C98DA3205C09}" type="datetimeFigureOut">
              <a:rPr lang="en-US" smtClean="0"/>
              <a:t>10/18/2023</a:t>
            </a:fld>
            <a:endParaRPr lang="en-US"/>
          </a:p>
        </p:txBody>
      </p:sp>
      <p:sp>
        <p:nvSpPr>
          <p:cNvPr id="6" name="頁尾版面配置區 5">
            <a:extLst>
              <a:ext uri="{FF2B5EF4-FFF2-40B4-BE49-F238E27FC236}">
                <a16:creationId xmlns:a16="http://schemas.microsoft.com/office/drawing/2014/main" id="{0A97FBCC-C272-4149-AA21-B4813158E16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83B72F3-C87B-4B71-8FC0-B711CCCD90EA}"/>
              </a:ext>
            </a:extLst>
          </p:cNvPr>
          <p:cNvSpPr>
            <a:spLocks noGrp="1"/>
          </p:cNvSpPr>
          <p:nvPr>
            <p:ph type="sldNum" sz="quarter" idx="12"/>
          </p:nvPr>
        </p:nvSpPr>
        <p:spPr/>
        <p:txBody>
          <a:body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51641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556193-FD8E-4DB6-91DD-F0ED13609E4A}"/>
              </a:ext>
            </a:extLst>
          </p:cNvPr>
          <p:cNvSpPr>
            <a:spLocks noGrp="1"/>
          </p:cNvSpPr>
          <p:nvPr>
            <p:ph type="title"/>
          </p:nvPr>
        </p:nvSpPr>
        <p:spPr>
          <a:xfrm>
            <a:off x="629841" y="381000"/>
            <a:ext cx="2949178" cy="1333500"/>
          </a:xfrm>
        </p:spPr>
        <p:txBody>
          <a:bodyPr anchor="b"/>
          <a:lstStyle>
            <a:lvl1pPr>
              <a:defRPr sz="24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C4C9AB00-82F3-417C-936D-E0DA2D1EEE30}"/>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a:extLst>
              <a:ext uri="{FF2B5EF4-FFF2-40B4-BE49-F238E27FC236}">
                <a16:creationId xmlns:a16="http://schemas.microsoft.com/office/drawing/2014/main" id="{95D1D862-37F8-4CE4-8508-E0342C52FB65}"/>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4">
            <a:extLst>
              <a:ext uri="{FF2B5EF4-FFF2-40B4-BE49-F238E27FC236}">
                <a16:creationId xmlns:a16="http://schemas.microsoft.com/office/drawing/2014/main" id="{1B393BB5-9EC4-4248-833C-556E469D876E}"/>
              </a:ext>
            </a:extLst>
          </p:cNvPr>
          <p:cNvSpPr>
            <a:spLocks noGrp="1"/>
          </p:cNvSpPr>
          <p:nvPr>
            <p:ph type="dt" sz="half" idx="10"/>
          </p:nvPr>
        </p:nvSpPr>
        <p:spPr/>
        <p:txBody>
          <a:bodyPr/>
          <a:lstStyle/>
          <a:p>
            <a:fld id="{1D8BD707-D9CF-40AE-B4C6-C98DA3205C09}" type="datetimeFigureOut">
              <a:rPr lang="en-US" smtClean="0"/>
              <a:t>10/18/2023</a:t>
            </a:fld>
            <a:endParaRPr lang="en-US"/>
          </a:p>
        </p:txBody>
      </p:sp>
      <p:sp>
        <p:nvSpPr>
          <p:cNvPr id="6" name="頁尾版面配置區 5">
            <a:extLst>
              <a:ext uri="{FF2B5EF4-FFF2-40B4-BE49-F238E27FC236}">
                <a16:creationId xmlns:a16="http://schemas.microsoft.com/office/drawing/2014/main" id="{991385BF-90F1-4630-977F-B70764D248D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4C57B0C-B14E-4DF3-B477-01F78EB4C53F}"/>
              </a:ext>
            </a:extLst>
          </p:cNvPr>
          <p:cNvSpPr>
            <a:spLocks noGrp="1"/>
          </p:cNvSpPr>
          <p:nvPr>
            <p:ph type="sldNum" sz="quarter" idx="12"/>
          </p:nvPr>
        </p:nvSpPr>
        <p:spPr/>
        <p:txBody>
          <a:body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191055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F605E5A-87E1-4295-935A-3E61A523B4F4}"/>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A235A34-0CB7-44F7-981C-D66DB641A6DD}"/>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28C9403-88B9-4E3D-9F8F-805F3923B246}"/>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t>10/18/2023</a:t>
            </a:fld>
            <a:endParaRPr lang="en-US"/>
          </a:p>
        </p:txBody>
      </p:sp>
      <p:sp>
        <p:nvSpPr>
          <p:cNvPr id="5" name="頁尾版面配置區 4">
            <a:extLst>
              <a:ext uri="{FF2B5EF4-FFF2-40B4-BE49-F238E27FC236}">
                <a16:creationId xmlns:a16="http://schemas.microsoft.com/office/drawing/2014/main" id="{4792817E-D837-4B5A-9BB7-178783A7DFA4}"/>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3799A22E-EC6B-4AA2-8D55-B85497B3CD9E}"/>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altLang="zh-TW" smtClean="0"/>
              <a:t>‹#›</a:t>
            </a:fld>
            <a:endParaRPr lang="en-US" altLang="zh-TW"/>
          </a:p>
        </p:txBody>
      </p:sp>
    </p:spTree>
    <p:extLst>
      <p:ext uri="{BB962C8B-B14F-4D97-AF65-F5344CB8AC3E}">
        <p14:creationId xmlns:p14="http://schemas.microsoft.com/office/powerpoint/2010/main" val="2629528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 id="214748368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451BADA1-C2D2-443D-AF29-B9724343C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952500"/>
            <a:ext cx="8876453" cy="6781800"/>
          </a:xfrm>
          <a:prstGeom prst="rect">
            <a:avLst/>
          </a:prstGeom>
        </p:spPr>
      </p:pic>
      <p:sp>
        <p:nvSpPr>
          <p:cNvPr id="3" name="object 3"/>
          <p:cNvSpPr/>
          <p:nvPr/>
        </p:nvSpPr>
        <p:spPr>
          <a:xfrm>
            <a:off x="-76200" y="-38099"/>
            <a:ext cx="2590800" cy="5791200"/>
          </a:xfrm>
          <a:custGeom>
            <a:avLst/>
            <a:gdLst/>
            <a:ahLst/>
            <a:cxnLst/>
            <a:rect l="l" t="t" r="r" b="b"/>
            <a:pathLst>
              <a:path w="4572000" h="4650105">
                <a:moveTo>
                  <a:pt x="4572000" y="0"/>
                </a:moveTo>
                <a:lnTo>
                  <a:pt x="0" y="0"/>
                </a:lnTo>
                <a:lnTo>
                  <a:pt x="0" y="4649724"/>
                </a:lnTo>
                <a:lnTo>
                  <a:pt x="4572000" y="4649724"/>
                </a:lnTo>
                <a:lnTo>
                  <a:pt x="4572000" y="0"/>
                </a:lnTo>
                <a:close/>
              </a:path>
            </a:pathLst>
          </a:custGeom>
          <a:solidFill>
            <a:schemeClr val="accent6">
              <a:lumMod val="50000"/>
            </a:schemeClr>
          </a:solidFill>
        </p:spPr>
        <p:txBody>
          <a:bodyPr wrap="square" lIns="0" tIns="0" rIns="0" bIns="0" rtlCol="0"/>
          <a:lstStyle/>
          <a:p>
            <a:endParaRPr>
              <a:solidFill>
                <a:schemeClr val="accent4">
                  <a:lumMod val="75000"/>
                </a:schemeClr>
              </a:solidFill>
            </a:endParaRPr>
          </a:p>
        </p:txBody>
      </p:sp>
      <p:pic>
        <p:nvPicPr>
          <p:cNvPr id="5" name="object 5"/>
          <p:cNvPicPr/>
          <p:nvPr/>
        </p:nvPicPr>
        <p:blipFill>
          <a:blip r:embed="rId3" cstate="print"/>
          <a:stretch>
            <a:fillRect/>
          </a:stretch>
        </p:blipFill>
        <p:spPr>
          <a:xfrm>
            <a:off x="469411" y="2195991"/>
            <a:ext cx="1499578" cy="1499709"/>
          </a:xfrm>
          <a:prstGeom prst="rect">
            <a:avLst/>
          </a:prstGeom>
        </p:spPr>
      </p:pic>
      <p:grpSp>
        <p:nvGrpSpPr>
          <p:cNvPr id="14" name="群組 13">
            <a:extLst>
              <a:ext uri="{FF2B5EF4-FFF2-40B4-BE49-F238E27FC236}">
                <a16:creationId xmlns:a16="http://schemas.microsoft.com/office/drawing/2014/main" id="{4F3C1C6E-66DF-4FCD-8FEF-AED36A9DC3B0}"/>
              </a:ext>
            </a:extLst>
          </p:cNvPr>
          <p:cNvGrpSpPr/>
          <p:nvPr/>
        </p:nvGrpSpPr>
        <p:grpSpPr>
          <a:xfrm>
            <a:off x="158433" y="3848100"/>
            <a:ext cx="2241550" cy="975359"/>
            <a:chOff x="3457130" y="5075850"/>
            <a:chExt cx="2241550" cy="975359"/>
          </a:xfrm>
        </p:grpSpPr>
        <p:sp>
          <p:nvSpPr>
            <p:cNvPr id="6" name="object 6"/>
            <p:cNvSpPr txBox="1"/>
            <p:nvPr/>
          </p:nvSpPr>
          <p:spPr>
            <a:xfrm>
              <a:off x="3457765" y="5075850"/>
              <a:ext cx="2240915" cy="711200"/>
            </a:xfrm>
            <a:prstGeom prst="rect">
              <a:avLst/>
            </a:prstGeom>
          </p:spPr>
          <p:txBody>
            <a:bodyPr vert="horz" wrap="square" lIns="0" tIns="12700" rIns="0" bIns="0" rtlCol="0">
              <a:spAutoFit/>
            </a:bodyPr>
            <a:lstStyle/>
            <a:p>
              <a:pPr marL="12700">
                <a:lnSpc>
                  <a:spcPct val="100000"/>
                </a:lnSpc>
                <a:spcBef>
                  <a:spcPts val="100"/>
                </a:spcBef>
                <a:tabLst>
                  <a:tab pos="696595" algn="l"/>
                  <a:tab pos="1310005" algn="l"/>
                  <a:tab pos="1811020" algn="l"/>
                </a:tabLst>
              </a:pPr>
              <a:r>
                <a:rPr sz="4500" spc="475" dirty="0">
                  <a:solidFill>
                    <a:srgbClr val="FFFFFF"/>
                  </a:solidFill>
                  <a:latin typeface="Cambria"/>
                  <a:cs typeface="Cambria"/>
                </a:rPr>
                <a:t>A	</a:t>
              </a:r>
              <a:r>
                <a:rPr sz="4500" spc="484" dirty="0">
                  <a:solidFill>
                    <a:srgbClr val="FFFFFF"/>
                  </a:solidFill>
                  <a:latin typeface="Cambria"/>
                  <a:cs typeface="Cambria"/>
                </a:rPr>
                <a:t>S	</a:t>
              </a:r>
              <a:r>
                <a:rPr sz="4500" spc="365" dirty="0">
                  <a:solidFill>
                    <a:srgbClr val="FFFFFF"/>
                  </a:solidFill>
                  <a:latin typeface="Cambria"/>
                  <a:cs typeface="Cambria"/>
                </a:rPr>
                <a:t>I	</a:t>
              </a:r>
              <a:r>
                <a:rPr sz="4500" spc="475" dirty="0">
                  <a:solidFill>
                    <a:srgbClr val="FFFFFF"/>
                  </a:solidFill>
                  <a:latin typeface="Cambria"/>
                  <a:cs typeface="Cambria"/>
                </a:rPr>
                <a:t>A</a:t>
              </a:r>
              <a:endParaRPr sz="4500" dirty="0">
                <a:latin typeface="Cambria"/>
                <a:cs typeface="Cambria"/>
              </a:endParaRPr>
            </a:p>
          </p:txBody>
        </p:sp>
        <p:sp>
          <p:nvSpPr>
            <p:cNvPr id="7" name="object 7"/>
            <p:cNvSpPr txBox="1"/>
            <p:nvPr/>
          </p:nvSpPr>
          <p:spPr>
            <a:xfrm>
              <a:off x="3457130" y="5797209"/>
              <a:ext cx="2241550" cy="254000"/>
            </a:xfrm>
            <a:prstGeom prst="rect">
              <a:avLst/>
            </a:prstGeom>
          </p:spPr>
          <p:txBody>
            <a:bodyPr vert="horz" wrap="square" lIns="0" tIns="12700" rIns="0" bIns="0" rtlCol="0">
              <a:spAutoFit/>
            </a:bodyPr>
            <a:lstStyle/>
            <a:p>
              <a:pPr marL="12700">
                <a:lnSpc>
                  <a:spcPct val="100000"/>
                </a:lnSpc>
                <a:spcBef>
                  <a:spcPts val="100"/>
                </a:spcBef>
                <a:tabLst>
                  <a:tab pos="278765" algn="l"/>
                  <a:tab pos="546735" algn="l"/>
                  <a:tab pos="738505" algn="l"/>
                  <a:tab pos="991235" algn="l"/>
                  <a:tab pos="1229360" algn="l"/>
                  <a:tab pos="1474470" algn="l"/>
                  <a:tab pos="1705610" algn="l"/>
                  <a:tab pos="1899285" algn="l"/>
                  <a:tab pos="2134870" algn="l"/>
                </a:tabLst>
              </a:pPr>
              <a:r>
                <a:rPr sz="1500" dirty="0">
                  <a:solidFill>
                    <a:srgbClr val="FFFFFF"/>
                  </a:solidFill>
                  <a:latin typeface="Calibri"/>
                  <a:cs typeface="Calibri"/>
                </a:rPr>
                <a:t>U	N	I	V	E	R	S	I	T	Y</a:t>
              </a:r>
              <a:endParaRPr sz="1500" dirty="0">
                <a:latin typeface="Calibri"/>
                <a:cs typeface="Calibri"/>
              </a:endParaRPr>
            </a:p>
          </p:txBody>
        </p:sp>
      </p:grpSp>
      <p:sp>
        <p:nvSpPr>
          <p:cNvPr id="8" name="object 8"/>
          <p:cNvSpPr/>
          <p:nvPr/>
        </p:nvSpPr>
        <p:spPr>
          <a:xfrm>
            <a:off x="2506980" y="1104900"/>
            <a:ext cx="6637020" cy="1371600"/>
          </a:xfrm>
          <a:custGeom>
            <a:avLst/>
            <a:gdLst/>
            <a:ahLst/>
            <a:cxnLst/>
            <a:rect l="l" t="t" r="r" b="b"/>
            <a:pathLst>
              <a:path w="4572000" h="2406650">
                <a:moveTo>
                  <a:pt x="4572000" y="0"/>
                </a:moveTo>
                <a:lnTo>
                  <a:pt x="0" y="0"/>
                </a:lnTo>
                <a:lnTo>
                  <a:pt x="0" y="2406396"/>
                </a:lnTo>
                <a:lnTo>
                  <a:pt x="4572000" y="2406396"/>
                </a:lnTo>
                <a:lnTo>
                  <a:pt x="4572000" y="0"/>
                </a:lnTo>
                <a:close/>
              </a:path>
            </a:pathLst>
          </a:custGeom>
          <a:solidFill>
            <a:srgbClr val="000000">
              <a:alpha val="50195"/>
            </a:srgbClr>
          </a:solidFill>
        </p:spPr>
        <p:txBody>
          <a:bodyPr wrap="square" lIns="0" tIns="0" rIns="0" bIns="0" rtlCol="0"/>
          <a:lstStyle/>
          <a:p>
            <a:endParaRPr/>
          </a:p>
        </p:txBody>
      </p:sp>
      <p:sp>
        <p:nvSpPr>
          <p:cNvPr id="9" name="object 9"/>
          <p:cNvSpPr txBox="1">
            <a:spLocks noGrp="1"/>
          </p:cNvSpPr>
          <p:nvPr>
            <p:ph type="title"/>
          </p:nvPr>
        </p:nvSpPr>
        <p:spPr>
          <a:xfrm>
            <a:off x="2661920" y="1182005"/>
            <a:ext cx="3815080" cy="989695"/>
          </a:xfrm>
          <a:prstGeom prst="rect">
            <a:avLst/>
          </a:prstGeom>
        </p:spPr>
        <p:txBody>
          <a:bodyPr vert="horz" wrap="square" lIns="0" tIns="10795" rIns="0" bIns="0" rtlCol="0">
            <a:spAutoFit/>
          </a:bodyPr>
          <a:lstStyle/>
          <a:p>
            <a:pPr marL="12700" marR="5080" algn="l">
              <a:lnSpc>
                <a:spcPct val="100800"/>
              </a:lnSpc>
              <a:spcBef>
                <a:spcPts val="85"/>
              </a:spcBef>
            </a:pPr>
            <a:r>
              <a:rPr lang="en-US" altLang="zh-CN" sz="3200" spc="-5" dirty="0">
                <a:solidFill>
                  <a:schemeClr val="bg1"/>
                </a:solidFill>
                <a:latin typeface="Calibri"/>
                <a:cs typeface="Calibri"/>
              </a:rPr>
              <a:t>AU </a:t>
            </a:r>
            <a:r>
              <a:rPr lang="en-US" altLang="zh-TW" sz="3200" spc="-5" dirty="0">
                <a:solidFill>
                  <a:schemeClr val="bg1"/>
                </a:solidFill>
                <a:latin typeface="Calibri"/>
                <a:cs typeface="Calibri"/>
              </a:rPr>
              <a:t>Exchange</a:t>
            </a:r>
            <a:r>
              <a:rPr sz="3200" spc="25" dirty="0">
                <a:solidFill>
                  <a:schemeClr val="bg1"/>
                </a:solidFill>
                <a:latin typeface="Calibri"/>
                <a:cs typeface="Calibri"/>
              </a:rPr>
              <a:t> </a:t>
            </a:r>
            <a:r>
              <a:rPr sz="3200" spc="-10" dirty="0">
                <a:solidFill>
                  <a:schemeClr val="bg1"/>
                </a:solidFill>
                <a:latin typeface="Calibri"/>
                <a:cs typeface="Calibri"/>
              </a:rPr>
              <a:t>Program</a:t>
            </a:r>
            <a:br>
              <a:rPr lang="en-US" altLang="zh-TW" sz="3200" spc="-10" dirty="0">
                <a:solidFill>
                  <a:schemeClr val="bg1"/>
                </a:solidFill>
                <a:latin typeface="Calibri"/>
                <a:cs typeface="Calibri"/>
              </a:rPr>
            </a:br>
            <a:r>
              <a:rPr lang="en-US" altLang="zh-TW" sz="3200" spc="-10" dirty="0">
                <a:solidFill>
                  <a:schemeClr val="bg1"/>
                </a:solidFill>
                <a:latin typeface="Calibri"/>
                <a:cs typeface="Calibri"/>
              </a:rPr>
              <a:t>Spring Semester, 2024</a:t>
            </a:r>
            <a:endParaRPr sz="3200" dirty="0">
              <a:solidFill>
                <a:schemeClr val="bg1"/>
              </a:solidFill>
              <a:latin typeface="Calibri"/>
              <a:cs typeface="Calibri"/>
            </a:endParaRPr>
          </a:p>
        </p:txBody>
      </p:sp>
      <p:sp>
        <p:nvSpPr>
          <p:cNvPr id="11" name="object 11"/>
          <p:cNvSpPr txBox="1"/>
          <p:nvPr/>
        </p:nvSpPr>
        <p:spPr>
          <a:xfrm>
            <a:off x="6856221" y="5511800"/>
            <a:ext cx="1446530"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alibri"/>
                <a:cs typeface="Calibri"/>
              </a:rPr>
              <a:t>Copyright</a:t>
            </a:r>
            <a:r>
              <a:rPr sz="1000" spc="-20" dirty="0">
                <a:solidFill>
                  <a:srgbClr val="FFFFFF"/>
                </a:solidFill>
                <a:latin typeface="Calibri"/>
                <a:cs typeface="Calibri"/>
              </a:rPr>
              <a:t> </a:t>
            </a:r>
            <a:r>
              <a:rPr sz="1000" spc="-5" dirty="0">
                <a:solidFill>
                  <a:srgbClr val="FFFFFF"/>
                </a:solidFill>
                <a:latin typeface="Calibri"/>
                <a:cs typeface="Calibri"/>
              </a:rPr>
              <a:t>of</a:t>
            </a:r>
            <a:r>
              <a:rPr sz="1000" spc="-30" dirty="0">
                <a:solidFill>
                  <a:srgbClr val="FFFFFF"/>
                </a:solidFill>
                <a:latin typeface="Calibri"/>
                <a:cs typeface="Calibri"/>
              </a:rPr>
              <a:t> </a:t>
            </a:r>
            <a:r>
              <a:rPr sz="1000" spc="-5" dirty="0">
                <a:solidFill>
                  <a:srgbClr val="FFFFFF"/>
                </a:solidFill>
                <a:latin typeface="Calibri"/>
                <a:cs typeface="Calibri"/>
              </a:rPr>
              <a:t>Asia</a:t>
            </a:r>
            <a:r>
              <a:rPr sz="1000" spc="-20" dirty="0">
                <a:solidFill>
                  <a:srgbClr val="FFFFFF"/>
                </a:solidFill>
                <a:latin typeface="Calibri"/>
                <a:cs typeface="Calibri"/>
              </a:rPr>
              <a:t> </a:t>
            </a:r>
            <a:r>
              <a:rPr sz="1000" spc="-5" dirty="0">
                <a:solidFill>
                  <a:srgbClr val="FFFFFF"/>
                </a:solidFill>
                <a:latin typeface="Calibri"/>
                <a:cs typeface="Calibri"/>
              </a:rPr>
              <a:t>University</a:t>
            </a:r>
            <a:endParaRPr sz="100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2" name="object 2"/>
          <p:cNvGrpSpPr/>
          <p:nvPr/>
        </p:nvGrpSpPr>
        <p:grpSpPr>
          <a:xfrm>
            <a:off x="75895" y="2124596"/>
            <a:ext cx="6202680" cy="1190625"/>
            <a:chOff x="385572" y="2156434"/>
            <a:chExt cx="6202680" cy="1190625"/>
          </a:xfrm>
        </p:grpSpPr>
        <p:pic>
          <p:nvPicPr>
            <p:cNvPr id="3" name="object 3"/>
            <p:cNvPicPr/>
            <p:nvPr/>
          </p:nvPicPr>
          <p:blipFill>
            <a:blip r:embed="rId2" cstate="print"/>
            <a:stretch>
              <a:fillRect/>
            </a:stretch>
          </p:blipFill>
          <p:spPr>
            <a:xfrm>
              <a:off x="385572" y="2174735"/>
              <a:ext cx="6202680" cy="1171968"/>
            </a:xfrm>
            <a:prstGeom prst="rect">
              <a:avLst/>
            </a:prstGeom>
          </p:spPr>
        </p:pic>
        <p:pic>
          <p:nvPicPr>
            <p:cNvPr id="4" name="object 4"/>
            <p:cNvPicPr/>
            <p:nvPr/>
          </p:nvPicPr>
          <p:blipFill>
            <a:blip r:embed="rId3" cstate="print"/>
            <a:stretch>
              <a:fillRect/>
            </a:stretch>
          </p:blipFill>
          <p:spPr>
            <a:xfrm>
              <a:off x="809244" y="2156434"/>
              <a:ext cx="5411724" cy="614197"/>
            </a:xfrm>
            <a:prstGeom prst="rect">
              <a:avLst/>
            </a:prstGeom>
          </p:spPr>
        </p:pic>
        <p:pic>
          <p:nvPicPr>
            <p:cNvPr id="5" name="object 5"/>
            <p:cNvPicPr/>
            <p:nvPr/>
          </p:nvPicPr>
          <p:blipFill>
            <a:blip r:embed="rId4" cstate="print"/>
            <a:stretch>
              <a:fillRect/>
            </a:stretch>
          </p:blipFill>
          <p:spPr>
            <a:xfrm>
              <a:off x="432816" y="2202180"/>
              <a:ext cx="6112764" cy="1082040"/>
            </a:xfrm>
            <a:prstGeom prst="rect">
              <a:avLst/>
            </a:prstGeom>
          </p:spPr>
        </p:pic>
        <p:sp>
          <p:nvSpPr>
            <p:cNvPr id="6" name="object 6"/>
            <p:cNvSpPr/>
            <p:nvPr/>
          </p:nvSpPr>
          <p:spPr>
            <a:xfrm>
              <a:off x="432816" y="2202180"/>
              <a:ext cx="6113145" cy="1082040"/>
            </a:xfrm>
            <a:custGeom>
              <a:avLst/>
              <a:gdLst/>
              <a:ahLst/>
              <a:cxnLst/>
              <a:rect l="l" t="t" r="r" b="b"/>
              <a:pathLst>
                <a:path w="6113145" h="1082039">
                  <a:moveTo>
                    <a:pt x="0" y="180340"/>
                  </a:moveTo>
                  <a:lnTo>
                    <a:pt x="6442" y="132409"/>
                  </a:lnTo>
                  <a:lnTo>
                    <a:pt x="24622" y="89332"/>
                  </a:lnTo>
                  <a:lnTo>
                    <a:pt x="52822" y="52832"/>
                  </a:lnTo>
                  <a:lnTo>
                    <a:pt x="89321" y="24628"/>
                  </a:lnTo>
                  <a:lnTo>
                    <a:pt x="132400" y="6444"/>
                  </a:lnTo>
                  <a:lnTo>
                    <a:pt x="180340" y="0"/>
                  </a:lnTo>
                  <a:lnTo>
                    <a:pt x="5932424" y="0"/>
                  </a:lnTo>
                  <a:lnTo>
                    <a:pt x="5980354" y="6444"/>
                  </a:lnTo>
                  <a:lnTo>
                    <a:pt x="6023431" y="24628"/>
                  </a:lnTo>
                  <a:lnTo>
                    <a:pt x="6059931" y="52831"/>
                  </a:lnTo>
                  <a:lnTo>
                    <a:pt x="6088135" y="89332"/>
                  </a:lnTo>
                  <a:lnTo>
                    <a:pt x="6106319" y="132409"/>
                  </a:lnTo>
                  <a:lnTo>
                    <a:pt x="6112764" y="180340"/>
                  </a:lnTo>
                  <a:lnTo>
                    <a:pt x="6112764" y="901700"/>
                  </a:lnTo>
                  <a:lnTo>
                    <a:pt x="6106319" y="949630"/>
                  </a:lnTo>
                  <a:lnTo>
                    <a:pt x="6088135" y="992707"/>
                  </a:lnTo>
                  <a:lnTo>
                    <a:pt x="6059932" y="1029207"/>
                  </a:lnTo>
                  <a:lnTo>
                    <a:pt x="6023431" y="1057411"/>
                  </a:lnTo>
                  <a:lnTo>
                    <a:pt x="5980354" y="1075595"/>
                  </a:lnTo>
                  <a:lnTo>
                    <a:pt x="5932424" y="1082040"/>
                  </a:lnTo>
                  <a:lnTo>
                    <a:pt x="180340" y="1082040"/>
                  </a:lnTo>
                  <a:lnTo>
                    <a:pt x="132400" y="1075595"/>
                  </a:lnTo>
                  <a:lnTo>
                    <a:pt x="89321" y="1057411"/>
                  </a:lnTo>
                  <a:lnTo>
                    <a:pt x="52822" y="1029208"/>
                  </a:lnTo>
                  <a:lnTo>
                    <a:pt x="24622" y="992707"/>
                  </a:lnTo>
                  <a:lnTo>
                    <a:pt x="6442" y="949630"/>
                  </a:lnTo>
                  <a:lnTo>
                    <a:pt x="0" y="901700"/>
                  </a:lnTo>
                  <a:lnTo>
                    <a:pt x="0" y="180340"/>
                  </a:lnTo>
                  <a:close/>
                </a:path>
              </a:pathLst>
            </a:custGeom>
            <a:ln w="9144">
              <a:solidFill>
                <a:srgbClr val="46AAC5"/>
              </a:solidFill>
            </a:ln>
          </p:spPr>
          <p:txBody>
            <a:bodyPr wrap="square" lIns="0" tIns="0" rIns="0" bIns="0" rtlCol="0"/>
            <a:lstStyle/>
            <a:p>
              <a:endParaRPr/>
            </a:p>
          </p:txBody>
        </p:sp>
      </p:grpSp>
      <p:sp>
        <p:nvSpPr>
          <p:cNvPr id="7" name="object 7"/>
          <p:cNvSpPr txBox="1">
            <a:spLocks noGrp="1"/>
          </p:cNvSpPr>
          <p:nvPr>
            <p:ph type="title"/>
          </p:nvPr>
        </p:nvSpPr>
        <p:spPr>
          <a:xfrm>
            <a:off x="3006089" y="70180"/>
            <a:ext cx="3134360" cy="635000"/>
          </a:xfrm>
          <a:prstGeom prst="rect">
            <a:avLst/>
          </a:prstGeom>
        </p:spPr>
        <p:txBody>
          <a:bodyPr vert="horz" wrap="square" lIns="0" tIns="12065" rIns="0" bIns="0" rtlCol="0">
            <a:spAutoFit/>
          </a:bodyPr>
          <a:lstStyle/>
          <a:p>
            <a:pPr marL="12700">
              <a:lnSpc>
                <a:spcPct val="100000"/>
              </a:lnSpc>
              <a:spcBef>
                <a:spcPts val="95"/>
              </a:spcBef>
            </a:pPr>
            <a:r>
              <a:rPr sz="4000" b="1" spc="-210" dirty="0">
                <a:solidFill>
                  <a:srgbClr val="FFC000"/>
                </a:solidFill>
                <a:latin typeface="Calibri"/>
                <a:cs typeface="Calibri"/>
              </a:rPr>
              <a:t>T</a:t>
            </a:r>
            <a:r>
              <a:rPr sz="4000" b="1" spc="-95" dirty="0">
                <a:solidFill>
                  <a:srgbClr val="FFC000"/>
                </a:solidFill>
                <a:latin typeface="Calibri"/>
                <a:cs typeface="Calibri"/>
              </a:rPr>
              <a:t>r</a:t>
            </a:r>
            <a:r>
              <a:rPr sz="4000" b="1" spc="-5" dirty="0">
                <a:solidFill>
                  <a:srgbClr val="FFC000"/>
                </a:solidFill>
                <a:latin typeface="Calibri"/>
                <a:cs typeface="Calibri"/>
              </a:rPr>
              <a:t>anspor</a:t>
            </a:r>
            <a:r>
              <a:rPr sz="4000" b="1" spc="-60" dirty="0">
                <a:solidFill>
                  <a:srgbClr val="FFC000"/>
                </a:solidFill>
                <a:latin typeface="Calibri"/>
                <a:cs typeface="Calibri"/>
              </a:rPr>
              <a:t>t</a:t>
            </a:r>
            <a:r>
              <a:rPr sz="4000" b="1" spc="-50" dirty="0">
                <a:solidFill>
                  <a:srgbClr val="FFC000"/>
                </a:solidFill>
                <a:latin typeface="Calibri"/>
                <a:cs typeface="Calibri"/>
              </a:rPr>
              <a:t>a</a:t>
            </a:r>
            <a:r>
              <a:rPr sz="4000" b="1" spc="-5" dirty="0">
                <a:solidFill>
                  <a:srgbClr val="FFC000"/>
                </a:solidFill>
                <a:latin typeface="Calibri"/>
                <a:cs typeface="Calibri"/>
              </a:rPr>
              <a:t>tion</a:t>
            </a:r>
            <a:endParaRPr sz="4000">
              <a:latin typeface="Calibri"/>
              <a:cs typeface="Calibri"/>
            </a:endParaRPr>
          </a:p>
        </p:txBody>
      </p:sp>
      <p:sp>
        <p:nvSpPr>
          <p:cNvPr id="8" name="object 8"/>
          <p:cNvSpPr txBox="1"/>
          <p:nvPr/>
        </p:nvSpPr>
        <p:spPr>
          <a:xfrm>
            <a:off x="572515" y="2063000"/>
            <a:ext cx="5236845" cy="1088390"/>
          </a:xfrm>
          <a:prstGeom prst="rect">
            <a:avLst/>
          </a:prstGeom>
        </p:spPr>
        <p:txBody>
          <a:bodyPr vert="horz" wrap="square" lIns="0" tIns="144780" rIns="0" bIns="0" rtlCol="0">
            <a:spAutoFit/>
          </a:bodyPr>
          <a:lstStyle/>
          <a:p>
            <a:pPr marL="34290" algn="ctr">
              <a:lnSpc>
                <a:spcPct val="100000"/>
              </a:lnSpc>
              <a:spcBef>
                <a:spcPts val="1140"/>
              </a:spcBef>
            </a:pPr>
            <a:r>
              <a:rPr sz="2000" b="1" dirty="0">
                <a:solidFill>
                  <a:srgbClr val="C00000"/>
                </a:solidFill>
                <a:latin typeface="Calibri"/>
                <a:cs typeface="Calibri"/>
              </a:rPr>
              <a:t>From</a:t>
            </a:r>
            <a:r>
              <a:rPr sz="2000" b="1" spc="-25" dirty="0">
                <a:solidFill>
                  <a:srgbClr val="C00000"/>
                </a:solidFill>
                <a:latin typeface="Calibri"/>
                <a:cs typeface="Calibri"/>
              </a:rPr>
              <a:t> </a:t>
            </a:r>
            <a:r>
              <a:rPr sz="2000" b="1" spc="-5" dirty="0">
                <a:solidFill>
                  <a:srgbClr val="C00000"/>
                </a:solidFill>
                <a:latin typeface="Calibri"/>
                <a:cs typeface="Calibri"/>
              </a:rPr>
              <a:t>Taoyuan</a:t>
            </a:r>
            <a:r>
              <a:rPr sz="2000" b="1" spc="-25" dirty="0">
                <a:solidFill>
                  <a:srgbClr val="C00000"/>
                </a:solidFill>
                <a:latin typeface="Calibri"/>
                <a:cs typeface="Calibri"/>
              </a:rPr>
              <a:t> </a:t>
            </a:r>
            <a:r>
              <a:rPr sz="2000" b="1" dirty="0">
                <a:solidFill>
                  <a:srgbClr val="C00000"/>
                </a:solidFill>
                <a:latin typeface="Calibri"/>
                <a:cs typeface="Calibri"/>
              </a:rPr>
              <a:t>International</a:t>
            </a:r>
            <a:r>
              <a:rPr sz="2000" b="1" spc="-45" dirty="0">
                <a:solidFill>
                  <a:srgbClr val="C00000"/>
                </a:solidFill>
                <a:latin typeface="Calibri"/>
                <a:cs typeface="Calibri"/>
              </a:rPr>
              <a:t> </a:t>
            </a:r>
            <a:r>
              <a:rPr sz="2000" b="1" dirty="0">
                <a:solidFill>
                  <a:srgbClr val="C00000"/>
                </a:solidFill>
                <a:latin typeface="Calibri"/>
                <a:cs typeface="Calibri"/>
              </a:rPr>
              <a:t>Airport</a:t>
            </a:r>
            <a:r>
              <a:rPr sz="2000" b="1" spc="-15" dirty="0">
                <a:solidFill>
                  <a:srgbClr val="C00000"/>
                </a:solidFill>
                <a:latin typeface="Calibri"/>
                <a:cs typeface="Calibri"/>
              </a:rPr>
              <a:t> </a:t>
            </a:r>
            <a:r>
              <a:rPr sz="2000" b="1" dirty="0">
                <a:solidFill>
                  <a:srgbClr val="C00000"/>
                </a:solidFill>
                <a:latin typeface="Calibri"/>
                <a:cs typeface="Calibri"/>
              </a:rPr>
              <a:t>(TPE)</a:t>
            </a:r>
            <a:r>
              <a:rPr sz="2000" b="1" spc="-20" dirty="0">
                <a:solidFill>
                  <a:srgbClr val="C00000"/>
                </a:solidFill>
                <a:latin typeface="Calibri"/>
                <a:cs typeface="Calibri"/>
              </a:rPr>
              <a:t> </a:t>
            </a:r>
            <a:r>
              <a:rPr sz="2000" b="1" dirty="0">
                <a:solidFill>
                  <a:srgbClr val="C00000"/>
                </a:solidFill>
                <a:latin typeface="Calibri"/>
                <a:cs typeface="Calibri"/>
              </a:rPr>
              <a:t>to</a:t>
            </a:r>
            <a:r>
              <a:rPr sz="2000" b="1" spc="-10" dirty="0">
                <a:solidFill>
                  <a:srgbClr val="C00000"/>
                </a:solidFill>
                <a:latin typeface="Calibri"/>
                <a:cs typeface="Calibri"/>
              </a:rPr>
              <a:t> </a:t>
            </a:r>
            <a:r>
              <a:rPr sz="2000" b="1" dirty="0">
                <a:solidFill>
                  <a:srgbClr val="C00000"/>
                </a:solidFill>
                <a:latin typeface="Calibri"/>
                <a:cs typeface="Calibri"/>
              </a:rPr>
              <a:t>AU</a:t>
            </a:r>
            <a:endParaRPr sz="2000" dirty="0">
              <a:latin typeface="Calibri"/>
              <a:cs typeface="Calibri"/>
            </a:endParaRPr>
          </a:p>
          <a:p>
            <a:pPr marL="12700" marR="5080" algn="ctr">
              <a:lnSpc>
                <a:spcPts val="2520"/>
              </a:lnSpc>
              <a:tabLst>
                <a:tab pos="1645285" algn="l"/>
                <a:tab pos="3033395" algn="l"/>
                <a:tab pos="3728720" algn="l"/>
              </a:tabLst>
            </a:pPr>
            <a:r>
              <a:rPr sz="1400" spc="-20" dirty="0">
                <a:latin typeface="Calibri"/>
                <a:cs typeface="Calibri"/>
              </a:rPr>
              <a:t>Taoyuan</a:t>
            </a:r>
            <a:r>
              <a:rPr sz="1400" spc="25" dirty="0">
                <a:latin typeface="Calibri"/>
                <a:cs typeface="Calibri"/>
              </a:rPr>
              <a:t> </a:t>
            </a:r>
            <a:r>
              <a:rPr sz="1400" spc="-5" dirty="0">
                <a:latin typeface="Calibri"/>
                <a:cs typeface="Calibri"/>
              </a:rPr>
              <a:t>Airport</a:t>
            </a:r>
            <a:r>
              <a:rPr sz="1400" dirty="0">
                <a:latin typeface="Calibri"/>
                <a:cs typeface="Calibri"/>
              </a:rPr>
              <a:t> </a:t>
            </a:r>
            <a:r>
              <a:rPr sz="1400" spc="-5" dirty="0">
                <a:latin typeface="Calibri"/>
                <a:cs typeface="Calibri"/>
              </a:rPr>
              <a:t>MRT</a:t>
            </a:r>
            <a:r>
              <a:rPr sz="1400" spc="10" dirty="0">
                <a:latin typeface="Calibri"/>
                <a:cs typeface="Calibri"/>
              </a:rPr>
              <a:t> </a:t>
            </a:r>
            <a:r>
              <a:rPr sz="1400" spc="-5" dirty="0">
                <a:latin typeface="Calibri"/>
                <a:cs typeface="Calibri"/>
              </a:rPr>
              <a:t>or</a:t>
            </a:r>
            <a:r>
              <a:rPr sz="1400" spc="5" dirty="0">
                <a:latin typeface="Calibri"/>
                <a:cs typeface="Calibri"/>
              </a:rPr>
              <a:t> </a:t>
            </a:r>
            <a:r>
              <a:rPr sz="1400" spc="-10" dirty="0">
                <a:latin typeface="Calibri"/>
                <a:cs typeface="Calibri"/>
              </a:rPr>
              <a:t>Shuttle</a:t>
            </a:r>
            <a:r>
              <a:rPr sz="1400" spc="30" dirty="0">
                <a:latin typeface="Calibri"/>
                <a:cs typeface="Calibri"/>
              </a:rPr>
              <a:t> </a:t>
            </a:r>
            <a:r>
              <a:rPr sz="1400" spc="-5" dirty="0">
                <a:latin typeface="Calibri"/>
                <a:cs typeface="Calibri"/>
              </a:rPr>
              <a:t>Bus	</a:t>
            </a:r>
            <a:r>
              <a:rPr sz="1400" spc="-20" dirty="0">
                <a:latin typeface="Calibri"/>
                <a:cs typeface="Calibri"/>
              </a:rPr>
              <a:t>Taiwan </a:t>
            </a:r>
            <a:r>
              <a:rPr sz="1400" spc="-5" dirty="0">
                <a:latin typeface="Calibri"/>
                <a:cs typeface="Calibri"/>
              </a:rPr>
              <a:t>High Speed </a:t>
            </a:r>
            <a:r>
              <a:rPr sz="1400" dirty="0">
                <a:latin typeface="Calibri"/>
                <a:cs typeface="Calibri"/>
              </a:rPr>
              <a:t>Rail </a:t>
            </a:r>
            <a:r>
              <a:rPr sz="1400" spc="-5" dirty="0">
                <a:latin typeface="Calibri"/>
                <a:cs typeface="Calibri"/>
              </a:rPr>
              <a:t>(THSR) </a:t>
            </a:r>
            <a:r>
              <a:rPr sz="1400" spc="-305" dirty="0">
                <a:latin typeface="Calibri"/>
                <a:cs typeface="Calibri"/>
              </a:rPr>
              <a:t> </a:t>
            </a:r>
            <a:r>
              <a:rPr sz="1400" spc="-20" dirty="0">
                <a:latin typeface="Calibri"/>
                <a:cs typeface="Calibri"/>
              </a:rPr>
              <a:t>Taoyuan</a:t>
            </a:r>
            <a:r>
              <a:rPr sz="1400" spc="15" dirty="0">
                <a:latin typeface="Calibri"/>
                <a:cs typeface="Calibri"/>
              </a:rPr>
              <a:t> </a:t>
            </a:r>
            <a:r>
              <a:rPr sz="1400" spc="-5" dirty="0">
                <a:latin typeface="Calibri"/>
                <a:cs typeface="Calibri"/>
              </a:rPr>
              <a:t>Station	THSR</a:t>
            </a:r>
            <a:r>
              <a:rPr sz="1400" spc="10" dirty="0">
                <a:latin typeface="Calibri"/>
                <a:cs typeface="Calibri"/>
              </a:rPr>
              <a:t> </a:t>
            </a:r>
            <a:r>
              <a:rPr sz="1400" spc="-20" dirty="0">
                <a:latin typeface="Calibri"/>
                <a:cs typeface="Calibri"/>
              </a:rPr>
              <a:t>Taichung</a:t>
            </a:r>
            <a:r>
              <a:rPr sz="1400" spc="35" dirty="0">
                <a:latin typeface="Calibri"/>
                <a:cs typeface="Calibri"/>
              </a:rPr>
              <a:t> </a:t>
            </a:r>
            <a:r>
              <a:rPr sz="1400" spc="-5" dirty="0">
                <a:latin typeface="Calibri"/>
                <a:cs typeface="Calibri"/>
              </a:rPr>
              <a:t>Station	Bus </a:t>
            </a:r>
            <a:r>
              <a:rPr sz="1400" dirty="0">
                <a:latin typeface="Calibri"/>
                <a:cs typeface="Calibri"/>
              </a:rPr>
              <a:t>No.</a:t>
            </a:r>
            <a:r>
              <a:rPr sz="1400" spc="-45" dirty="0">
                <a:latin typeface="Calibri"/>
                <a:cs typeface="Calibri"/>
              </a:rPr>
              <a:t> </a:t>
            </a:r>
            <a:r>
              <a:rPr sz="1400" spc="-5" dirty="0">
                <a:latin typeface="Calibri"/>
                <a:cs typeface="Calibri"/>
              </a:rPr>
              <a:t>151 </a:t>
            </a:r>
            <a:r>
              <a:rPr sz="1400" spc="-10" dirty="0">
                <a:latin typeface="Calibri"/>
                <a:cs typeface="Calibri"/>
              </a:rPr>
              <a:t>to</a:t>
            </a:r>
            <a:r>
              <a:rPr sz="1400" spc="10" dirty="0">
                <a:latin typeface="Calibri"/>
                <a:cs typeface="Calibri"/>
              </a:rPr>
              <a:t> </a:t>
            </a:r>
            <a:r>
              <a:rPr sz="1400" spc="-25" dirty="0">
                <a:latin typeface="Calibri"/>
                <a:cs typeface="Calibri"/>
              </a:rPr>
              <a:t>AU</a:t>
            </a:r>
            <a:endParaRPr sz="1400" dirty="0">
              <a:latin typeface="Calibri"/>
              <a:cs typeface="Calibri"/>
            </a:endParaRPr>
          </a:p>
        </p:txBody>
      </p:sp>
      <p:sp>
        <p:nvSpPr>
          <p:cNvPr id="11" name="object 11"/>
          <p:cNvSpPr/>
          <p:nvPr/>
        </p:nvSpPr>
        <p:spPr>
          <a:xfrm>
            <a:off x="3289249" y="2661437"/>
            <a:ext cx="253365" cy="45720"/>
          </a:xfrm>
          <a:custGeom>
            <a:avLst/>
            <a:gdLst/>
            <a:ahLst/>
            <a:cxnLst/>
            <a:rect l="l" t="t" r="r" b="b"/>
            <a:pathLst>
              <a:path w="253364" h="45719">
                <a:moveTo>
                  <a:pt x="0" y="11429"/>
                </a:moveTo>
                <a:lnTo>
                  <a:pt x="230124" y="11429"/>
                </a:lnTo>
                <a:lnTo>
                  <a:pt x="230124" y="0"/>
                </a:lnTo>
                <a:lnTo>
                  <a:pt x="252984" y="22859"/>
                </a:lnTo>
                <a:lnTo>
                  <a:pt x="230124" y="45719"/>
                </a:lnTo>
                <a:lnTo>
                  <a:pt x="230124" y="34289"/>
                </a:lnTo>
                <a:lnTo>
                  <a:pt x="0" y="34289"/>
                </a:lnTo>
                <a:lnTo>
                  <a:pt x="0" y="11429"/>
                </a:lnTo>
                <a:close/>
              </a:path>
            </a:pathLst>
          </a:custGeom>
          <a:ln w="25908">
            <a:solidFill>
              <a:srgbClr val="385D89"/>
            </a:solidFill>
          </a:ln>
        </p:spPr>
        <p:txBody>
          <a:bodyPr wrap="square" lIns="0" tIns="0" rIns="0" bIns="0" rtlCol="0"/>
          <a:lstStyle/>
          <a:p>
            <a:endParaRPr/>
          </a:p>
        </p:txBody>
      </p:sp>
      <p:sp>
        <p:nvSpPr>
          <p:cNvPr id="13" name="object 13"/>
          <p:cNvSpPr/>
          <p:nvPr/>
        </p:nvSpPr>
        <p:spPr>
          <a:xfrm>
            <a:off x="1939344" y="2993664"/>
            <a:ext cx="253365" cy="45720"/>
          </a:xfrm>
          <a:custGeom>
            <a:avLst/>
            <a:gdLst/>
            <a:ahLst/>
            <a:cxnLst/>
            <a:rect l="l" t="t" r="r" b="b"/>
            <a:pathLst>
              <a:path w="253364" h="45719">
                <a:moveTo>
                  <a:pt x="0" y="11430"/>
                </a:moveTo>
                <a:lnTo>
                  <a:pt x="230124" y="11430"/>
                </a:lnTo>
                <a:lnTo>
                  <a:pt x="230124" y="0"/>
                </a:lnTo>
                <a:lnTo>
                  <a:pt x="252984" y="22859"/>
                </a:lnTo>
                <a:lnTo>
                  <a:pt x="230124" y="45719"/>
                </a:lnTo>
                <a:lnTo>
                  <a:pt x="230124" y="34289"/>
                </a:lnTo>
                <a:lnTo>
                  <a:pt x="0" y="34289"/>
                </a:lnTo>
                <a:lnTo>
                  <a:pt x="0" y="11430"/>
                </a:lnTo>
                <a:close/>
              </a:path>
            </a:pathLst>
          </a:custGeom>
          <a:ln w="25908">
            <a:solidFill>
              <a:srgbClr val="385D89"/>
            </a:solidFill>
          </a:ln>
        </p:spPr>
        <p:txBody>
          <a:bodyPr wrap="square" lIns="0" tIns="0" rIns="0" bIns="0" rtlCol="0"/>
          <a:lstStyle/>
          <a:p>
            <a:endParaRPr/>
          </a:p>
        </p:txBody>
      </p:sp>
      <p:sp>
        <p:nvSpPr>
          <p:cNvPr id="15" name="object 15"/>
          <p:cNvSpPr/>
          <p:nvPr/>
        </p:nvSpPr>
        <p:spPr>
          <a:xfrm>
            <a:off x="4047552" y="2993664"/>
            <a:ext cx="253365" cy="45720"/>
          </a:xfrm>
          <a:custGeom>
            <a:avLst/>
            <a:gdLst/>
            <a:ahLst/>
            <a:cxnLst/>
            <a:rect l="l" t="t" r="r" b="b"/>
            <a:pathLst>
              <a:path w="253364" h="45719">
                <a:moveTo>
                  <a:pt x="0" y="11430"/>
                </a:moveTo>
                <a:lnTo>
                  <a:pt x="230124" y="11430"/>
                </a:lnTo>
                <a:lnTo>
                  <a:pt x="230124" y="0"/>
                </a:lnTo>
                <a:lnTo>
                  <a:pt x="252984" y="22859"/>
                </a:lnTo>
                <a:lnTo>
                  <a:pt x="230124" y="45719"/>
                </a:lnTo>
                <a:lnTo>
                  <a:pt x="230124" y="34289"/>
                </a:lnTo>
                <a:lnTo>
                  <a:pt x="0" y="34289"/>
                </a:lnTo>
                <a:lnTo>
                  <a:pt x="0" y="11430"/>
                </a:lnTo>
                <a:close/>
              </a:path>
            </a:pathLst>
          </a:custGeom>
          <a:ln w="25908">
            <a:solidFill>
              <a:srgbClr val="385D89"/>
            </a:solidFill>
          </a:ln>
        </p:spPr>
        <p:txBody>
          <a:bodyPr wrap="square" lIns="0" tIns="0" rIns="0" bIns="0" rtlCol="0"/>
          <a:lstStyle/>
          <a:p>
            <a:endParaRPr/>
          </a:p>
        </p:txBody>
      </p:sp>
      <p:pic>
        <p:nvPicPr>
          <p:cNvPr id="16" name="object 16"/>
          <p:cNvPicPr/>
          <p:nvPr/>
        </p:nvPicPr>
        <p:blipFill>
          <a:blip r:embed="rId5" cstate="print"/>
          <a:stretch>
            <a:fillRect/>
          </a:stretch>
        </p:blipFill>
        <p:spPr>
          <a:xfrm>
            <a:off x="75895" y="4470584"/>
            <a:ext cx="6202680" cy="1139952"/>
          </a:xfrm>
          <a:prstGeom prst="rect">
            <a:avLst/>
          </a:prstGeom>
        </p:spPr>
      </p:pic>
      <p:pic>
        <p:nvPicPr>
          <p:cNvPr id="17" name="object 17"/>
          <p:cNvPicPr/>
          <p:nvPr/>
        </p:nvPicPr>
        <p:blipFill>
          <a:blip r:embed="rId6" cstate="print"/>
          <a:stretch>
            <a:fillRect/>
          </a:stretch>
        </p:blipFill>
        <p:spPr>
          <a:xfrm>
            <a:off x="123139" y="4498022"/>
            <a:ext cx="6112764" cy="1050036"/>
          </a:xfrm>
          <a:prstGeom prst="rect">
            <a:avLst/>
          </a:prstGeom>
        </p:spPr>
      </p:pic>
      <p:sp>
        <p:nvSpPr>
          <p:cNvPr id="18" name="object 18"/>
          <p:cNvSpPr/>
          <p:nvPr/>
        </p:nvSpPr>
        <p:spPr>
          <a:xfrm>
            <a:off x="123139" y="4498022"/>
            <a:ext cx="6113145" cy="1050290"/>
          </a:xfrm>
          <a:custGeom>
            <a:avLst/>
            <a:gdLst/>
            <a:ahLst/>
            <a:cxnLst/>
            <a:rect l="l" t="t" r="r" b="b"/>
            <a:pathLst>
              <a:path w="6113145" h="1050289">
                <a:moveTo>
                  <a:pt x="0" y="175006"/>
                </a:moveTo>
                <a:lnTo>
                  <a:pt x="6251" y="128484"/>
                </a:lnTo>
                <a:lnTo>
                  <a:pt x="23894" y="86679"/>
                </a:lnTo>
                <a:lnTo>
                  <a:pt x="51260" y="51260"/>
                </a:lnTo>
                <a:lnTo>
                  <a:pt x="86679" y="23894"/>
                </a:lnTo>
                <a:lnTo>
                  <a:pt x="128484" y="6251"/>
                </a:lnTo>
                <a:lnTo>
                  <a:pt x="175006" y="0"/>
                </a:lnTo>
                <a:lnTo>
                  <a:pt x="5937758" y="0"/>
                </a:lnTo>
                <a:lnTo>
                  <a:pt x="5984279" y="6251"/>
                </a:lnTo>
                <a:lnTo>
                  <a:pt x="6026084" y="23894"/>
                </a:lnTo>
                <a:lnTo>
                  <a:pt x="6061503" y="51260"/>
                </a:lnTo>
                <a:lnTo>
                  <a:pt x="6088869" y="86679"/>
                </a:lnTo>
                <a:lnTo>
                  <a:pt x="6106512" y="128484"/>
                </a:lnTo>
                <a:lnTo>
                  <a:pt x="6112764" y="175006"/>
                </a:lnTo>
                <a:lnTo>
                  <a:pt x="6112764" y="875029"/>
                </a:lnTo>
                <a:lnTo>
                  <a:pt x="6106512" y="921551"/>
                </a:lnTo>
                <a:lnTo>
                  <a:pt x="6088869" y="963356"/>
                </a:lnTo>
                <a:lnTo>
                  <a:pt x="6061503" y="998775"/>
                </a:lnTo>
                <a:lnTo>
                  <a:pt x="6026084" y="1026141"/>
                </a:lnTo>
                <a:lnTo>
                  <a:pt x="5984279" y="1043784"/>
                </a:lnTo>
                <a:lnTo>
                  <a:pt x="5937758" y="1050036"/>
                </a:lnTo>
                <a:lnTo>
                  <a:pt x="175006" y="1050036"/>
                </a:lnTo>
                <a:lnTo>
                  <a:pt x="128484" y="1043784"/>
                </a:lnTo>
                <a:lnTo>
                  <a:pt x="86679" y="1026141"/>
                </a:lnTo>
                <a:lnTo>
                  <a:pt x="51260" y="998775"/>
                </a:lnTo>
                <a:lnTo>
                  <a:pt x="23894" y="963356"/>
                </a:lnTo>
                <a:lnTo>
                  <a:pt x="6251" y="921551"/>
                </a:lnTo>
                <a:lnTo>
                  <a:pt x="0" y="875029"/>
                </a:lnTo>
                <a:lnTo>
                  <a:pt x="0" y="175006"/>
                </a:lnTo>
                <a:close/>
              </a:path>
            </a:pathLst>
          </a:custGeom>
          <a:ln w="9144">
            <a:solidFill>
              <a:srgbClr val="97B853"/>
            </a:solidFill>
          </a:ln>
        </p:spPr>
        <p:txBody>
          <a:bodyPr wrap="square" lIns="0" tIns="0" rIns="0" bIns="0" rtlCol="0"/>
          <a:lstStyle/>
          <a:p>
            <a:endParaRPr/>
          </a:p>
        </p:txBody>
      </p:sp>
      <p:sp>
        <p:nvSpPr>
          <p:cNvPr id="19" name="object 19"/>
          <p:cNvSpPr txBox="1"/>
          <p:nvPr/>
        </p:nvSpPr>
        <p:spPr>
          <a:xfrm>
            <a:off x="550265" y="4596041"/>
            <a:ext cx="531685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C00000"/>
                </a:solidFill>
                <a:latin typeface="Calibri"/>
                <a:cs typeface="Calibri"/>
              </a:rPr>
              <a:t>From</a:t>
            </a:r>
            <a:r>
              <a:rPr sz="2000" b="1" spc="-25" dirty="0">
                <a:solidFill>
                  <a:srgbClr val="C00000"/>
                </a:solidFill>
                <a:latin typeface="Calibri"/>
                <a:cs typeface="Calibri"/>
              </a:rPr>
              <a:t> </a:t>
            </a:r>
            <a:r>
              <a:rPr sz="2000" b="1" dirty="0">
                <a:solidFill>
                  <a:srgbClr val="C00000"/>
                </a:solidFill>
                <a:latin typeface="Calibri"/>
                <a:cs typeface="Calibri"/>
              </a:rPr>
              <a:t>Kaohsiung</a:t>
            </a:r>
            <a:r>
              <a:rPr sz="2000" b="1" spc="-30" dirty="0">
                <a:solidFill>
                  <a:srgbClr val="C00000"/>
                </a:solidFill>
                <a:latin typeface="Calibri"/>
                <a:cs typeface="Calibri"/>
              </a:rPr>
              <a:t> </a:t>
            </a:r>
            <a:r>
              <a:rPr sz="2000" b="1" dirty="0">
                <a:solidFill>
                  <a:srgbClr val="C00000"/>
                </a:solidFill>
                <a:latin typeface="Calibri"/>
                <a:cs typeface="Calibri"/>
              </a:rPr>
              <a:t>International</a:t>
            </a:r>
            <a:r>
              <a:rPr sz="2000" b="1" spc="-40" dirty="0">
                <a:solidFill>
                  <a:srgbClr val="C00000"/>
                </a:solidFill>
                <a:latin typeface="Calibri"/>
                <a:cs typeface="Calibri"/>
              </a:rPr>
              <a:t> </a:t>
            </a:r>
            <a:r>
              <a:rPr sz="2000" b="1" dirty="0">
                <a:solidFill>
                  <a:srgbClr val="C00000"/>
                </a:solidFill>
                <a:latin typeface="Calibri"/>
                <a:cs typeface="Calibri"/>
              </a:rPr>
              <a:t>Airport</a:t>
            </a:r>
            <a:r>
              <a:rPr sz="2000" b="1" spc="-25" dirty="0">
                <a:solidFill>
                  <a:srgbClr val="C00000"/>
                </a:solidFill>
                <a:latin typeface="Calibri"/>
                <a:cs typeface="Calibri"/>
              </a:rPr>
              <a:t> </a:t>
            </a:r>
            <a:r>
              <a:rPr sz="2000" b="1" spc="-5" dirty="0">
                <a:solidFill>
                  <a:srgbClr val="C00000"/>
                </a:solidFill>
                <a:latin typeface="Calibri"/>
                <a:cs typeface="Calibri"/>
              </a:rPr>
              <a:t>(KHH)</a:t>
            </a:r>
            <a:r>
              <a:rPr sz="2000" b="1" spc="5" dirty="0">
                <a:solidFill>
                  <a:srgbClr val="C00000"/>
                </a:solidFill>
                <a:latin typeface="Calibri"/>
                <a:cs typeface="Calibri"/>
              </a:rPr>
              <a:t> </a:t>
            </a:r>
            <a:r>
              <a:rPr sz="2000" b="1" dirty="0">
                <a:solidFill>
                  <a:srgbClr val="C00000"/>
                </a:solidFill>
                <a:latin typeface="Calibri"/>
                <a:cs typeface="Calibri"/>
              </a:rPr>
              <a:t>to</a:t>
            </a:r>
            <a:r>
              <a:rPr sz="2000" b="1" spc="-25" dirty="0">
                <a:solidFill>
                  <a:srgbClr val="C00000"/>
                </a:solidFill>
                <a:latin typeface="Calibri"/>
                <a:cs typeface="Calibri"/>
              </a:rPr>
              <a:t> </a:t>
            </a:r>
            <a:r>
              <a:rPr sz="2000" b="1" dirty="0">
                <a:solidFill>
                  <a:srgbClr val="C00000"/>
                </a:solidFill>
                <a:latin typeface="Calibri"/>
                <a:cs typeface="Calibri"/>
              </a:rPr>
              <a:t>AU</a:t>
            </a:r>
            <a:endParaRPr sz="2000" dirty="0">
              <a:latin typeface="Calibri"/>
              <a:cs typeface="Calibri"/>
            </a:endParaRPr>
          </a:p>
        </p:txBody>
      </p:sp>
      <p:grpSp>
        <p:nvGrpSpPr>
          <p:cNvPr id="20" name="object 20"/>
          <p:cNvGrpSpPr/>
          <p:nvPr/>
        </p:nvGrpSpPr>
        <p:grpSpPr>
          <a:xfrm>
            <a:off x="75895" y="3356026"/>
            <a:ext cx="6202680" cy="1049020"/>
            <a:chOff x="385572" y="3387864"/>
            <a:chExt cx="6202680" cy="1049020"/>
          </a:xfrm>
        </p:grpSpPr>
        <p:pic>
          <p:nvPicPr>
            <p:cNvPr id="21" name="object 21"/>
            <p:cNvPicPr/>
            <p:nvPr/>
          </p:nvPicPr>
          <p:blipFill>
            <a:blip r:embed="rId7" cstate="print"/>
            <a:stretch>
              <a:fillRect/>
            </a:stretch>
          </p:blipFill>
          <p:spPr>
            <a:xfrm>
              <a:off x="385572" y="3387864"/>
              <a:ext cx="6202680" cy="1048499"/>
            </a:xfrm>
            <a:prstGeom prst="rect">
              <a:avLst/>
            </a:prstGeom>
          </p:spPr>
        </p:pic>
        <p:pic>
          <p:nvPicPr>
            <p:cNvPr id="22" name="object 22"/>
            <p:cNvPicPr/>
            <p:nvPr/>
          </p:nvPicPr>
          <p:blipFill>
            <a:blip r:embed="rId8" cstate="print"/>
            <a:stretch>
              <a:fillRect/>
            </a:stretch>
          </p:blipFill>
          <p:spPr>
            <a:xfrm>
              <a:off x="432816" y="3415283"/>
              <a:ext cx="6112764" cy="958596"/>
            </a:xfrm>
            <a:prstGeom prst="rect">
              <a:avLst/>
            </a:prstGeom>
          </p:spPr>
        </p:pic>
        <p:sp>
          <p:nvSpPr>
            <p:cNvPr id="23" name="object 23"/>
            <p:cNvSpPr/>
            <p:nvPr/>
          </p:nvSpPr>
          <p:spPr>
            <a:xfrm>
              <a:off x="432816" y="3415283"/>
              <a:ext cx="6113145" cy="958850"/>
            </a:xfrm>
            <a:custGeom>
              <a:avLst/>
              <a:gdLst/>
              <a:ahLst/>
              <a:cxnLst/>
              <a:rect l="l" t="t" r="r" b="b"/>
              <a:pathLst>
                <a:path w="6113145" h="958850">
                  <a:moveTo>
                    <a:pt x="0" y="159766"/>
                  </a:moveTo>
                  <a:lnTo>
                    <a:pt x="8144" y="109256"/>
                  </a:lnTo>
                  <a:lnTo>
                    <a:pt x="30824" y="65397"/>
                  </a:lnTo>
                  <a:lnTo>
                    <a:pt x="65408" y="30817"/>
                  </a:lnTo>
                  <a:lnTo>
                    <a:pt x="109266" y="8142"/>
                  </a:lnTo>
                  <a:lnTo>
                    <a:pt x="159765" y="0"/>
                  </a:lnTo>
                  <a:lnTo>
                    <a:pt x="5952998" y="0"/>
                  </a:lnTo>
                  <a:lnTo>
                    <a:pt x="6003507" y="8142"/>
                  </a:lnTo>
                  <a:lnTo>
                    <a:pt x="6047366" y="30817"/>
                  </a:lnTo>
                  <a:lnTo>
                    <a:pt x="6081946" y="65397"/>
                  </a:lnTo>
                  <a:lnTo>
                    <a:pt x="6104621" y="109256"/>
                  </a:lnTo>
                  <a:lnTo>
                    <a:pt x="6112764" y="159766"/>
                  </a:lnTo>
                  <a:lnTo>
                    <a:pt x="6112764" y="798830"/>
                  </a:lnTo>
                  <a:lnTo>
                    <a:pt x="6104621" y="849339"/>
                  </a:lnTo>
                  <a:lnTo>
                    <a:pt x="6081946" y="893198"/>
                  </a:lnTo>
                  <a:lnTo>
                    <a:pt x="6047366" y="927778"/>
                  </a:lnTo>
                  <a:lnTo>
                    <a:pt x="6003507" y="950453"/>
                  </a:lnTo>
                  <a:lnTo>
                    <a:pt x="5952998" y="958596"/>
                  </a:lnTo>
                  <a:lnTo>
                    <a:pt x="159765" y="958596"/>
                  </a:lnTo>
                  <a:lnTo>
                    <a:pt x="109266" y="950453"/>
                  </a:lnTo>
                  <a:lnTo>
                    <a:pt x="65408" y="927778"/>
                  </a:lnTo>
                  <a:lnTo>
                    <a:pt x="30824" y="893198"/>
                  </a:lnTo>
                  <a:lnTo>
                    <a:pt x="8144" y="849339"/>
                  </a:lnTo>
                  <a:lnTo>
                    <a:pt x="0" y="798830"/>
                  </a:lnTo>
                  <a:lnTo>
                    <a:pt x="0" y="159766"/>
                  </a:lnTo>
                  <a:close/>
                </a:path>
              </a:pathLst>
            </a:custGeom>
            <a:ln w="9144">
              <a:solidFill>
                <a:srgbClr val="F69240"/>
              </a:solidFill>
            </a:ln>
          </p:spPr>
          <p:txBody>
            <a:bodyPr wrap="square" lIns="0" tIns="0" rIns="0" bIns="0" rtlCol="0"/>
            <a:lstStyle/>
            <a:p>
              <a:endParaRPr/>
            </a:p>
          </p:txBody>
        </p:sp>
      </p:grpSp>
      <p:sp>
        <p:nvSpPr>
          <p:cNvPr id="24" name="object 24"/>
          <p:cNvSpPr txBox="1"/>
          <p:nvPr/>
        </p:nvSpPr>
        <p:spPr>
          <a:xfrm>
            <a:off x="582878" y="3387957"/>
            <a:ext cx="5252085" cy="748030"/>
          </a:xfrm>
          <a:prstGeom prst="rect">
            <a:avLst/>
          </a:prstGeom>
        </p:spPr>
        <p:txBody>
          <a:bodyPr vert="horz" wrap="square" lIns="0" tIns="132080" rIns="0" bIns="0" rtlCol="0">
            <a:spAutoFit/>
          </a:bodyPr>
          <a:lstStyle/>
          <a:p>
            <a:pPr marL="12700">
              <a:lnSpc>
                <a:spcPct val="100000"/>
              </a:lnSpc>
              <a:spcBef>
                <a:spcPts val="1040"/>
              </a:spcBef>
            </a:pPr>
            <a:r>
              <a:rPr sz="2000" b="1" dirty="0">
                <a:solidFill>
                  <a:srgbClr val="C00000"/>
                </a:solidFill>
                <a:latin typeface="Calibri"/>
                <a:cs typeface="Calibri"/>
              </a:rPr>
              <a:t>From</a:t>
            </a:r>
            <a:r>
              <a:rPr sz="2000" b="1" spc="-25" dirty="0">
                <a:solidFill>
                  <a:srgbClr val="C00000"/>
                </a:solidFill>
                <a:latin typeface="Calibri"/>
                <a:cs typeface="Calibri"/>
              </a:rPr>
              <a:t> </a:t>
            </a:r>
            <a:r>
              <a:rPr sz="2000" b="1" spc="-5" dirty="0">
                <a:solidFill>
                  <a:srgbClr val="C00000"/>
                </a:solidFill>
                <a:latin typeface="Calibri"/>
                <a:cs typeface="Calibri"/>
              </a:rPr>
              <a:t>Taichung</a:t>
            </a:r>
            <a:r>
              <a:rPr sz="2000" b="1" spc="-30" dirty="0">
                <a:solidFill>
                  <a:srgbClr val="C00000"/>
                </a:solidFill>
                <a:latin typeface="Calibri"/>
                <a:cs typeface="Calibri"/>
              </a:rPr>
              <a:t> </a:t>
            </a:r>
            <a:r>
              <a:rPr sz="2000" b="1" dirty="0">
                <a:solidFill>
                  <a:srgbClr val="C00000"/>
                </a:solidFill>
                <a:latin typeface="Calibri"/>
                <a:cs typeface="Calibri"/>
              </a:rPr>
              <a:t>International</a:t>
            </a:r>
            <a:r>
              <a:rPr sz="2000" b="1" spc="-40" dirty="0">
                <a:solidFill>
                  <a:srgbClr val="C00000"/>
                </a:solidFill>
                <a:latin typeface="Calibri"/>
                <a:cs typeface="Calibri"/>
              </a:rPr>
              <a:t> </a:t>
            </a:r>
            <a:r>
              <a:rPr sz="2000" b="1" dirty="0">
                <a:solidFill>
                  <a:srgbClr val="C00000"/>
                </a:solidFill>
                <a:latin typeface="Calibri"/>
                <a:cs typeface="Calibri"/>
              </a:rPr>
              <a:t>Airport</a:t>
            </a:r>
            <a:r>
              <a:rPr sz="2000" b="1" spc="-5" dirty="0">
                <a:solidFill>
                  <a:srgbClr val="C00000"/>
                </a:solidFill>
                <a:latin typeface="Calibri"/>
                <a:cs typeface="Calibri"/>
              </a:rPr>
              <a:t> </a:t>
            </a:r>
            <a:r>
              <a:rPr sz="2000" b="1" dirty="0">
                <a:solidFill>
                  <a:srgbClr val="C00000"/>
                </a:solidFill>
                <a:latin typeface="Calibri"/>
                <a:cs typeface="Calibri"/>
              </a:rPr>
              <a:t>(RMQ)</a:t>
            </a:r>
            <a:r>
              <a:rPr sz="2000" b="1" spc="-25" dirty="0">
                <a:solidFill>
                  <a:srgbClr val="C00000"/>
                </a:solidFill>
                <a:latin typeface="Calibri"/>
                <a:cs typeface="Calibri"/>
              </a:rPr>
              <a:t> </a:t>
            </a:r>
            <a:r>
              <a:rPr sz="2000" b="1" dirty="0">
                <a:solidFill>
                  <a:srgbClr val="C00000"/>
                </a:solidFill>
                <a:latin typeface="Calibri"/>
                <a:cs typeface="Calibri"/>
              </a:rPr>
              <a:t>to</a:t>
            </a:r>
            <a:r>
              <a:rPr sz="2000" b="1" spc="-5" dirty="0">
                <a:solidFill>
                  <a:srgbClr val="C00000"/>
                </a:solidFill>
                <a:latin typeface="Calibri"/>
                <a:cs typeface="Calibri"/>
              </a:rPr>
              <a:t> </a:t>
            </a:r>
            <a:r>
              <a:rPr sz="2000" b="1" dirty="0">
                <a:solidFill>
                  <a:srgbClr val="C00000"/>
                </a:solidFill>
                <a:latin typeface="Calibri"/>
                <a:cs typeface="Calibri"/>
              </a:rPr>
              <a:t>AU</a:t>
            </a:r>
            <a:endParaRPr sz="2000" dirty="0">
              <a:latin typeface="Calibri"/>
              <a:cs typeface="Calibri"/>
            </a:endParaRPr>
          </a:p>
          <a:p>
            <a:pPr marL="396875">
              <a:lnSpc>
                <a:spcPct val="100000"/>
              </a:lnSpc>
              <a:spcBef>
                <a:spcPts val="665"/>
              </a:spcBef>
              <a:tabLst>
                <a:tab pos="1656714" algn="l"/>
                <a:tab pos="3660775" algn="l"/>
              </a:tabLst>
            </a:pPr>
            <a:r>
              <a:rPr sz="1400" spc="-5" dirty="0">
                <a:latin typeface="Calibri"/>
                <a:cs typeface="Calibri"/>
              </a:rPr>
              <a:t>Bus</a:t>
            </a:r>
            <a:r>
              <a:rPr sz="1400" spc="5" dirty="0">
                <a:latin typeface="Calibri"/>
                <a:cs typeface="Calibri"/>
              </a:rPr>
              <a:t> </a:t>
            </a:r>
            <a:r>
              <a:rPr sz="1400" dirty="0">
                <a:latin typeface="Calibri"/>
                <a:cs typeface="Calibri"/>
              </a:rPr>
              <a:t>No.</a:t>
            </a:r>
            <a:r>
              <a:rPr sz="1400" spc="-25" dirty="0">
                <a:latin typeface="Calibri"/>
                <a:cs typeface="Calibri"/>
              </a:rPr>
              <a:t> </a:t>
            </a:r>
            <a:r>
              <a:rPr sz="1400" spc="-5" dirty="0">
                <a:latin typeface="Calibri"/>
                <a:cs typeface="Calibri"/>
              </a:rPr>
              <a:t>156	THSR </a:t>
            </a:r>
            <a:r>
              <a:rPr sz="1400" spc="-20" dirty="0">
                <a:latin typeface="Calibri"/>
                <a:cs typeface="Calibri"/>
              </a:rPr>
              <a:t>Taichung</a:t>
            </a:r>
            <a:r>
              <a:rPr sz="1400" spc="30" dirty="0">
                <a:latin typeface="Calibri"/>
                <a:cs typeface="Calibri"/>
              </a:rPr>
              <a:t> </a:t>
            </a:r>
            <a:r>
              <a:rPr sz="1400" spc="-5" dirty="0">
                <a:latin typeface="Calibri"/>
                <a:cs typeface="Calibri"/>
              </a:rPr>
              <a:t>Station	Bus</a:t>
            </a:r>
            <a:r>
              <a:rPr sz="1400" spc="-25" dirty="0">
                <a:latin typeface="Calibri"/>
                <a:cs typeface="Calibri"/>
              </a:rPr>
              <a:t> </a:t>
            </a:r>
            <a:r>
              <a:rPr sz="1400" dirty="0">
                <a:latin typeface="Calibri"/>
                <a:cs typeface="Calibri"/>
              </a:rPr>
              <a:t>No.</a:t>
            </a:r>
            <a:r>
              <a:rPr sz="1400" spc="-35" dirty="0">
                <a:latin typeface="Calibri"/>
                <a:cs typeface="Calibri"/>
              </a:rPr>
              <a:t> </a:t>
            </a:r>
            <a:r>
              <a:rPr sz="1400" spc="-5" dirty="0">
                <a:latin typeface="Calibri"/>
                <a:cs typeface="Calibri"/>
              </a:rPr>
              <a:t>151</a:t>
            </a:r>
            <a:r>
              <a:rPr sz="1400" spc="-10" dirty="0">
                <a:latin typeface="Calibri"/>
                <a:cs typeface="Calibri"/>
              </a:rPr>
              <a:t> to</a:t>
            </a:r>
            <a:r>
              <a:rPr sz="1400" spc="-20" dirty="0">
                <a:latin typeface="Calibri"/>
                <a:cs typeface="Calibri"/>
              </a:rPr>
              <a:t> </a:t>
            </a:r>
            <a:r>
              <a:rPr sz="1400" spc="-15" dirty="0">
                <a:latin typeface="Calibri"/>
                <a:cs typeface="Calibri"/>
              </a:rPr>
              <a:t>AU</a:t>
            </a:r>
            <a:endParaRPr sz="1400" dirty="0">
              <a:latin typeface="Calibri"/>
              <a:cs typeface="Calibri"/>
            </a:endParaRPr>
          </a:p>
        </p:txBody>
      </p:sp>
      <p:grpSp>
        <p:nvGrpSpPr>
          <p:cNvPr id="25" name="object 25"/>
          <p:cNvGrpSpPr/>
          <p:nvPr/>
        </p:nvGrpSpPr>
        <p:grpSpPr>
          <a:xfrm>
            <a:off x="1877199" y="3991458"/>
            <a:ext cx="2326005" cy="79375"/>
            <a:chOff x="2186876" y="4023296"/>
            <a:chExt cx="2326005" cy="79375"/>
          </a:xfrm>
        </p:grpSpPr>
        <p:sp>
          <p:nvSpPr>
            <p:cNvPr id="26" name="object 26"/>
            <p:cNvSpPr/>
            <p:nvPr/>
          </p:nvSpPr>
          <p:spPr>
            <a:xfrm>
              <a:off x="2199894" y="4036314"/>
              <a:ext cx="251460" cy="45720"/>
            </a:xfrm>
            <a:custGeom>
              <a:avLst/>
              <a:gdLst/>
              <a:ahLst/>
              <a:cxnLst/>
              <a:rect l="l" t="t" r="r" b="b"/>
              <a:pathLst>
                <a:path w="251460" h="45720">
                  <a:moveTo>
                    <a:pt x="228600" y="0"/>
                  </a:moveTo>
                  <a:lnTo>
                    <a:pt x="228600" y="11430"/>
                  </a:lnTo>
                  <a:lnTo>
                    <a:pt x="0" y="11430"/>
                  </a:lnTo>
                  <a:lnTo>
                    <a:pt x="0" y="34290"/>
                  </a:lnTo>
                  <a:lnTo>
                    <a:pt x="228600" y="34290"/>
                  </a:lnTo>
                  <a:lnTo>
                    <a:pt x="228600" y="45719"/>
                  </a:lnTo>
                  <a:lnTo>
                    <a:pt x="251460" y="22860"/>
                  </a:lnTo>
                  <a:lnTo>
                    <a:pt x="228600" y="0"/>
                  </a:lnTo>
                  <a:close/>
                </a:path>
              </a:pathLst>
            </a:custGeom>
            <a:solidFill>
              <a:srgbClr val="4F81BC"/>
            </a:solidFill>
          </p:spPr>
          <p:txBody>
            <a:bodyPr wrap="square" lIns="0" tIns="0" rIns="0" bIns="0" rtlCol="0"/>
            <a:lstStyle/>
            <a:p>
              <a:endParaRPr/>
            </a:p>
          </p:txBody>
        </p:sp>
        <p:sp>
          <p:nvSpPr>
            <p:cNvPr id="27" name="object 27"/>
            <p:cNvSpPr/>
            <p:nvPr/>
          </p:nvSpPr>
          <p:spPr>
            <a:xfrm>
              <a:off x="2199894" y="4036314"/>
              <a:ext cx="251460" cy="45720"/>
            </a:xfrm>
            <a:custGeom>
              <a:avLst/>
              <a:gdLst/>
              <a:ahLst/>
              <a:cxnLst/>
              <a:rect l="l" t="t" r="r" b="b"/>
              <a:pathLst>
                <a:path w="251460" h="45720">
                  <a:moveTo>
                    <a:pt x="0" y="11430"/>
                  </a:moveTo>
                  <a:lnTo>
                    <a:pt x="228600" y="11430"/>
                  </a:lnTo>
                  <a:lnTo>
                    <a:pt x="228600" y="0"/>
                  </a:lnTo>
                  <a:lnTo>
                    <a:pt x="251460" y="22860"/>
                  </a:lnTo>
                  <a:lnTo>
                    <a:pt x="228600" y="45719"/>
                  </a:lnTo>
                  <a:lnTo>
                    <a:pt x="228600" y="34290"/>
                  </a:lnTo>
                  <a:lnTo>
                    <a:pt x="0" y="34290"/>
                  </a:lnTo>
                  <a:lnTo>
                    <a:pt x="0" y="11430"/>
                  </a:lnTo>
                  <a:close/>
                </a:path>
              </a:pathLst>
            </a:custGeom>
            <a:ln w="25908">
              <a:solidFill>
                <a:srgbClr val="385D89"/>
              </a:solidFill>
            </a:ln>
          </p:spPr>
          <p:txBody>
            <a:bodyPr wrap="square" lIns="0" tIns="0" rIns="0" bIns="0" rtlCol="0"/>
            <a:lstStyle/>
            <a:p>
              <a:endParaRPr/>
            </a:p>
          </p:txBody>
        </p:sp>
        <p:sp>
          <p:nvSpPr>
            <p:cNvPr id="28" name="object 28"/>
            <p:cNvSpPr/>
            <p:nvPr/>
          </p:nvSpPr>
          <p:spPr>
            <a:xfrm>
              <a:off x="4246626" y="4043934"/>
              <a:ext cx="253365" cy="45720"/>
            </a:xfrm>
            <a:custGeom>
              <a:avLst/>
              <a:gdLst/>
              <a:ahLst/>
              <a:cxnLst/>
              <a:rect l="l" t="t" r="r" b="b"/>
              <a:pathLst>
                <a:path w="253364" h="45720">
                  <a:moveTo>
                    <a:pt x="230124" y="0"/>
                  </a:moveTo>
                  <a:lnTo>
                    <a:pt x="230124" y="11430"/>
                  </a:lnTo>
                  <a:lnTo>
                    <a:pt x="0" y="11430"/>
                  </a:lnTo>
                  <a:lnTo>
                    <a:pt x="0" y="34290"/>
                  </a:lnTo>
                  <a:lnTo>
                    <a:pt x="230124" y="34290"/>
                  </a:lnTo>
                  <a:lnTo>
                    <a:pt x="230124" y="45720"/>
                  </a:lnTo>
                  <a:lnTo>
                    <a:pt x="252984" y="22860"/>
                  </a:lnTo>
                  <a:lnTo>
                    <a:pt x="230124" y="0"/>
                  </a:lnTo>
                  <a:close/>
                </a:path>
              </a:pathLst>
            </a:custGeom>
            <a:solidFill>
              <a:srgbClr val="4F81BC"/>
            </a:solidFill>
          </p:spPr>
          <p:txBody>
            <a:bodyPr wrap="square" lIns="0" tIns="0" rIns="0" bIns="0" rtlCol="0"/>
            <a:lstStyle/>
            <a:p>
              <a:endParaRPr/>
            </a:p>
          </p:txBody>
        </p:sp>
        <p:sp>
          <p:nvSpPr>
            <p:cNvPr id="29" name="object 29"/>
            <p:cNvSpPr/>
            <p:nvPr/>
          </p:nvSpPr>
          <p:spPr>
            <a:xfrm>
              <a:off x="4246626" y="4043934"/>
              <a:ext cx="253365" cy="45720"/>
            </a:xfrm>
            <a:custGeom>
              <a:avLst/>
              <a:gdLst/>
              <a:ahLst/>
              <a:cxnLst/>
              <a:rect l="l" t="t" r="r" b="b"/>
              <a:pathLst>
                <a:path w="253364" h="45720">
                  <a:moveTo>
                    <a:pt x="0" y="11430"/>
                  </a:moveTo>
                  <a:lnTo>
                    <a:pt x="230124" y="11430"/>
                  </a:lnTo>
                  <a:lnTo>
                    <a:pt x="230124" y="0"/>
                  </a:lnTo>
                  <a:lnTo>
                    <a:pt x="252984" y="22860"/>
                  </a:lnTo>
                  <a:lnTo>
                    <a:pt x="230124" y="45720"/>
                  </a:lnTo>
                  <a:lnTo>
                    <a:pt x="230124" y="34290"/>
                  </a:lnTo>
                  <a:lnTo>
                    <a:pt x="0" y="34290"/>
                  </a:lnTo>
                  <a:lnTo>
                    <a:pt x="0" y="11430"/>
                  </a:lnTo>
                  <a:close/>
                </a:path>
              </a:pathLst>
            </a:custGeom>
            <a:ln w="25908">
              <a:solidFill>
                <a:srgbClr val="385D89"/>
              </a:solidFill>
            </a:ln>
          </p:spPr>
          <p:txBody>
            <a:bodyPr wrap="square" lIns="0" tIns="0" rIns="0" bIns="0" rtlCol="0"/>
            <a:lstStyle/>
            <a:p>
              <a:endParaRPr/>
            </a:p>
          </p:txBody>
        </p:sp>
      </p:grpSp>
      <p:sp>
        <p:nvSpPr>
          <p:cNvPr id="30" name="object 30"/>
          <p:cNvSpPr txBox="1"/>
          <p:nvPr/>
        </p:nvSpPr>
        <p:spPr>
          <a:xfrm>
            <a:off x="648411" y="4905109"/>
            <a:ext cx="1263015" cy="240029"/>
          </a:xfrm>
          <a:prstGeom prst="rect">
            <a:avLst/>
          </a:prstGeom>
        </p:spPr>
        <p:txBody>
          <a:bodyPr vert="horz" wrap="square" lIns="0" tIns="13335" rIns="0" bIns="0" rtlCol="0">
            <a:spAutoFit/>
          </a:bodyPr>
          <a:lstStyle/>
          <a:p>
            <a:pPr marL="12700">
              <a:lnSpc>
                <a:spcPct val="100000"/>
              </a:lnSpc>
              <a:spcBef>
                <a:spcPts val="105"/>
              </a:spcBef>
            </a:pPr>
            <a:r>
              <a:rPr sz="1400" spc="-5" dirty="0">
                <a:latin typeface="Calibri"/>
                <a:cs typeface="Calibri"/>
              </a:rPr>
              <a:t>Kaohsiung</a:t>
            </a:r>
            <a:r>
              <a:rPr sz="1400" spc="-55" dirty="0">
                <a:latin typeface="Calibri"/>
                <a:cs typeface="Calibri"/>
              </a:rPr>
              <a:t> </a:t>
            </a:r>
            <a:r>
              <a:rPr sz="1400" spc="-10" dirty="0">
                <a:latin typeface="Calibri"/>
                <a:cs typeface="Calibri"/>
              </a:rPr>
              <a:t>Metro</a:t>
            </a:r>
            <a:endParaRPr sz="1400">
              <a:latin typeface="Calibri"/>
              <a:cs typeface="Calibri"/>
            </a:endParaRPr>
          </a:p>
        </p:txBody>
      </p:sp>
      <p:sp>
        <p:nvSpPr>
          <p:cNvPr id="31" name="object 31"/>
          <p:cNvSpPr txBox="1"/>
          <p:nvPr/>
        </p:nvSpPr>
        <p:spPr>
          <a:xfrm>
            <a:off x="2283586" y="4798613"/>
            <a:ext cx="3604260" cy="666750"/>
          </a:xfrm>
          <a:prstGeom prst="rect">
            <a:avLst/>
          </a:prstGeom>
        </p:spPr>
        <p:txBody>
          <a:bodyPr vert="horz" wrap="square" lIns="0" tIns="120015" rIns="0" bIns="0" rtlCol="0">
            <a:spAutoFit/>
          </a:bodyPr>
          <a:lstStyle/>
          <a:p>
            <a:pPr marL="12700">
              <a:lnSpc>
                <a:spcPct val="100000"/>
              </a:lnSpc>
              <a:spcBef>
                <a:spcPts val="945"/>
              </a:spcBef>
              <a:tabLst>
                <a:tab pos="1983739" algn="l"/>
              </a:tabLst>
            </a:pPr>
            <a:r>
              <a:rPr sz="1400" spc="-5" dirty="0">
                <a:latin typeface="Calibri"/>
                <a:cs typeface="Calibri"/>
              </a:rPr>
              <a:t>THSR Zouying</a:t>
            </a:r>
            <a:r>
              <a:rPr sz="1400" dirty="0">
                <a:latin typeface="Calibri"/>
                <a:cs typeface="Calibri"/>
              </a:rPr>
              <a:t> </a:t>
            </a:r>
            <a:r>
              <a:rPr sz="1400" spc="-5" dirty="0">
                <a:latin typeface="Calibri"/>
                <a:cs typeface="Calibri"/>
              </a:rPr>
              <a:t>Station	THSR</a:t>
            </a:r>
            <a:r>
              <a:rPr sz="1400" spc="-25" dirty="0">
                <a:latin typeface="Calibri"/>
                <a:cs typeface="Calibri"/>
              </a:rPr>
              <a:t> </a:t>
            </a:r>
            <a:r>
              <a:rPr sz="1400" spc="-20" dirty="0">
                <a:latin typeface="Calibri"/>
                <a:cs typeface="Calibri"/>
              </a:rPr>
              <a:t>Taichung</a:t>
            </a:r>
            <a:r>
              <a:rPr sz="1400" spc="5" dirty="0">
                <a:latin typeface="Calibri"/>
                <a:cs typeface="Calibri"/>
              </a:rPr>
              <a:t> </a:t>
            </a:r>
            <a:r>
              <a:rPr sz="1400" spc="-5" dirty="0">
                <a:latin typeface="Calibri"/>
                <a:cs typeface="Calibri"/>
              </a:rPr>
              <a:t>Station</a:t>
            </a:r>
            <a:endParaRPr sz="1400" dirty="0">
              <a:latin typeface="Calibri"/>
              <a:cs typeface="Calibri"/>
            </a:endParaRPr>
          </a:p>
          <a:p>
            <a:pPr marL="328295">
              <a:lnSpc>
                <a:spcPct val="100000"/>
              </a:lnSpc>
              <a:spcBef>
                <a:spcPts val="840"/>
              </a:spcBef>
            </a:pPr>
            <a:r>
              <a:rPr sz="1400" spc="-5" dirty="0">
                <a:latin typeface="Calibri"/>
                <a:cs typeface="Calibri"/>
              </a:rPr>
              <a:t>Bus</a:t>
            </a:r>
            <a:r>
              <a:rPr sz="1400" spc="-10" dirty="0">
                <a:latin typeface="Calibri"/>
                <a:cs typeface="Calibri"/>
              </a:rPr>
              <a:t> </a:t>
            </a:r>
            <a:r>
              <a:rPr sz="1400" dirty="0">
                <a:latin typeface="Calibri"/>
                <a:cs typeface="Calibri"/>
              </a:rPr>
              <a:t>No.</a:t>
            </a:r>
            <a:r>
              <a:rPr sz="1400" spc="-40" dirty="0">
                <a:latin typeface="Calibri"/>
                <a:cs typeface="Calibri"/>
              </a:rPr>
              <a:t> </a:t>
            </a:r>
            <a:r>
              <a:rPr sz="1400" spc="-5" dirty="0">
                <a:latin typeface="Calibri"/>
                <a:cs typeface="Calibri"/>
              </a:rPr>
              <a:t>151</a:t>
            </a:r>
            <a:r>
              <a:rPr sz="1400" spc="-10" dirty="0">
                <a:latin typeface="Calibri"/>
                <a:cs typeface="Calibri"/>
              </a:rPr>
              <a:t> to</a:t>
            </a:r>
            <a:r>
              <a:rPr sz="1400" spc="-15" dirty="0">
                <a:latin typeface="Calibri"/>
                <a:cs typeface="Calibri"/>
              </a:rPr>
              <a:t> AU</a:t>
            </a:r>
            <a:endParaRPr sz="1400" dirty="0">
              <a:latin typeface="Calibri"/>
              <a:cs typeface="Calibri"/>
            </a:endParaRPr>
          </a:p>
        </p:txBody>
      </p:sp>
      <p:sp>
        <p:nvSpPr>
          <p:cNvPr id="34" name="object 34"/>
          <p:cNvSpPr/>
          <p:nvPr/>
        </p:nvSpPr>
        <p:spPr>
          <a:xfrm>
            <a:off x="1958340" y="4991100"/>
            <a:ext cx="251460" cy="45720"/>
          </a:xfrm>
          <a:custGeom>
            <a:avLst/>
            <a:gdLst/>
            <a:ahLst/>
            <a:cxnLst/>
            <a:rect l="l" t="t" r="r" b="b"/>
            <a:pathLst>
              <a:path w="251460" h="45720">
                <a:moveTo>
                  <a:pt x="0" y="11429"/>
                </a:moveTo>
                <a:lnTo>
                  <a:pt x="228600" y="11429"/>
                </a:lnTo>
                <a:lnTo>
                  <a:pt x="228600" y="0"/>
                </a:lnTo>
                <a:lnTo>
                  <a:pt x="251459" y="22859"/>
                </a:lnTo>
                <a:lnTo>
                  <a:pt x="228600" y="45720"/>
                </a:lnTo>
                <a:lnTo>
                  <a:pt x="228600" y="34290"/>
                </a:lnTo>
                <a:lnTo>
                  <a:pt x="0" y="34290"/>
                </a:lnTo>
                <a:lnTo>
                  <a:pt x="0" y="11429"/>
                </a:lnTo>
                <a:close/>
              </a:path>
            </a:pathLst>
          </a:custGeom>
          <a:ln w="25907">
            <a:solidFill>
              <a:srgbClr val="385D89"/>
            </a:solidFill>
          </a:ln>
        </p:spPr>
        <p:txBody>
          <a:bodyPr wrap="square" lIns="0" tIns="0" rIns="0" bIns="0" rtlCol="0"/>
          <a:lstStyle/>
          <a:p>
            <a:endParaRPr/>
          </a:p>
        </p:txBody>
      </p:sp>
      <p:sp>
        <p:nvSpPr>
          <p:cNvPr id="36" name="object 36"/>
          <p:cNvSpPr/>
          <p:nvPr/>
        </p:nvSpPr>
        <p:spPr>
          <a:xfrm>
            <a:off x="3937635" y="4991100"/>
            <a:ext cx="253365" cy="45720"/>
          </a:xfrm>
          <a:custGeom>
            <a:avLst/>
            <a:gdLst/>
            <a:ahLst/>
            <a:cxnLst/>
            <a:rect l="l" t="t" r="r" b="b"/>
            <a:pathLst>
              <a:path w="253364" h="45720">
                <a:moveTo>
                  <a:pt x="0" y="11429"/>
                </a:moveTo>
                <a:lnTo>
                  <a:pt x="230124" y="11429"/>
                </a:lnTo>
                <a:lnTo>
                  <a:pt x="230124" y="0"/>
                </a:lnTo>
                <a:lnTo>
                  <a:pt x="252983" y="22859"/>
                </a:lnTo>
                <a:lnTo>
                  <a:pt x="230124" y="45720"/>
                </a:lnTo>
                <a:lnTo>
                  <a:pt x="230124" y="34290"/>
                </a:lnTo>
                <a:lnTo>
                  <a:pt x="0" y="34290"/>
                </a:lnTo>
                <a:lnTo>
                  <a:pt x="0" y="11429"/>
                </a:lnTo>
                <a:close/>
              </a:path>
            </a:pathLst>
          </a:custGeom>
          <a:ln w="25907">
            <a:solidFill>
              <a:srgbClr val="385D89"/>
            </a:solidFill>
          </a:ln>
        </p:spPr>
        <p:txBody>
          <a:bodyPr wrap="square" lIns="0" tIns="0" rIns="0" bIns="0" rtlCol="0"/>
          <a:lstStyle/>
          <a:p>
            <a:endParaRPr/>
          </a:p>
        </p:txBody>
      </p:sp>
      <p:sp>
        <p:nvSpPr>
          <p:cNvPr id="38" name="object 38"/>
          <p:cNvSpPr/>
          <p:nvPr/>
        </p:nvSpPr>
        <p:spPr>
          <a:xfrm>
            <a:off x="2236515" y="5326380"/>
            <a:ext cx="253365" cy="45720"/>
          </a:xfrm>
          <a:custGeom>
            <a:avLst/>
            <a:gdLst/>
            <a:ahLst/>
            <a:cxnLst/>
            <a:rect l="l" t="t" r="r" b="b"/>
            <a:pathLst>
              <a:path w="253364" h="45720">
                <a:moveTo>
                  <a:pt x="0" y="11429"/>
                </a:moveTo>
                <a:lnTo>
                  <a:pt x="230124" y="11429"/>
                </a:lnTo>
                <a:lnTo>
                  <a:pt x="230124" y="0"/>
                </a:lnTo>
                <a:lnTo>
                  <a:pt x="252984" y="22859"/>
                </a:lnTo>
                <a:lnTo>
                  <a:pt x="230124" y="45719"/>
                </a:lnTo>
                <a:lnTo>
                  <a:pt x="230124" y="34289"/>
                </a:lnTo>
                <a:lnTo>
                  <a:pt x="0" y="34289"/>
                </a:lnTo>
                <a:lnTo>
                  <a:pt x="0" y="11429"/>
                </a:lnTo>
                <a:close/>
              </a:path>
            </a:pathLst>
          </a:custGeom>
          <a:ln w="25908">
            <a:solidFill>
              <a:srgbClr val="385D89"/>
            </a:solidFill>
          </a:ln>
        </p:spPr>
        <p:txBody>
          <a:bodyPr wrap="square" lIns="0" tIns="0" rIns="0" bIns="0" rtlCol="0"/>
          <a:lstStyle/>
          <a:p>
            <a:endParaRPr/>
          </a:p>
        </p:txBody>
      </p:sp>
      <p:pic>
        <p:nvPicPr>
          <p:cNvPr id="39" name="object 39"/>
          <p:cNvPicPr/>
          <p:nvPr/>
        </p:nvPicPr>
        <p:blipFill>
          <a:blip r:embed="rId9" cstate="print"/>
          <a:stretch>
            <a:fillRect/>
          </a:stretch>
        </p:blipFill>
        <p:spPr>
          <a:xfrm>
            <a:off x="4126991" y="1024115"/>
            <a:ext cx="4924044" cy="798588"/>
          </a:xfrm>
          <a:prstGeom prst="rect">
            <a:avLst/>
          </a:prstGeom>
        </p:spPr>
      </p:pic>
      <p:pic>
        <p:nvPicPr>
          <p:cNvPr id="40" name="object 40"/>
          <p:cNvPicPr/>
          <p:nvPr/>
        </p:nvPicPr>
        <p:blipFill>
          <a:blip r:embed="rId10" cstate="print"/>
          <a:stretch>
            <a:fillRect/>
          </a:stretch>
        </p:blipFill>
        <p:spPr>
          <a:xfrm>
            <a:off x="4084319" y="993647"/>
            <a:ext cx="4616196" cy="836676"/>
          </a:xfrm>
          <a:prstGeom prst="rect">
            <a:avLst/>
          </a:prstGeom>
        </p:spPr>
      </p:pic>
      <p:pic>
        <p:nvPicPr>
          <p:cNvPr id="41" name="object 41"/>
          <p:cNvPicPr/>
          <p:nvPr/>
        </p:nvPicPr>
        <p:blipFill>
          <a:blip r:embed="rId11" cstate="print"/>
          <a:stretch>
            <a:fillRect/>
          </a:stretch>
        </p:blipFill>
        <p:spPr>
          <a:xfrm>
            <a:off x="4174235" y="1051559"/>
            <a:ext cx="4834128" cy="708660"/>
          </a:xfrm>
          <a:prstGeom prst="rect">
            <a:avLst/>
          </a:prstGeom>
        </p:spPr>
      </p:pic>
      <p:sp>
        <p:nvSpPr>
          <p:cNvPr id="42" name="object 42"/>
          <p:cNvSpPr/>
          <p:nvPr/>
        </p:nvSpPr>
        <p:spPr>
          <a:xfrm>
            <a:off x="4174235" y="1051559"/>
            <a:ext cx="4834255" cy="708660"/>
          </a:xfrm>
          <a:custGeom>
            <a:avLst/>
            <a:gdLst/>
            <a:ahLst/>
            <a:cxnLst/>
            <a:rect l="l" t="t" r="r" b="b"/>
            <a:pathLst>
              <a:path w="4834255" h="708660">
                <a:moveTo>
                  <a:pt x="0" y="118110"/>
                </a:moveTo>
                <a:lnTo>
                  <a:pt x="9274" y="72116"/>
                </a:lnTo>
                <a:lnTo>
                  <a:pt x="34575" y="34575"/>
                </a:lnTo>
                <a:lnTo>
                  <a:pt x="72116" y="9274"/>
                </a:lnTo>
                <a:lnTo>
                  <a:pt x="118110" y="0"/>
                </a:lnTo>
                <a:lnTo>
                  <a:pt x="4716018" y="0"/>
                </a:lnTo>
                <a:lnTo>
                  <a:pt x="4762011" y="9274"/>
                </a:lnTo>
                <a:lnTo>
                  <a:pt x="4799552" y="34575"/>
                </a:lnTo>
                <a:lnTo>
                  <a:pt x="4824853" y="72116"/>
                </a:lnTo>
                <a:lnTo>
                  <a:pt x="4834128" y="118110"/>
                </a:lnTo>
                <a:lnTo>
                  <a:pt x="4834128" y="590550"/>
                </a:lnTo>
                <a:lnTo>
                  <a:pt x="4824853" y="636543"/>
                </a:lnTo>
                <a:lnTo>
                  <a:pt x="4799552" y="674084"/>
                </a:lnTo>
                <a:lnTo>
                  <a:pt x="4762011" y="699385"/>
                </a:lnTo>
                <a:lnTo>
                  <a:pt x="4716018" y="708660"/>
                </a:lnTo>
                <a:lnTo>
                  <a:pt x="118110" y="708660"/>
                </a:lnTo>
                <a:lnTo>
                  <a:pt x="72116" y="699385"/>
                </a:lnTo>
                <a:lnTo>
                  <a:pt x="34575" y="674084"/>
                </a:lnTo>
                <a:lnTo>
                  <a:pt x="9274" y="636543"/>
                </a:lnTo>
                <a:lnTo>
                  <a:pt x="0" y="590550"/>
                </a:lnTo>
                <a:lnTo>
                  <a:pt x="0" y="118110"/>
                </a:lnTo>
                <a:close/>
              </a:path>
            </a:pathLst>
          </a:custGeom>
          <a:ln w="9143">
            <a:solidFill>
              <a:srgbClr val="7C5F9F"/>
            </a:solidFill>
          </a:ln>
        </p:spPr>
        <p:txBody>
          <a:bodyPr wrap="square" lIns="0" tIns="0" rIns="0" bIns="0" rtlCol="0"/>
          <a:lstStyle/>
          <a:p>
            <a:endParaRPr/>
          </a:p>
        </p:txBody>
      </p:sp>
      <p:sp>
        <p:nvSpPr>
          <p:cNvPr id="43" name="object 43"/>
          <p:cNvSpPr txBox="1"/>
          <p:nvPr/>
        </p:nvSpPr>
        <p:spPr>
          <a:xfrm>
            <a:off x="4240304" y="1272277"/>
            <a:ext cx="4286250" cy="289823"/>
          </a:xfrm>
          <a:prstGeom prst="rect">
            <a:avLst/>
          </a:prstGeom>
        </p:spPr>
        <p:txBody>
          <a:bodyPr vert="horz" wrap="square" lIns="0" tIns="12700" rIns="0" bIns="0" rtlCol="0">
            <a:spAutoFit/>
          </a:bodyPr>
          <a:lstStyle/>
          <a:p>
            <a:pPr marL="121920" indent="-109855">
              <a:lnSpc>
                <a:spcPct val="100000"/>
              </a:lnSpc>
              <a:spcBef>
                <a:spcPts val="100"/>
              </a:spcBef>
              <a:buFont typeface="Lucida Sans Unicode"/>
              <a:buChar char="•"/>
              <a:tabLst>
                <a:tab pos="122555" algn="l"/>
              </a:tabLst>
            </a:pPr>
            <a:r>
              <a:rPr sz="1800" b="1" spc="-5" dirty="0">
                <a:solidFill>
                  <a:srgbClr val="C00000"/>
                </a:solidFill>
                <a:latin typeface="Calibri"/>
                <a:cs typeface="Calibri"/>
              </a:rPr>
              <a:t>Taoyuan</a:t>
            </a:r>
            <a:r>
              <a:rPr sz="1800" b="1" spc="-20" dirty="0">
                <a:solidFill>
                  <a:srgbClr val="C00000"/>
                </a:solidFill>
                <a:latin typeface="Calibri"/>
                <a:cs typeface="Calibri"/>
              </a:rPr>
              <a:t> </a:t>
            </a:r>
            <a:r>
              <a:rPr sz="1800" b="1" spc="-5" dirty="0">
                <a:solidFill>
                  <a:srgbClr val="C00000"/>
                </a:solidFill>
                <a:latin typeface="Calibri"/>
                <a:cs typeface="Calibri"/>
              </a:rPr>
              <a:t>International</a:t>
            </a:r>
            <a:r>
              <a:rPr sz="1800" b="1" spc="-15" dirty="0">
                <a:solidFill>
                  <a:srgbClr val="C00000"/>
                </a:solidFill>
                <a:latin typeface="Calibri"/>
                <a:cs typeface="Calibri"/>
              </a:rPr>
              <a:t> </a:t>
            </a:r>
            <a:r>
              <a:rPr sz="1800" b="1" spc="-5" dirty="0">
                <a:solidFill>
                  <a:srgbClr val="C00000"/>
                </a:solidFill>
                <a:latin typeface="Calibri"/>
                <a:cs typeface="Calibri"/>
              </a:rPr>
              <a:t>Airport</a:t>
            </a:r>
            <a:r>
              <a:rPr sz="1800" b="1" spc="-35" dirty="0">
                <a:solidFill>
                  <a:srgbClr val="C00000"/>
                </a:solidFill>
                <a:latin typeface="Calibri"/>
                <a:cs typeface="Calibri"/>
              </a:rPr>
              <a:t> </a:t>
            </a:r>
            <a:r>
              <a:rPr sz="1800" b="1" dirty="0">
                <a:solidFill>
                  <a:srgbClr val="C00000"/>
                </a:solidFill>
                <a:latin typeface="Calibri"/>
                <a:cs typeface="Calibri"/>
              </a:rPr>
              <a:t>(TPE)</a:t>
            </a:r>
            <a:r>
              <a:rPr sz="1800" b="1" spc="-5" dirty="0">
                <a:solidFill>
                  <a:srgbClr val="C00000"/>
                </a:solidFill>
                <a:latin typeface="Calibri"/>
                <a:cs typeface="Calibri"/>
              </a:rPr>
              <a:t> </a:t>
            </a:r>
            <a:r>
              <a:rPr sz="1800" b="1" dirty="0">
                <a:solidFill>
                  <a:srgbClr val="C00000"/>
                </a:solidFill>
                <a:latin typeface="Calibri"/>
                <a:cs typeface="Calibri"/>
              </a:rPr>
              <a:t>to </a:t>
            </a:r>
            <a:r>
              <a:rPr sz="1800" b="1" spc="-5" dirty="0">
                <a:solidFill>
                  <a:srgbClr val="C00000"/>
                </a:solidFill>
                <a:latin typeface="Calibri"/>
                <a:cs typeface="Calibri"/>
              </a:rPr>
              <a:t>AU</a:t>
            </a:r>
            <a:endParaRPr sz="1800" dirty="0">
              <a:latin typeface="Calibri"/>
              <a:cs typeface="Calibri"/>
            </a:endParaRPr>
          </a:p>
        </p:txBody>
      </p:sp>
      <p:sp>
        <p:nvSpPr>
          <p:cNvPr id="44" name="object 44"/>
          <p:cNvSpPr txBox="1"/>
          <p:nvPr/>
        </p:nvSpPr>
        <p:spPr>
          <a:xfrm>
            <a:off x="428955" y="819149"/>
            <a:ext cx="274828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chemeClr val="accent5">
                    <a:lumMod val="20000"/>
                    <a:lumOff val="80000"/>
                  </a:schemeClr>
                </a:solidFill>
                <a:latin typeface="Arial Black"/>
                <a:cs typeface="Arial Black"/>
              </a:rPr>
              <a:t>Group</a:t>
            </a:r>
            <a:r>
              <a:rPr sz="2800" spc="-40" dirty="0">
                <a:solidFill>
                  <a:schemeClr val="accent5">
                    <a:lumMod val="20000"/>
                    <a:lumOff val="80000"/>
                  </a:schemeClr>
                </a:solidFill>
                <a:latin typeface="Arial Black"/>
                <a:cs typeface="Arial Black"/>
              </a:rPr>
              <a:t> </a:t>
            </a:r>
            <a:r>
              <a:rPr sz="2800" spc="-10" dirty="0">
                <a:solidFill>
                  <a:schemeClr val="accent5">
                    <a:lumMod val="20000"/>
                    <a:lumOff val="80000"/>
                  </a:schemeClr>
                </a:solidFill>
                <a:latin typeface="Arial Black"/>
                <a:cs typeface="Arial Black"/>
              </a:rPr>
              <a:t>Pick-up</a:t>
            </a:r>
            <a:endParaRPr sz="2800" dirty="0">
              <a:solidFill>
                <a:schemeClr val="accent5">
                  <a:lumMod val="20000"/>
                  <a:lumOff val="80000"/>
                </a:schemeClr>
              </a:solidFill>
              <a:latin typeface="Arial Black"/>
              <a:cs typeface="Arial Black"/>
            </a:endParaRPr>
          </a:p>
        </p:txBody>
      </p:sp>
      <p:pic>
        <p:nvPicPr>
          <p:cNvPr id="46" name="object 46"/>
          <p:cNvPicPr/>
          <p:nvPr/>
        </p:nvPicPr>
        <p:blipFill>
          <a:blip r:embed="rId12" cstate="print"/>
          <a:stretch>
            <a:fillRect/>
          </a:stretch>
        </p:blipFill>
        <p:spPr>
          <a:xfrm>
            <a:off x="2622804" y="1239024"/>
            <a:ext cx="1600199" cy="920483"/>
          </a:xfrm>
          <a:prstGeom prst="rect">
            <a:avLst/>
          </a:prstGeom>
        </p:spPr>
      </p:pic>
      <p:pic>
        <p:nvPicPr>
          <p:cNvPr id="47" name="object 47"/>
          <p:cNvPicPr/>
          <p:nvPr/>
        </p:nvPicPr>
        <p:blipFill>
          <a:blip r:embed="rId13" cstate="print"/>
          <a:stretch>
            <a:fillRect/>
          </a:stretch>
        </p:blipFill>
        <p:spPr>
          <a:xfrm>
            <a:off x="3400838" y="1609470"/>
            <a:ext cx="755998" cy="413274"/>
          </a:xfrm>
          <a:prstGeom prst="rect">
            <a:avLst/>
          </a:prstGeom>
        </p:spPr>
      </p:pic>
      <p:sp>
        <p:nvSpPr>
          <p:cNvPr id="48" name="object 48"/>
          <p:cNvSpPr/>
          <p:nvPr/>
        </p:nvSpPr>
        <p:spPr>
          <a:xfrm>
            <a:off x="2694529" y="1289938"/>
            <a:ext cx="1462405" cy="733425"/>
          </a:xfrm>
          <a:custGeom>
            <a:avLst/>
            <a:gdLst/>
            <a:ahLst/>
            <a:cxnLst/>
            <a:rect l="l" t="t" r="r" b="b"/>
            <a:pathLst>
              <a:path w="1462404" h="733425">
                <a:moveTo>
                  <a:pt x="566449" y="710057"/>
                </a:moveTo>
                <a:lnTo>
                  <a:pt x="618364" y="720560"/>
                </a:lnTo>
                <a:lnTo>
                  <a:pt x="670101" y="727811"/>
                </a:lnTo>
                <a:lnTo>
                  <a:pt x="721478" y="731872"/>
                </a:lnTo>
                <a:lnTo>
                  <a:pt x="772312" y="732806"/>
                </a:lnTo>
                <a:lnTo>
                  <a:pt x="822420" y="730673"/>
                </a:lnTo>
                <a:lnTo>
                  <a:pt x="871621" y="725536"/>
                </a:lnTo>
                <a:lnTo>
                  <a:pt x="919731" y="717458"/>
                </a:lnTo>
                <a:lnTo>
                  <a:pt x="966568" y="706498"/>
                </a:lnTo>
                <a:lnTo>
                  <a:pt x="1011949" y="692721"/>
                </a:lnTo>
                <a:lnTo>
                  <a:pt x="1055693" y="676187"/>
                </a:lnTo>
                <a:lnTo>
                  <a:pt x="1097616" y="656959"/>
                </a:lnTo>
                <a:lnTo>
                  <a:pt x="1137535" y="635098"/>
                </a:lnTo>
                <a:lnTo>
                  <a:pt x="1175269" y="610667"/>
                </a:lnTo>
                <a:lnTo>
                  <a:pt x="1210635" y="583727"/>
                </a:lnTo>
                <a:lnTo>
                  <a:pt x="1243450" y="554340"/>
                </a:lnTo>
                <a:lnTo>
                  <a:pt x="1273532" y="522569"/>
                </a:lnTo>
                <a:lnTo>
                  <a:pt x="1300698" y="488475"/>
                </a:lnTo>
                <a:lnTo>
                  <a:pt x="1324766" y="452120"/>
                </a:lnTo>
                <a:lnTo>
                  <a:pt x="1187098" y="419988"/>
                </a:lnTo>
                <a:lnTo>
                  <a:pt x="1378614" y="319532"/>
                </a:lnTo>
                <a:lnTo>
                  <a:pt x="1462307" y="484250"/>
                </a:lnTo>
                <a:lnTo>
                  <a:pt x="1324766" y="452120"/>
                </a:lnTo>
                <a:lnTo>
                  <a:pt x="1300698" y="488475"/>
                </a:lnTo>
                <a:lnTo>
                  <a:pt x="1273532" y="522569"/>
                </a:lnTo>
                <a:lnTo>
                  <a:pt x="1243450" y="554340"/>
                </a:lnTo>
                <a:lnTo>
                  <a:pt x="1210635" y="583727"/>
                </a:lnTo>
                <a:lnTo>
                  <a:pt x="1175269" y="610667"/>
                </a:lnTo>
                <a:lnTo>
                  <a:pt x="1137535" y="635098"/>
                </a:lnTo>
                <a:lnTo>
                  <a:pt x="1097616" y="656959"/>
                </a:lnTo>
                <a:lnTo>
                  <a:pt x="1055693" y="676187"/>
                </a:lnTo>
                <a:lnTo>
                  <a:pt x="1011949" y="692721"/>
                </a:lnTo>
                <a:lnTo>
                  <a:pt x="966568" y="706498"/>
                </a:lnTo>
                <a:lnTo>
                  <a:pt x="919731" y="717458"/>
                </a:lnTo>
                <a:lnTo>
                  <a:pt x="871621" y="725536"/>
                </a:lnTo>
                <a:lnTo>
                  <a:pt x="822420" y="730673"/>
                </a:lnTo>
                <a:lnTo>
                  <a:pt x="772312" y="732806"/>
                </a:lnTo>
                <a:lnTo>
                  <a:pt x="721478" y="731872"/>
                </a:lnTo>
                <a:lnTo>
                  <a:pt x="670101" y="727811"/>
                </a:lnTo>
                <a:lnTo>
                  <a:pt x="618364" y="720560"/>
                </a:lnTo>
                <a:lnTo>
                  <a:pt x="566449" y="710057"/>
                </a:lnTo>
                <a:lnTo>
                  <a:pt x="515798" y="696636"/>
                </a:lnTo>
                <a:lnTo>
                  <a:pt x="466855" y="680503"/>
                </a:lnTo>
                <a:lnTo>
                  <a:pt x="419728" y="661795"/>
                </a:lnTo>
                <a:lnTo>
                  <a:pt x="374523" y="640651"/>
                </a:lnTo>
                <a:lnTo>
                  <a:pt x="331347" y="617206"/>
                </a:lnTo>
                <a:lnTo>
                  <a:pt x="290309" y="591599"/>
                </a:lnTo>
                <a:lnTo>
                  <a:pt x="251514" y="563968"/>
                </a:lnTo>
                <a:lnTo>
                  <a:pt x="215070" y="534449"/>
                </a:lnTo>
                <a:lnTo>
                  <a:pt x="181085" y="503180"/>
                </a:lnTo>
                <a:lnTo>
                  <a:pt x="149665" y="470299"/>
                </a:lnTo>
                <a:lnTo>
                  <a:pt x="120917" y="435943"/>
                </a:lnTo>
                <a:lnTo>
                  <a:pt x="94949" y="400249"/>
                </a:lnTo>
                <a:lnTo>
                  <a:pt x="71868" y="363356"/>
                </a:lnTo>
                <a:lnTo>
                  <a:pt x="51780" y="325400"/>
                </a:lnTo>
                <a:lnTo>
                  <a:pt x="34794" y="286519"/>
                </a:lnTo>
                <a:lnTo>
                  <a:pt x="21015" y="246851"/>
                </a:lnTo>
                <a:lnTo>
                  <a:pt x="10552" y="206532"/>
                </a:lnTo>
                <a:lnTo>
                  <a:pt x="3511" y="165701"/>
                </a:lnTo>
                <a:lnTo>
                  <a:pt x="0" y="124495"/>
                </a:lnTo>
                <a:lnTo>
                  <a:pt x="125" y="83051"/>
                </a:lnTo>
                <a:lnTo>
                  <a:pt x="3993" y="41506"/>
                </a:lnTo>
                <a:lnTo>
                  <a:pt x="11713" y="0"/>
                </a:lnTo>
                <a:lnTo>
                  <a:pt x="3993" y="41506"/>
                </a:lnTo>
                <a:lnTo>
                  <a:pt x="125" y="83051"/>
                </a:lnTo>
                <a:lnTo>
                  <a:pt x="0" y="124495"/>
                </a:lnTo>
                <a:lnTo>
                  <a:pt x="3511" y="165701"/>
                </a:lnTo>
                <a:lnTo>
                  <a:pt x="10552" y="206532"/>
                </a:lnTo>
                <a:lnTo>
                  <a:pt x="21015" y="246851"/>
                </a:lnTo>
                <a:lnTo>
                  <a:pt x="34794" y="286519"/>
                </a:lnTo>
                <a:lnTo>
                  <a:pt x="51780" y="325400"/>
                </a:lnTo>
                <a:lnTo>
                  <a:pt x="71868" y="363356"/>
                </a:lnTo>
                <a:lnTo>
                  <a:pt x="94949" y="400249"/>
                </a:lnTo>
                <a:lnTo>
                  <a:pt x="120917" y="435943"/>
                </a:lnTo>
                <a:lnTo>
                  <a:pt x="149665" y="470299"/>
                </a:lnTo>
                <a:lnTo>
                  <a:pt x="181085" y="503180"/>
                </a:lnTo>
                <a:lnTo>
                  <a:pt x="215070" y="534449"/>
                </a:lnTo>
                <a:lnTo>
                  <a:pt x="251514" y="563968"/>
                </a:lnTo>
                <a:lnTo>
                  <a:pt x="290309" y="591599"/>
                </a:lnTo>
                <a:lnTo>
                  <a:pt x="331347" y="617206"/>
                </a:lnTo>
                <a:lnTo>
                  <a:pt x="374523" y="640651"/>
                </a:lnTo>
                <a:lnTo>
                  <a:pt x="419728" y="661795"/>
                </a:lnTo>
                <a:lnTo>
                  <a:pt x="466855" y="680503"/>
                </a:lnTo>
                <a:lnTo>
                  <a:pt x="515798" y="696636"/>
                </a:lnTo>
                <a:lnTo>
                  <a:pt x="566449" y="710057"/>
                </a:lnTo>
              </a:path>
            </a:pathLst>
          </a:custGeom>
          <a:ln w="57150">
            <a:solidFill>
              <a:srgbClr val="7C5F9F"/>
            </a:solidFill>
          </a:ln>
        </p:spPr>
        <p:txBody>
          <a:bodyPr wrap="square" lIns="0" tIns="0" rIns="0" bIns="0" rtlCol="0"/>
          <a:lstStyle/>
          <a:p>
            <a:endParaRPr/>
          </a:p>
        </p:txBody>
      </p:sp>
      <p:pic>
        <p:nvPicPr>
          <p:cNvPr id="49" name="object 49"/>
          <p:cNvPicPr/>
          <p:nvPr/>
        </p:nvPicPr>
        <p:blipFill>
          <a:blip r:embed="rId14" cstate="print"/>
          <a:stretch>
            <a:fillRect/>
          </a:stretch>
        </p:blipFill>
        <p:spPr>
          <a:xfrm>
            <a:off x="9344019" y="610222"/>
            <a:ext cx="1371600" cy="1243596"/>
          </a:xfrm>
          <a:prstGeom prst="rect">
            <a:avLst/>
          </a:prstGeom>
        </p:spPr>
      </p:pic>
      <p:pic>
        <p:nvPicPr>
          <p:cNvPr id="50" name="object 50"/>
          <p:cNvPicPr/>
          <p:nvPr/>
        </p:nvPicPr>
        <p:blipFill>
          <a:blip r:embed="rId15" cstate="print"/>
          <a:stretch>
            <a:fillRect/>
          </a:stretch>
        </p:blipFill>
        <p:spPr>
          <a:xfrm>
            <a:off x="9415901" y="729920"/>
            <a:ext cx="756000" cy="375741"/>
          </a:xfrm>
          <a:prstGeom prst="rect">
            <a:avLst/>
          </a:prstGeom>
        </p:spPr>
      </p:pic>
      <p:pic>
        <p:nvPicPr>
          <p:cNvPr id="51" name="object 51"/>
          <p:cNvPicPr/>
          <p:nvPr/>
        </p:nvPicPr>
        <p:blipFill>
          <a:blip r:embed="rId16" cstate="print"/>
          <a:stretch>
            <a:fillRect/>
          </a:stretch>
        </p:blipFill>
        <p:spPr>
          <a:xfrm>
            <a:off x="10378562" y="812291"/>
            <a:ext cx="270420" cy="955294"/>
          </a:xfrm>
          <a:prstGeom prst="rect">
            <a:avLst/>
          </a:prstGeom>
        </p:spPr>
      </p:pic>
      <p:sp>
        <p:nvSpPr>
          <p:cNvPr id="52" name="object 52"/>
          <p:cNvSpPr/>
          <p:nvPr/>
        </p:nvSpPr>
        <p:spPr>
          <a:xfrm>
            <a:off x="9415901" y="729920"/>
            <a:ext cx="1233170" cy="1038225"/>
          </a:xfrm>
          <a:custGeom>
            <a:avLst/>
            <a:gdLst/>
            <a:ahLst/>
            <a:cxnLst/>
            <a:rect l="l" t="t" r="r" b="b"/>
            <a:pathLst>
              <a:path w="1233170" h="1038225">
                <a:moveTo>
                  <a:pt x="962659" y="82371"/>
                </a:moveTo>
                <a:lnTo>
                  <a:pt x="923627" y="60284"/>
                </a:lnTo>
                <a:lnTo>
                  <a:pt x="883279" y="41687"/>
                </a:lnTo>
                <a:lnTo>
                  <a:pt x="841782" y="26551"/>
                </a:lnTo>
                <a:lnTo>
                  <a:pt x="799301" y="14844"/>
                </a:lnTo>
                <a:lnTo>
                  <a:pt x="756000" y="6537"/>
                </a:lnTo>
                <a:lnTo>
                  <a:pt x="712045" y="1599"/>
                </a:lnTo>
                <a:lnTo>
                  <a:pt x="667601" y="0"/>
                </a:lnTo>
                <a:lnTo>
                  <a:pt x="622833" y="1709"/>
                </a:lnTo>
                <a:lnTo>
                  <a:pt x="577906" y="6696"/>
                </a:lnTo>
                <a:lnTo>
                  <a:pt x="532985" y="14932"/>
                </a:lnTo>
                <a:lnTo>
                  <a:pt x="488235" y="26385"/>
                </a:lnTo>
                <a:lnTo>
                  <a:pt x="443821" y="41025"/>
                </a:lnTo>
                <a:lnTo>
                  <a:pt x="399909" y="58822"/>
                </a:lnTo>
                <a:lnTo>
                  <a:pt x="356663" y="79745"/>
                </a:lnTo>
                <a:lnTo>
                  <a:pt x="314249" y="103765"/>
                </a:lnTo>
                <a:lnTo>
                  <a:pt x="272831" y="130850"/>
                </a:lnTo>
                <a:lnTo>
                  <a:pt x="232576" y="160972"/>
                </a:lnTo>
                <a:lnTo>
                  <a:pt x="193647" y="194098"/>
                </a:lnTo>
                <a:lnTo>
                  <a:pt x="156209" y="230199"/>
                </a:lnTo>
                <a:lnTo>
                  <a:pt x="312293" y="327227"/>
                </a:lnTo>
                <a:lnTo>
                  <a:pt x="42163" y="375741"/>
                </a:lnTo>
                <a:lnTo>
                  <a:pt x="0" y="133044"/>
                </a:lnTo>
                <a:lnTo>
                  <a:pt x="156209" y="230199"/>
                </a:lnTo>
                <a:lnTo>
                  <a:pt x="193647" y="194098"/>
                </a:lnTo>
                <a:lnTo>
                  <a:pt x="232576" y="160972"/>
                </a:lnTo>
                <a:lnTo>
                  <a:pt x="272831" y="130850"/>
                </a:lnTo>
                <a:lnTo>
                  <a:pt x="314249" y="103765"/>
                </a:lnTo>
                <a:lnTo>
                  <a:pt x="356663" y="79745"/>
                </a:lnTo>
                <a:lnTo>
                  <a:pt x="399909" y="58822"/>
                </a:lnTo>
                <a:lnTo>
                  <a:pt x="443821" y="41025"/>
                </a:lnTo>
                <a:lnTo>
                  <a:pt x="488235" y="26385"/>
                </a:lnTo>
                <a:lnTo>
                  <a:pt x="532985" y="14932"/>
                </a:lnTo>
                <a:lnTo>
                  <a:pt x="577906" y="6696"/>
                </a:lnTo>
                <a:lnTo>
                  <a:pt x="622833" y="1709"/>
                </a:lnTo>
                <a:lnTo>
                  <a:pt x="667601" y="0"/>
                </a:lnTo>
                <a:lnTo>
                  <a:pt x="712045" y="1599"/>
                </a:lnTo>
                <a:lnTo>
                  <a:pt x="756000" y="6537"/>
                </a:lnTo>
                <a:lnTo>
                  <a:pt x="799301" y="14844"/>
                </a:lnTo>
                <a:lnTo>
                  <a:pt x="841782" y="26551"/>
                </a:lnTo>
                <a:lnTo>
                  <a:pt x="883279" y="41687"/>
                </a:lnTo>
                <a:lnTo>
                  <a:pt x="923627" y="60284"/>
                </a:lnTo>
                <a:lnTo>
                  <a:pt x="962659" y="82371"/>
                </a:lnTo>
                <a:lnTo>
                  <a:pt x="999686" y="107571"/>
                </a:lnTo>
                <a:lnTo>
                  <a:pt x="1034085" y="135388"/>
                </a:lnTo>
                <a:lnTo>
                  <a:pt x="1065833" y="165659"/>
                </a:lnTo>
                <a:lnTo>
                  <a:pt x="1094904" y="198225"/>
                </a:lnTo>
                <a:lnTo>
                  <a:pt x="1121275" y="232922"/>
                </a:lnTo>
                <a:lnTo>
                  <a:pt x="1144922" y="269589"/>
                </a:lnTo>
                <a:lnTo>
                  <a:pt x="1165819" y="308065"/>
                </a:lnTo>
                <a:lnTo>
                  <a:pt x="1183943" y="348187"/>
                </a:lnTo>
                <a:lnTo>
                  <a:pt x="1199269" y="389795"/>
                </a:lnTo>
                <a:lnTo>
                  <a:pt x="1211773" y="432725"/>
                </a:lnTo>
                <a:lnTo>
                  <a:pt x="1221431" y="476818"/>
                </a:lnTo>
                <a:lnTo>
                  <a:pt x="1228217" y="521910"/>
                </a:lnTo>
                <a:lnTo>
                  <a:pt x="1232109" y="567840"/>
                </a:lnTo>
                <a:lnTo>
                  <a:pt x="1233080" y="614447"/>
                </a:lnTo>
                <a:lnTo>
                  <a:pt x="1231108" y="661568"/>
                </a:lnTo>
                <a:lnTo>
                  <a:pt x="1226167" y="709042"/>
                </a:lnTo>
                <a:lnTo>
                  <a:pt x="1218234" y="756708"/>
                </a:lnTo>
                <a:lnTo>
                  <a:pt x="1207284" y="804404"/>
                </a:lnTo>
                <a:lnTo>
                  <a:pt x="1193292" y="851967"/>
                </a:lnTo>
                <a:lnTo>
                  <a:pt x="1176235" y="899236"/>
                </a:lnTo>
                <a:lnTo>
                  <a:pt x="1156087" y="946051"/>
                </a:lnTo>
                <a:lnTo>
                  <a:pt x="1132825" y="992247"/>
                </a:lnTo>
                <a:lnTo>
                  <a:pt x="1106424" y="1037665"/>
                </a:lnTo>
                <a:lnTo>
                  <a:pt x="1132825" y="992247"/>
                </a:lnTo>
                <a:lnTo>
                  <a:pt x="1156087" y="946051"/>
                </a:lnTo>
                <a:lnTo>
                  <a:pt x="1176235" y="899236"/>
                </a:lnTo>
                <a:lnTo>
                  <a:pt x="1193292" y="851967"/>
                </a:lnTo>
                <a:lnTo>
                  <a:pt x="1207284" y="804404"/>
                </a:lnTo>
                <a:lnTo>
                  <a:pt x="1218234" y="756708"/>
                </a:lnTo>
                <a:lnTo>
                  <a:pt x="1226167" y="709042"/>
                </a:lnTo>
                <a:lnTo>
                  <a:pt x="1231108" y="661568"/>
                </a:lnTo>
                <a:lnTo>
                  <a:pt x="1233080" y="614447"/>
                </a:lnTo>
                <a:lnTo>
                  <a:pt x="1232109" y="567840"/>
                </a:lnTo>
                <a:lnTo>
                  <a:pt x="1228217" y="521910"/>
                </a:lnTo>
                <a:lnTo>
                  <a:pt x="1221431" y="476818"/>
                </a:lnTo>
                <a:lnTo>
                  <a:pt x="1211773" y="432725"/>
                </a:lnTo>
                <a:lnTo>
                  <a:pt x="1199269" y="389795"/>
                </a:lnTo>
                <a:lnTo>
                  <a:pt x="1183943" y="348187"/>
                </a:lnTo>
                <a:lnTo>
                  <a:pt x="1165819" y="308065"/>
                </a:lnTo>
                <a:lnTo>
                  <a:pt x="1144922" y="269589"/>
                </a:lnTo>
                <a:lnTo>
                  <a:pt x="1121275" y="232922"/>
                </a:lnTo>
                <a:lnTo>
                  <a:pt x="1094904" y="198225"/>
                </a:lnTo>
                <a:lnTo>
                  <a:pt x="1065833" y="165659"/>
                </a:lnTo>
                <a:lnTo>
                  <a:pt x="1034085" y="135388"/>
                </a:lnTo>
                <a:lnTo>
                  <a:pt x="999686" y="107571"/>
                </a:lnTo>
                <a:lnTo>
                  <a:pt x="962659" y="82371"/>
                </a:lnTo>
              </a:path>
            </a:pathLst>
          </a:custGeom>
          <a:ln w="57150">
            <a:solidFill>
              <a:srgbClr val="46AAC5"/>
            </a:solidFill>
          </a:ln>
        </p:spPr>
        <p:txBody>
          <a:bodyPr wrap="square" lIns="0" tIns="0" rIns="0" bIns="0" rtlCol="0"/>
          <a:lstStyle/>
          <a:p>
            <a:endParaRPr/>
          </a:p>
        </p:txBody>
      </p:sp>
      <p:sp>
        <p:nvSpPr>
          <p:cNvPr id="53" name="object 53"/>
          <p:cNvSpPr txBox="1"/>
          <p:nvPr/>
        </p:nvSpPr>
        <p:spPr>
          <a:xfrm>
            <a:off x="7120645" y="3167380"/>
            <a:ext cx="1917700" cy="381515"/>
          </a:xfrm>
          <a:prstGeom prst="rect">
            <a:avLst/>
          </a:prstGeom>
        </p:spPr>
        <p:txBody>
          <a:bodyPr vert="horz" wrap="square" lIns="0" tIns="12065" rIns="0" bIns="0" rtlCol="0">
            <a:spAutoFit/>
          </a:bodyPr>
          <a:lstStyle/>
          <a:p>
            <a:pPr marL="12700">
              <a:lnSpc>
                <a:spcPct val="100000"/>
              </a:lnSpc>
              <a:spcBef>
                <a:spcPts val="95"/>
              </a:spcBef>
            </a:pPr>
            <a:r>
              <a:rPr lang="en-US" sz="2400" spc="-10" dirty="0">
                <a:solidFill>
                  <a:srgbClr val="FFFFFF"/>
                </a:solidFill>
                <a:latin typeface="Arial Black"/>
                <a:cs typeface="Arial Black"/>
              </a:rPr>
              <a:t> </a:t>
            </a:r>
            <a:r>
              <a:rPr sz="2400" spc="-10" dirty="0">
                <a:solidFill>
                  <a:schemeClr val="accent6">
                    <a:lumMod val="20000"/>
                    <a:lumOff val="80000"/>
                  </a:schemeClr>
                </a:solidFill>
                <a:latin typeface="Arial Black"/>
                <a:cs typeface="Arial Black"/>
              </a:rPr>
              <a:t>Individual</a:t>
            </a:r>
            <a:r>
              <a:rPr lang="en-US" sz="2400" spc="-10" dirty="0">
                <a:solidFill>
                  <a:schemeClr val="accent6">
                    <a:lumMod val="20000"/>
                    <a:lumOff val="80000"/>
                  </a:schemeClr>
                </a:solidFill>
                <a:latin typeface="Arial Black"/>
                <a:cs typeface="Arial Black"/>
              </a:rPr>
              <a:t>s</a:t>
            </a:r>
            <a:endParaRPr sz="2400" dirty="0">
              <a:solidFill>
                <a:schemeClr val="accent6">
                  <a:lumMod val="20000"/>
                  <a:lumOff val="80000"/>
                </a:schemeClr>
              </a:solidFill>
              <a:latin typeface="Arial Black"/>
              <a:cs typeface="Arial Black"/>
            </a:endParaRPr>
          </a:p>
        </p:txBody>
      </p:sp>
      <p:cxnSp>
        <p:nvCxnSpPr>
          <p:cNvPr id="56" name="直線接點 55">
            <a:extLst>
              <a:ext uri="{FF2B5EF4-FFF2-40B4-BE49-F238E27FC236}">
                <a16:creationId xmlns:a16="http://schemas.microsoft.com/office/drawing/2014/main" id="{3A023DA5-118B-41A8-8872-4C09CD53CEEF}"/>
              </a:ext>
            </a:extLst>
          </p:cNvPr>
          <p:cNvCxnSpPr>
            <a:cxnSpLocks/>
          </p:cNvCxnSpPr>
          <p:nvPr/>
        </p:nvCxnSpPr>
        <p:spPr>
          <a:xfrm>
            <a:off x="6287406" y="2762788"/>
            <a:ext cx="790567" cy="620657"/>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E3B8792F-2D44-4B14-92B4-2CD6133A285E}"/>
              </a:ext>
            </a:extLst>
          </p:cNvPr>
          <p:cNvCxnSpPr>
            <a:cxnSpLocks/>
          </p:cNvCxnSpPr>
          <p:nvPr/>
        </p:nvCxnSpPr>
        <p:spPr>
          <a:xfrm flipH="1">
            <a:off x="6319206" y="3383445"/>
            <a:ext cx="758767" cy="480436"/>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932D50D6-9F90-4B0F-82F5-741C00676843}"/>
              </a:ext>
            </a:extLst>
          </p:cNvPr>
          <p:cNvCxnSpPr>
            <a:cxnSpLocks/>
          </p:cNvCxnSpPr>
          <p:nvPr/>
        </p:nvCxnSpPr>
        <p:spPr>
          <a:xfrm flipH="1">
            <a:off x="6363606" y="3383445"/>
            <a:ext cx="714367" cy="1772734"/>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8454643" y="5354218"/>
            <a:ext cx="153670"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888888"/>
                </a:solidFill>
                <a:latin typeface="Calibri"/>
                <a:cs typeface="Calibri"/>
              </a:rPr>
              <a:t>15</a:t>
            </a:r>
            <a:endParaRPr sz="1000">
              <a:latin typeface="Calibri"/>
              <a:cs typeface="Calibri"/>
            </a:endParaRPr>
          </a:p>
        </p:txBody>
      </p:sp>
      <p:sp>
        <p:nvSpPr>
          <p:cNvPr id="3" name="object 3"/>
          <p:cNvSpPr txBox="1">
            <a:spLocks noGrp="1"/>
          </p:cNvSpPr>
          <p:nvPr>
            <p:ph type="ctrTitle"/>
          </p:nvPr>
        </p:nvSpPr>
        <p:spPr>
          <a:prstGeom prst="rect">
            <a:avLst/>
          </a:prstGeom>
        </p:spPr>
        <p:txBody>
          <a:bodyPr vert="horz" wrap="square" lIns="0" tIns="12065" rIns="0" bIns="0" rtlCol="0">
            <a:spAutoFit/>
          </a:bodyPr>
          <a:lstStyle/>
          <a:p>
            <a:pPr marL="16510">
              <a:lnSpc>
                <a:spcPct val="100000"/>
              </a:lnSpc>
              <a:spcBef>
                <a:spcPts val="95"/>
              </a:spcBef>
            </a:pPr>
            <a:r>
              <a:rPr spc="-30" dirty="0"/>
              <a:t>Attractions</a:t>
            </a:r>
            <a:r>
              <a:rPr spc="30" dirty="0"/>
              <a:t> </a:t>
            </a:r>
            <a:r>
              <a:rPr spc="-5" dirty="0"/>
              <a:t>in </a:t>
            </a:r>
            <a:r>
              <a:rPr spc="-40" dirty="0"/>
              <a:t>Taichung</a:t>
            </a:r>
            <a:r>
              <a:rPr spc="-5" dirty="0"/>
              <a:t> (1)</a:t>
            </a:r>
          </a:p>
        </p:txBody>
      </p:sp>
      <p:pic>
        <p:nvPicPr>
          <p:cNvPr id="4" name="object 4"/>
          <p:cNvPicPr/>
          <p:nvPr/>
        </p:nvPicPr>
        <p:blipFill>
          <a:blip r:embed="rId2" cstate="print"/>
          <a:stretch>
            <a:fillRect/>
          </a:stretch>
        </p:blipFill>
        <p:spPr>
          <a:xfrm>
            <a:off x="4572" y="1333500"/>
            <a:ext cx="9139428" cy="4104132"/>
          </a:xfrm>
          <a:prstGeom prst="rect">
            <a:avLst/>
          </a:prstGeom>
        </p:spPr>
      </p:pic>
      <p:sp>
        <p:nvSpPr>
          <p:cNvPr id="5" name="object 5"/>
          <p:cNvSpPr txBox="1"/>
          <p:nvPr/>
        </p:nvSpPr>
        <p:spPr>
          <a:xfrm>
            <a:off x="313131" y="895350"/>
            <a:ext cx="8429625" cy="299720"/>
          </a:xfrm>
          <a:prstGeom prst="rect">
            <a:avLst/>
          </a:prstGeom>
        </p:spPr>
        <p:txBody>
          <a:bodyPr vert="horz" wrap="square" lIns="0" tIns="12700" rIns="0" bIns="0" rtlCol="0">
            <a:spAutoFit/>
          </a:bodyPr>
          <a:lstStyle/>
          <a:p>
            <a:pPr marL="12700">
              <a:lnSpc>
                <a:spcPct val="100000"/>
              </a:lnSpc>
              <a:spcBef>
                <a:spcPts val="100"/>
              </a:spcBef>
              <a:tabLst>
                <a:tab pos="3194685" algn="l"/>
                <a:tab pos="6197600" algn="l"/>
              </a:tabLst>
            </a:pPr>
            <a:r>
              <a:rPr sz="2700" b="1" spc="-7" baseline="1543" dirty="0">
                <a:solidFill>
                  <a:srgbClr val="FFFFFF"/>
                </a:solidFill>
                <a:latin typeface="Calibri"/>
                <a:cs typeface="Calibri"/>
              </a:rPr>
              <a:t>National</a:t>
            </a:r>
            <a:r>
              <a:rPr sz="2700" b="1" spc="-15" baseline="1543" dirty="0">
                <a:solidFill>
                  <a:srgbClr val="FFFFFF"/>
                </a:solidFill>
                <a:latin typeface="Calibri"/>
                <a:cs typeface="Calibri"/>
              </a:rPr>
              <a:t> </a:t>
            </a:r>
            <a:r>
              <a:rPr sz="2700" b="1" spc="-30" baseline="1543" dirty="0">
                <a:solidFill>
                  <a:srgbClr val="FFFFFF"/>
                </a:solidFill>
                <a:latin typeface="Calibri"/>
                <a:cs typeface="Calibri"/>
              </a:rPr>
              <a:t>Taichung</a:t>
            </a:r>
            <a:r>
              <a:rPr sz="2700" b="1" spc="-15" baseline="1543" dirty="0">
                <a:solidFill>
                  <a:srgbClr val="FFFFFF"/>
                </a:solidFill>
                <a:latin typeface="Calibri"/>
                <a:cs typeface="Calibri"/>
              </a:rPr>
              <a:t> Theater	</a:t>
            </a:r>
            <a:r>
              <a:rPr sz="1800" b="1" spc="-10" dirty="0">
                <a:solidFill>
                  <a:srgbClr val="FFFFFF"/>
                </a:solidFill>
                <a:latin typeface="Calibri"/>
                <a:cs typeface="Calibri"/>
              </a:rPr>
              <a:t>Calligraphy</a:t>
            </a:r>
            <a:r>
              <a:rPr sz="1800" b="1" spc="-30" dirty="0">
                <a:solidFill>
                  <a:srgbClr val="FFFFFF"/>
                </a:solidFill>
                <a:latin typeface="Calibri"/>
                <a:cs typeface="Calibri"/>
              </a:rPr>
              <a:t> </a:t>
            </a:r>
            <a:r>
              <a:rPr sz="1800" b="1" spc="-10" dirty="0">
                <a:solidFill>
                  <a:srgbClr val="FFFFFF"/>
                </a:solidFill>
                <a:latin typeface="Calibri"/>
                <a:cs typeface="Calibri"/>
              </a:rPr>
              <a:t>Greenway	Feng</a:t>
            </a:r>
            <a:r>
              <a:rPr sz="1800" b="1" spc="-40" dirty="0">
                <a:solidFill>
                  <a:srgbClr val="FFFFFF"/>
                </a:solidFill>
                <a:latin typeface="Calibri"/>
                <a:cs typeface="Calibri"/>
              </a:rPr>
              <a:t> </a:t>
            </a:r>
            <a:r>
              <a:rPr sz="1800" b="1" spc="-5" dirty="0">
                <a:solidFill>
                  <a:srgbClr val="FFFFFF"/>
                </a:solidFill>
                <a:latin typeface="Calibri"/>
                <a:cs typeface="Calibri"/>
              </a:rPr>
              <a:t>Chia</a:t>
            </a:r>
            <a:r>
              <a:rPr sz="1800" b="1" spc="-35" dirty="0">
                <a:solidFill>
                  <a:srgbClr val="FFFFFF"/>
                </a:solidFill>
                <a:latin typeface="Calibri"/>
                <a:cs typeface="Calibri"/>
              </a:rPr>
              <a:t> </a:t>
            </a:r>
            <a:r>
              <a:rPr sz="1800" b="1" dirty="0">
                <a:solidFill>
                  <a:srgbClr val="FFFFFF"/>
                </a:solidFill>
                <a:latin typeface="Calibri"/>
                <a:cs typeface="Calibri"/>
              </a:rPr>
              <a:t>Night</a:t>
            </a:r>
            <a:r>
              <a:rPr sz="1800" b="1" spc="-35" dirty="0">
                <a:solidFill>
                  <a:srgbClr val="FFFFFF"/>
                </a:solidFill>
                <a:latin typeface="Calibri"/>
                <a:cs typeface="Calibri"/>
              </a:rPr>
              <a:t> </a:t>
            </a:r>
            <a:r>
              <a:rPr sz="1800" b="1" spc="-15" dirty="0">
                <a:solidFill>
                  <a:srgbClr val="FFFFFF"/>
                </a:solidFill>
                <a:latin typeface="Calibri"/>
                <a:cs typeface="Calibri"/>
              </a:rPr>
              <a:t>Market</a:t>
            </a:r>
            <a:endParaRPr sz="1800">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8454643" y="5354218"/>
            <a:ext cx="153670"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888888"/>
                </a:solidFill>
                <a:latin typeface="Calibri"/>
                <a:cs typeface="Calibri"/>
              </a:rPr>
              <a:t>16</a:t>
            </a:r>
            <a:endParaRPr sz="1000">
              <a:latin typeface="Calibri"/>
              <a:cs typeface="Calibri"/>
            </a:endParaRPr>
          </a:p>
        </p:txBody>
      </p:sp>
      <p:sp>
        <p:nvSpPr>
          <p:cNvPr id="3" name="object 3"/>
          <p:cNvSpPr txBox="1">
            <a:spLocks noGrp="1"/>
          </p:cNvSpPr>
          <p:nvPr>
            <p:ph type="title"/>
          </p:nvPr>
        </p:nvSpPr>
        <p:spPr>
          <a:xfrm>
            <a:off x="1809369" y="35179"/>
            <a:ext cx="5527675" cy="635000"/>
          </a:xfrm>
          <a:prstGeom prst="rect">
            <a:avLst/>
          </a:prstGeom>
        </p:spPr>
        <p:txBody>
          <a:bodyPr vert="horz" wrap="square" lIns="0" tIns="12065" rIns="0" bIns="0" rtlCol="0">
            <a:spAutoFit/>
          </a:bodyPr>
          <a:lstStyle/>
          <a:p>
            <a:pPr marL="12700">
              <a:lnSpc>
                <a:spcPct val="100000"/>
              </a:lnSpc>
              <a:spcBef>
                <a:spcPts val="95"/>
              </a:spcBef>
            </a:pPr>
            <a:r>
              <a:rPr sz="4000" b="1" spc="-30" dirty="0">
                <a:solidFill>
                  <a:srgbClr val="FFC000"/>
                </a:solidFill>
                <a:latin typeface="Calibri"/>
                <a:cs typeface="Calibri"/>
              </a:rPr>
              <a:t>Attractions</a:t>
            </a:r>
            <a:r>
              <a:rPr sz="4000" b="1" spc="20" dirty="0">
                <a:solidFill>
                  <a:srgbClr val="FFC000"/>
                </a:solidFill>
                <a:latin typeface="Calibri"/>
                <a:cs typeface="Calibri"/>
              </a:rPr>
              <a:t> </a:t>
            </a:r>
            <a:r>
              <a:rPr sz="4000" b="1" spc="-5" dirty="0">
                <a:solidFill>
                  <a:srgbClr val="FFC000"/>
                </a:solidFill>
                <a:latin typeface="Calibri"/>
                <a:cs typeface="Calibri"/>
              </a:rPr>
              <a:t>in</a:t>
            </a:r>
            <a:r>
              <a:rPr sz="4000" b="1" spc="-15" dirty="0">
                <a:solidFill>
                  <a:srgbClr val="FFC000"/>
                </a:solidFill>
                <a:latin typeface="Calibri"/>
                <a:cs typeface="Calibri"/>
              </a:rPr>
              <a:t> </a:t>
            </a:r>
            <a:r>
              <a:rPr sz="4000" b="1" spc="-40" dirty="0">
                <a:solidFill>
                  <a:srgbClr val="FFC000"/>
                </a:solidFill>
                <a:latin typeface="Calibri"/>
                <a:cs typeface="Calibri"/>
              </a:rPr>
              <a:t>Taichung</a:t>
            </a:r>
            <a:r>
              <a:rPr sz="4000" b="1" spc="-20" dirty="0">
                <a:solidFill>
                  <a:srgbClr val="FFC000"/>
                </a:solidFill>
                <a:latin typeface="Calibri"/>
                <a:cs typeface="Calibri"/>
              </a:rPr>
              <a:t> </a:t>
            </a:r>
            <a:r>
              <a:rPr sz="4000" b="1" dirty="0">
                <a:solidFill>
                  <a:srgbClr val="FFC000"/>
                </a:solidFill>
                <a:latin typeface="Calibri"/>
                <a:cs typeface="Calibri"/>
              </a:rPr>
              <a:t>(2)</a:t>
            </a:r>
            <a:endParaRPr sz="4000">
              <a:latin typeface="Calibri"/>
              <a:cs typeface="Calibri"/>
            </a:endParaRPr>
          </a:p>
        </p:txBody>
      </p:sp>
      <p:pic>
        <p:nvPicPr>
          <p:cNvPr id="4" name="object 4"/>
          <p:cNvPicPr/>
          <p:nvPr/>
        </p:nvPicPr>
        <p:blipFill>
          <a:blip r:embed="rId2" cstate="print"/>
          <a:stretch>
            <a:fillRect/>
          </a:stretch>
        </p:blipFill>
        <p:spPr>
          <a:xfrm>
            <a:off x="0" y="679704"/>
            <a:ext cx="9141714" cy="2756154"/>
          </a:xfrm>
          <a:prstGeom prst="rect">
            <a:avLst/>
          </a:prstGeom>
        </p:spPr>
      </p:pic>
      <p:sp>
        <p:nvSpPr>
          <p:cNvPr id="5" name="object 5"/>
          <p:cNvSpPr txBox="1"/>
          <p:nvPr/>
        </p:nvSpPr>
        <p:spPr>
          <a:xfrm>
            <a:off x="3578733" y="1051686"/>
            <a:ext cx="227711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Calibri"/>
                <a:cs typeface="Calibri"/>
              </a:rPr>
              <a:t>Gaomei</a:t>
            </a:r>
            <a:r>
              <a:rPr sz="2400" b="1" spc="-70" dirty="0">
                <a:latin typeface="Calibri"/>
                <a:cs typeface="Calibri"/>
              </a:rPr>
              <a:t> </a:t>
            </a:r>
            <a:r>
              <a:rPr sz="2400" b="1" spc="-15" dirty="0">
                <a:latin typeface="Calibri"/>
                <a:cs typeface="Calibri"/>
              </a:rPr>
              <a:t>Wetlands</a:t>
            </a:r>
            <a:endParaRPr sz="2400">
              <a:latin typeface="Calibri"/>
              <a:cs typeface="Calibri"/>
            </a:endParaRPr>
          </a:p>
        </p:txBody>
      </p:sp>
      <p:grpSp>
        <p:nvGrpSpPr>
          <p:cNvPr id="6" name="object 6"/>
          <p:cNvGrpSpPr/>
          <p:nvPr/>
        </p:nvGrpSpPr>
        <p:grpSpPr>
          <a:xfrm>
            <a:off x="0" y="3086099"/>
            <a:ext cx="9142095" cy="2626995"/>
            <a:chOff x="0" y="3086099"/>
            <a:chExt cx="9142095" cy="2626995"/>
          </a:xfrm>
        </p:grpSpPr>
        <p:pic>
          <p:nvPicPr>
            <p:cNvPr id="7" name="object 7"/>
            <p:cNvPicPr/>
            <p:nvPr/>
          </p:nvPicPr>
          <p:blipFill>
            <a:blip r:embed="rId3" cstate="print"/>
            <a:stretch>
              <a:fillRect/>
            </a:stretch>
          </p:blipFill>
          <p:spPr>
            <a:xfrm>
              <a:off x="0" y="3086099"/>
              <a:ext cx="3501390" cy="2626614"/>
            </a:xfrm>
            <a:prstGeom prst="rect">
              <a:avLst/>
            </a:prstGeom>
          </p:spPr>
        </p:pic>
        <p:pic>
          <p:nvPicPr>
            <p:cNvPr id="8" name="object 8"/>
            <p:cNvPicPr/>
            <p:nvPr/>
          </p:nvPicPr>
          <p:blipFill>
            <a:blip r:embed="rId4" cstate="print"/>
            <a:stretch>
              <a:fillRect/>
            </a:stretch>
          </p:blipFill>
          <p:spPr>
            <a:xfrm>
              <a:off x="5535167" y="3176014"/>
              <a:ext cx="3606545" cy="2504694"/>
            </a:xfrm>
            <a:prstGeom prst="rect">
              <a:avLst/>
            </a:prstGeom>
          </p:spPr>
        </p:pic>
        <p:sp>
          <p:nvSpPr>
            <p:cNvPr id="9" name="object 9"/>
            <p:cNvSpPr/>
            <p:nvPr/>
          </p:nvSpPr>
          <p:spPr>
            <a:xfrm>
              <a:off x="3422141" y="4783074"/>
              <a:ext cx="2347595" cy="668020"/>
            </a:xfrm>
            <a:custGeom>
              <a:avLst/>
              <a:gdLst/>
              <a:ahLst/>
              <a:cxnLst/>
              <a:rect l="l" t="t" r="r" b="b"/>
              <a:pathLst>
                <a:path w="2347595" h="668020">
                  <a:moveTo>
                    <a:pt x="111252" y="667511"/>
                  </a:moveTo>
                  <a:lnTo>
                    <a:pt x="67937" y="658769"/>
                  </a:lnTo>
                  <a:lnTo>
                    <a:pt x="32575" y="634926"/>
                  </a:lnTo>
                  <a:lnTo>
                    <a:pt x="8739" y="599564"/>
                  </a:lnTo>
                  <a:lnTo>
                    <a:pt x="0" y="556260"/>
                  </a:lnTo>
                  <a:lnTo>
                    <a:pt x="0" y="389381"/>
                  </a:lnTo>
                  <a:lnTo>
                    <a:pt x="0" y="111251"/>
                  </a:lnTo>
                  <a:lnTo>
                    <a:pt x="8739" y="67947"/>
                  </a:lnTo>
                  <a:lnTo>
                    <a:pt x="32575" y="32585"/>
                  </a:lnTo>
                  <a:lnTo>
                    <a:pt x="67937" y="8742"/>
                  </a:lnTo>
                  <a:lnTo>
                    <a:pt x="111252" y="0"/>
                  </a:lnTo>
                  <a:lnTo>
                    <a:pt x="1217041" y="0"/>
                  </a:lnTo>
                  <a:lnTo>
                    <a:pt x="1738630" y="0"/>
                  </a:lnTo>
                  <a:lnTo>
                    <a:pt x="1975104" y="0"/>
                  </a:lnTo>
                  <a:lnTo>
                    <a:pt x="2018418" y="8742"/>
                  </a:lnTo>
                  <a:lnTo>
                    <a:pt x="2053780" y="32585"/>
                  </a:lnTo>
                  <a:lnTo>
                    <a:pt x="2077616" y="67947"/>
                  </a:lnTo>
                  <a:lnTo>
                    <a:pt x="2086356" y="111251"/>
                  </a:lnTo>
                  <a:lnTo>
                    <a:pt x="2086356" y="389381"/>
                  </a:lnTo>
                  <a:lnTo>
                    <a:pt x="2347087" y="472820"/>
                  </a:lnTo>
                  <a:lnTo>
                    <a:pt x="2086356" y="556260"/>
                  </a:lnTo>
                  <a:lnTo>
                    <a:pt x="2077616" y="599564"/>
                  </a:lnTo>
                  <a:lnTo>
                    <a:pt x="2053780" y="634926"/>
                  </a:lnTo>
                  <a:lnTo>
                    <a:pt x="2018418" y="658769"/>
                  </a:lnTo>
                  <a:lnTo>
                    <a:pt x="1975104" y="667511"/>
                  </a:lnTo>
                  <a:lnTo>
                    <a:pt x="1738630" y="667511"/>
                  </a:lnTo>
                  <a:lnTo>
                    <a:pt x="1217041" y="667511"/>
                  </a:lnTo>
                  <a:lnTo>
                    <a:pt x="111252" y="667511"/>
                  </a:lnTo>
                  <a:close/>
                </a:path>
              </a:pathLst>
            </a:custGeom>
            <a:ln w="25908">
              <a:solidFill>
                <a:srgbClr val="FFFFFF"/>
              </a:solidFill>
            </a:ln>
          </p:spPr>
          <p:txBody>
            <a:bodyPr wrap="square" lIns="0" tIns="0" rIns="0" bIns="0" rtlCol="0"/>
            <a:lstStyle/>
            <a:p>
              <a:endParaRPr/>
            </a:p>
          </p:txBody>
        </p:sp>
      </p:grpSp>
      <p:sp>
        <p:nvSpPr>
          <p:cNvPr id="10" name="object 10"/>
          <p:cNvSpPr txBox="1"/>
          <p:nvPr/>
        </p:nvSpPr>
        <p:spPr>
          <a:xfrm>
            <a:off x="3559555" y="4951882"/>
            <a:ext cx="1810385" cy="30035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Calibri"/>
                <a:cs typeface="Calibri"/>
              </a:rPr>
              <a:t>Guguan</a:t>
            </a:r>
            <a:r>
              <a:rPr sz="1800" b="1" spc="-45" dirty="0">
                <a:solidFill>
                  <a:srgbClr val="FFFFFF"/>
                </a:solidFill>
                <a:latin typeface="Calibri"/>
                <a:cs typeface="Calibri"/>
              </a:rPr>
              <a:t> </a:t>
            </a:r>
            <a:r>
              <a:rPr sz="1800" b="1" dirty="0">
                <a:solidFill>
                  <a:srgbClr val="FFFFFF"/>
                </a:solidFill>
                <a:latin typeface="Calibri"/>
                <a:cs typeface="Calibri"/>
              </a:rPr>
              <a:t>Hot</a:t>
            </a:r>
            <a:r>
              <a:rPr sz="1800" b="1" spc="-40" dirty="0">
                <a:solidFill>
                  <a:srgbClr val="FFFFFF"/>
                </a:solidFill>
                <a:latin typeface="Calibri"/>
                <a:cs typeface="Calibri"/>
              </a:rPr>
              <a:t> </a:t>
            </a:r>
            <a:r>
              <a:rPr sz="1800" b="1" dirty="0">
                <a:solidFill>
                  <a:srgbClr val="FFFFFF"/>
                </a:solidFill>
                <a:latin typeface="Calibri"/>
                <a:cs typeface="Calibri"/>
              </a:rPr>
              <a:t>Spring</a:t>
            </a:r>
            <a:endParaRPr sz="1800">
              <a:latin typeface="Calibri"/>
              <a:cs typeface="Calibri"/>
            </a:endParaRPr>
          </a:p>
        </p:txBody>
      </p:sp>
      <p:sp>
        <p:nvSpPr>
          <p:cNvPr id="11" name="object 11"/>
          <p:cNvSpPr/>
          <p:nvPr/>
        </p:nvSpPr>
        <p:spPr>
          <a:xfrm>
            <a:off x="3190239" y="3658361"/>
            <a:ext cx="2347595" cy="668020"/>
          </a:xfrm>
          <a:custGeom>
            <a:avLst/>
            <a:gdLst/>
            <a:ahLst/>
            <a:cxnLst/>
            <a:rect l="l" t="t" r="r" b="b"/>
            <a:pathLst>
              <a:path w="2347595" h="668020">
                <a:moveTo>
                  <a:pt x="2235962" y="0"/>
                </a:moveTo>
                <a:lnTo>
                  <a:pt x="2279276" y="8739"/>
                </a:lnTo>
                <a:lnTo>
                  <a:pt x="2314638" y="32575"/>
                </a:lnTo>
                <a:lnTo>
                  <a:pt x="2338474" y="67937"/>
                </a:lnTo>
                <a:lnTo>
                  <a:pt x="2347214" y="111251"/>
                </a:lnTo>
                <a:lnTo>
                  <a:pt x="2347214" y="278130"/>
                </a:lnTo>
                <a:lnTo>
                  <a:pt x="2347214" y="556260"/>
                </a:lnTo>
                <a:lnTo>
                  <a:pt x="2338474" y="599574"/>
                </a:lnTo>
                <a:lnTo>
                  <a:pt x="2314638" y="634936"/>
                </a:lnTo>
                <a:lnTo>
                  <a:pt x="2279276" y="658772"/>
                </a:lnTo>
                <a:lnTo>
                  <a:pt x="2235962" y="667512"/>
                </a:lnTo>
                <a:lnTo>
                  <a:pt x="1130173" y="667512"/>
                </a:lnTo>
                <a:lnTo>
                  <a:pt x="608584" y="667512"/>
                </a:lnTo>
                <a:lnTo>
                  <a:pt x="372110" y="667512"/>
                </a:lnTo>
                <a:lnTo>
                  <a:pt x="328795" y="658772"/>
                </a:lnTo>
                <a:lnTo>
                  <a:pt x="293433" y="634936"/>
                </a:lnTo>
                <a:lnTo>
                  <a:pt x="269597" y="599574"/>
                </a:lnTo>
                <a:lnTo>
                  <a:pt x="260858" y="556260"/>
                </a:lnTo>
                <a:lnTo>
                  <a:pt x="260858" y="278130"/>
                </a:lnTo>
                <a:lnTo>
                  <a:pt x="0" y="194690"/>
                </a:lnTo>
                <a:lnTo>
                  <a:pt x="260858" y="111251"/>
                </a:lnTo>
                <a:lnTo>
                  <a:pt x="269597" y="67937"/>
                </a:lnTo>
                <a:lnTo>
                  <a:pt x="293433" y="32575"/>
                </a:lnTo>
                <a:lnTo>
                  <a:pt x="328795" y="8739"/>
                </a:lnTo>
                <a:lnTo>
                  <a:pt x="372110" y="0"/>
                </a:lnTo>
                <a:lnTo>
                  <a:pt x="608584" y="0"/>
                </a:lnTo>
                <a:lnTo>
                  <a:pt x="1130173" y="0"/>
                </a:lnTo>
                <a:lnTo>
                  <a:pt x="2235962" y="0"/>
                </a:lnTo>
                <a:close/>
              </a:path>
            </a:pathLst>
          </a:custGeom>
          <a:ln w="25908">
            <a:solidFill>
              <a:srgbClr val="FFFFFF"/>
            </a:solidFill>
          </a:ln>
        </p:spPr>
        <p:txBody>
          <a:bodyPr wrap="square" lIns="0" tIns="0" rIns="0" bIns="0" rtlCol="0"/>
          <a:lstStyle/>
          <a:p>
            <a:endParaRPr/>
          </a:p>
        </p:txBody>
      </p:sp>
      <p:sp>
        <p:nvSpPr>
          <p:cNvPr id="12" name="object 12"/>
          <p:cNvSpPr txBox="1"/>
          <p:nvPr/>
        </p:nvSpPr>
        <p:spPr>
          <a:xfrm>
            <a:off x="3797300" y="3690061"/>
            <a:ext cx="1393190" cy="574675"/>
          </a:xfrm>
          <a:prstGeom prst="rect">
            <a:avLst/>
          </a:prstGeom>
        </p:spPr>
        <p:txBody>
          <a:bodyPr vert="horz" wrap="square" lIns="0" tIns="12700" rIns="0" bIns="0" rtlCol="0">
            <a:spAutoFit/>
          </a:bodyPr>
          <a:lstStyle/>
          <a:p>
            <a:pPr algn="ctr">
              <a:lnSpc>
                <a:spcPct val="100000"/>
              </a:lnSpc>
              <a:spcBef>
                <a:spcPts val="100"/>
              </a:spcBef>
            </a:pPr>
            <a:r>
              <a:rPr sz="1800" b="1" spc="-15" dirty="0">
                <a:solidFill>
                  <a:srgbClr val="FFFFFF"/>
                </a:solidFill>
                <a:latin typeface="Calibri"/>
                <a:cs typeface="Calibri"/>
              </a:rPr>
              <a:t>Wufeng</a:t>
            </a:r>
            <a:r>
              <a:rPr sz="1800" b="1" spc="-50" dirty="0">
                <a:solidFill>
                  <a:srgbClr val="FFFFFF"/>
                </a:solidFill>
                <a:latin typeface="Calibri"/>
                <a:cs typeface="Calibri"/>
              </a:rPr>
              <a:t> </a:t>
            </a:r>
            <a:r>
              <a:rPr sz="1800" b="1" spc="-5" dirty="0">
                <a:solidFill>
                  <a:srgbClr val="FFFFFF"/>
                </a:solidFill>
                <a:latin typeface="Calibri"/>
                <a:cs typeface="Calibri"/>
              </a:rPr>
              <a:t>Lin</a:t>
            </a:r>
            <a:endParaRPr sz="1800">
              <a:latin typeface="Calibri"/>
              <a:cs typeface="Calibri"/>
            </a:endParaRPr>
          </a:p>
          <a:p>
            <a:pPr algn="ctr">
              <a:lnSpc>
                <a:spcPct val="100000"/>
              </a:lnSpc>
              <a:spcBef>
                <a:spcPts val="5"/>
              </a:spcBef>
            </a:pPr>
            <a:r>
              <a:rPr sz="1800" b="1" spc="-10" dirty="0">
                <a:solidFill>
                  <a:srgbClr val="FFFFFF"/>
                </a:solidFill>
                <a:latin typeface="Calibri"/>
                <a:cs typeface="Calibri"/>
              </a:rPr>
              <a:t>Family</a:t>
            </a:r>
            <a:r>
              <a:rPr sz="1800" b="1" spc="-55" dirty="0">
                <a:solidFill>
                  <a:srgbClr val="FFFFFF"/>
                </a:solidFill>
                <a:latin typeface="Calibri"/>
                <a:cs typeface="Calibri"/>
              </a:rPr>
              <a:t> </a:t>
            </a:r>
            <a:r>
              <a:rPr sz="1800" b="1" spc="-10" dirty="0">
                <a:solidFill>
                  <a:srgbClr val="FFFFFF"/>
                </a:solidFill>
                <a:latin typeface="Calibri"/>
                <a:cs typeface="Calibri"/>
              </a:rPr>
              <a:t>Garden</a:t>
            </a:r>
            <a:endParaRPr sz="180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2" name="object 2"/>
          <p:cNvGrpSpPr/>
          <p:nvPr/>
        </p:nvGrpSpPr>
        <p:grpSpPr>
          <a:xfrm>
            <a:off x="0" y="694944"/>
            <a:ext cx="4768850" cy="3240405"/>
            <a:chOff x="0" y="694944"/>
            <a:chExt cx="4768850" cy="3240405"/>
          </a:xfrm>
        </p:grpSpPr>
        <p:pic>
          <p:nvPicPr>
            <p:cNvPr id="3" name="object 3"/>
            <p:cNvPicPr/>
            <p:nvPr/>
          </p:nvPicPr>
          <p:blipFill>
            <a:blip r:embed="rId2" cstate="print"/>
            <a:stretch>
              <a:fillRect/>
            </a:stretch>
          </p:blipFill>
          <p:spPr>
            <a:xfrm>
              <a:off x="0" y="694944"/>
              <a:ext cx="4768596" cy="3240023"/>
            </a:xfrm>
            <a:prstGeom prst="rect">
              <a:avLst/>
            </a:prstGeom>
          </p:spPr>
        </p:pic>
        <p:pic>
          <p:nvPicPr>
            <p:cNvPr id="4" name="object 4"/>
            <p:cNvPicPr/>
            <p:nvPr/>
          </p:nvPicPr>
          <p:blipFill>
            <a:blip r:embed="rId3" cstate="print"/>
            <a:stretch>
              <a:fillRect/>
            </a:stretch>
          </p:blipFill>
          <p:spPr>
            <a:xfrm>
              <a:off x="0" y="886968"/>
              <a:ext cx="4590288" cy="2869691"/>
            </a:xfrm>
            <a:prstGeom prst="rect">
              <a:avLst/>
            </a:prstGeom>
          </p:spPr>
        </p:pic>
      </p:grpSp>
      <p:sp>
        <p:nvSpPr>
          <p:cNvPr id="5" name="object 5"/>
          <p:cNvSpPr txBox="1">
            <a:spLocks noGrp="1"/>
          </p:cNvSpPr>
          <p:nvPr>
            <p:ph type="title"/>
          </p:nvPr>
        </p:nvSpPr>
        <p:spPr>
          <a:xfrm>
            <a:off x="1772539" y="180289"/>
            <a:ext cx="5828030" cy="635000"/>
          </a:xfrm>
          <a:prstGeom prst="rect">
            <a:avLst/>
          </a:prstGeom>
        </p:spPr>
        <p:txBody>
          <a:bodyPr vert="horz" wrap="square" lIns="0" tIns="12065" rIns="0" bIns="0" rtlCol="0">
            <a:spAutoFit/>
          </a:bodyPr>
          <a:lstStyle/>
          <a:p>
            <a:pPr marL="12700">
              <a:lnSpc>
                <a:spcPct val="100000"/>
              </a:lnSpc>
              <a:spcBef>
                <a:spcPts val="95"/>
              </a:spcBef>
            </a:pPr>
            <a:r>
              <a:rPr sz="4000" b="1" spc="-15" dirty="0">
                <a:solidFill>
                  <a:srgbClr val="FFFF00"/>
                </a:solidFill>
                <a:latin typeface="Calibri"/>
                <a:cs typeface="Calibri"/>
              </a:rPr>
              <a:t>Discover</a:t>
            </a:r>
            <a:r>
              <a:rPr sz="4000" b="1" spc="10" dirty="0">
                <a:solidFill>
                  <a:srgbClr val="FFFF00"/>
                </a:solidFill>
                <a:latin typeface="Calibri"/>
                <a:cs typeface="Calibri"/>
              </a:rPr>
              <a:t> </a:t>
            </a:r>
            <a:r>
              <a:rPr sz="4000" b="1" spc="-55" dirty="0">
                <a:solidFill>
                  <a:srgbClr val="FFFF00"/>
                </a:solidFill>
                <a:latin typeface="Calibri"/>
                <a:cs typeface="Calibri"/>
              </a:rPr>
              <a:t>Taiwan-</a:t>
            </a:r>
            <a:r>
              <a:rPr sz="4000" b="1" spc="-5" dirty="0">
                <a:solidFill>
                  <a:srgbClr val="FFFF00"/>
                </a:solidFill>
                <a:latin typeface="Calibri"/>
                <a:cs typeface="Calibri"/>
              </a:rPr>
              <a:t> </a:t>
            </a:r>
            <a:r>
              <a:rPr sz="4000" b="1" spc="-55" dirty="0">
                <a:solidFill>
                  <a:srgbClr val="FFFF00"/>
                </a:solidFill>
                <a:latin typeface="Calibri"/>
                <a:cs typeface="Calibri"/>
              </a:rPr>
              <a:t>Taipei</a:t>
            </a:r>
            <a:r>
              <a:rPr sz="4000" b="1" spc="-15" dirty="0">
                <a:solidFill>
                  <a:srgbClr val="FFFF00"/>
                </a:solidFill>
                <a:latin typeface="Calibri"/>
                <a:cs typeface="Calibri"/>
              </a:rPr>
              <a:t> </a:t>
            </a:r>
            <a:r>
              <a:rPr sz="4000" b="1" spc="-5" dirty="0">
                <a:solidFill>
                  <a:srgbClr val="FFFF00"/>
                </a:solidFill>
                <a:latin typeface="Calibri"/>
                <a:cs typeface="Calibri"/>
              </a:rPr>
              <a:t>101</a:t>
            </a:r>
            <a:endParaRPr sz="4000">
              <a:latin typeface="Calibri"/>
              <a:cs typeface="Calibri"/>
            </a:endParaRPr>
          </a:p>
        </p:txBody>
      </p:sp>
      <p:sp>
        <p:nvSpPr>
          <p:cNvPr id="6" name="object 6"/>
          <p:cNvSpPr txBox="1"/>
          <p:nvPr/>
        </p:nvSpPr>
        <p:spPr>
          <a:xfrm>
            <a:off x="517651" y="4246270"/>
            <a:ext cx="3682365" cy="938530"/>
          </a:xfrm>
          <a:prstGeom prst="rect">
            <a:avLst/>
          </a:prstGeom>
        </p:spPr>
        <p:txBody>
          <a:bodyPr vert="horz" wrap="square" lIns="0" tIns="14604" rIns="0" bIns="0" rtlCol="0">
            <a:spAutoFit/>
          </a:bodyPr>
          <a:lstStyle/>
          <a:p>
            <a:pPr marL="182880" marR="5080" indent="-170815">
              <a:lnSpc>
                <a:spcPct val="99600"/>
              </a:lnSpc>
              <a:spcBef>
                <a:spcPts val="114"/>
              </a:spcBef>
            </a:pPr>
            <a:r>
              <a:rPr sz="2000" b="1" dirty="0">
                <a:solidFill>
                  <a:srgbClr val="FFFFFF"/>
                </a:solidFill>
                <a:latin typeface="Microsoft JhengHei"/>
                <a:cs typeface="Microsoft JhengHei"/>
              </a:rPr>
              <a:t>· </a:t>
            </a:r>
            <a:r>
              <a:rPr sz="2000" b="1" spc="-5" dirty="0">
                <a:solidFill>
                  <a:srgbClr val="FFFFFF"/>
                </a:solidFill>
                <a:latin typeface="Calibri"/>
                <a:cs typeface="Calibri"/>
              </a:rPr>
              <a:t>The </a:t>
            </a:r>
            <a:r>
              <a:rPr sz="2000" b="1" spc="-10" dirty="0">
                <a:solidFill>
                  <a:srgbClr val="FFFFFF"/>
                </a:solidFill>
                <a:latin typeface="Calibri"/>
                <a:cs typeface="Calibri"/>
              </a:rPr>
              <a:t>first </a:t>
            </a:r>
            <a:r>
              <a:rPr sz="2000" b="1" dirty="0">
                <a:solidFill>
                  <a:srgbClr val="FFFFFF"/>
                </a:solidFill>
                <a:latin typeface="Calibri"/>
                <a:cs typeface="Calibri"/>
              </a:rPr>
              <a:t>building in the </a:t>
            </a:r>
            <a:r>
              <a:rPr sz="2000" b="1" spc="-5" dirty="0">
                <a:solidFill>
                  <a:srgbClr val="FFFFFF"/>
                </a:solidFill>
                <a:latin typeface="Calibri"/>
                <a:cs typeface="Calibri"/>
              </a:rPr>
              <a:t>world </a:t>
            </a:r>
            <a:r>
              <a:rPr sz="2000" b="1" spc="-10" dirty="0">
                <a:solidFill>
                  <a:srgbClr val="FFFFFF"/>
                </a:solidFill>
                <a:latin typeface="Calibri"/>
                <a:cs typeface="Calibri"/>
              </a:rPr>
              <a:t>to </a:t>
            </a:r>
            <a:r>
              <a:rPr sz="2000" b="1" spc="-5" dirty="0">
                <a:solidFill>
                  <a:srgbClr val="FFFFFF"/>
                </a:solidFill>
                <a:latin typeface="Calibri"/>
                <a:cs typeface="Calibri"/>
              </a:rPr>
              <a:t> </a:t>
            </a:r>
            <a:r>
              <a:rPr sz="2000" b="1" spc="-10" dirty="0">
                <a:solidFill>
                  <a:srgbClr val="FFFFFF"/>
                </a:solidFill>
                <a:latin typeface="Calibri"/>
                <a:cs typeface="Calibri"/>
              </a:rPr>
              <a:t>break</a:t>
            </a:r>
            <a:r>
              <a:rPr sz="2000" b="1" spc="-5" dirty="0">
                <a:solidFill>
                  <a:srgbClr val="FFFFFF"/>
                </a:solidFill>
                <a:latin typeface="Calibri"/>
                <a:cs typeface="Calibri"/>
              </a:rPr>
              <a:t> </a:t>
            </a:r>
            <a:r>
              <a:rPr sz="2000" b="1" dirty="0">
                <a:solidFill>
                  <a:srgbClr val="FFFFFF"/>
                </a:solidFill>
                <a:latin typeface="Calibri"/>
                <a:cs typeface="Calibri"/>
              </a:rPr>
              <a:t>the </a:t>
            </a:r>
            <a:r>
              <a:rPr sz="2000" b="1" spc="-5" dirty="0">
                <a:solidFill>
                  <a:srgbClr val="FFFFFF"/>
                </a:solidFill>
                <a:latin typeface="Calibri"/>
                <a:cs typeface="Calibri"/>
              </a:rPr>
              <a:t>half-kilometer mark </a:t>
            </a:r>
            <a:r>
              <a:rPr sz="2000" b="1" dirty="0">
                <a:solidFill>
                  <a:srgbClr val="FFFFFF"/>
                </a:solidFill>
                <a:latin typeface="Calibri"/>
                <a:cs typeface="Calibri"/>
              </a:rPr>
              <a:t>in </a:t>
            </a:r>
            <a:r>
              <a:rPr sz="2000" b="1" spc="-440" dirty="0">
                <a:solidFill>
                  <a:srgbClr val="FFFFFF"/>
                </a:solidFill>
                <a:latin typeface="Calibri"/>
                <a:cs typeface="Calibri"/>
              </a:rPr>
              <a:t> </a:t>
            </a:r>
            <a:r>
              <a:rPr sz="2000" b="1" spc="-5" dirty="0">
                <a:solidFill>
                  <a:srgbClr val="FFFFFF"/>
                </a:solidFill>
                <a:latin typeface="Calibri"/>
                <a:cs typeface="Calibri"/>
              </a:rPr>
              <a:t>height.</a:t>
            </a:r>
            <a:endParaRPr sz="2000">
              <a:latin typeface="Calibri"/>
              <a:cs typeface="Calibri"/>
            </a:endParaRPr>
          </a:p>
        </p:txBody>
      </p:sp>
      <p:sp>
        <p:nvSpPr>
          <p:cNvPr id="7" name="object 7"/>
          <p:cNvSpPr txBox="1"/>
          <p:nvPr/>
        </p:nvSpPr>
        <p:spPr>
          <a:xfrm>
            <a:off x="4939410" y="1440002"/>
            <a:ext cx="3596640" cy="755015"/>
          </a:xfrm>
          <a:prstGeom prst="rect">
            <a:avLst/>
          </a:prstGeom>
        </p:spPr>
        <p:txBody>
          <a:bodyPr vert="horz" wrap="square" lIns="0" tIns="12700" rIns="0" bIns="0" rtlCol="0">
            <a:spAutoFit/>
          </a:bodyPr>
          <a:lstStyle/>
          <a:p>
            <a:pPr marL="12700">
              <a:lnSpc>
                <a:spcPts val="2870"/>
              </a:lnSpc>
              <a:spcBef>
                <a:spcPts val="100"/>
              </a:spcBef>
            </a:pPr>
            <a:r>
              <a:rPr sz="2400" b="1" spc="-5" dirty="0">
                <a:solidFill>
                  <a:srgbClr val="FFFFFF"/>
                </a:solidFill>
                <a:latin typeface="Microsoft JhengHei"/>
                <a:cs typeface="Microsoft JhengHei"/>
              </a:rPr>
              <a:t>·</a:t>
            </a:r>
            <a:r>
              <a:rPr sz="2400" b="1" spc="60" dirty="0">
                <a:solidFill>
                  <a:srgbClr val="FFFFFF"/>
                </a:solidFill>
                <a:latin typeface="Microsoft JhengHei"/>
                <a:cs typeface="Microsoft JhengHei"/>
              </a:rPr>
              <a:t> </a:t>
            </a:r>
            <a:r>
              <a:rPr sz="2400" b="1" spc="-5" dirty="0">
                <a:solidFill>
                  <a:srgbClr val="FFFFFF"/>
                </a:solidFill>
                <a:latin typeface="Calibri"/>
                <a:cs typeface="Calibri"/>
              </a:rPr>
              <a:t>The</a:t>
            </a:r>
            <a:r>
              <a:rPr sz="2400" b="1" spc="-10" dirty="0">
                <a:solidFill>
                  <a:srgbClr val="FFFFFF"/>
                </a:solidFill>
                <a:latin typeface="Calibri"/>
                <a:cs typeface="Calibri"/>
              </a:rPr>
              <a:t> </a:t>
            </a:r>
            <a:r>
              <a:rPr sz="2400" b="1" spc="-15" dirty="0">
                <a:solidFill>
                  <a:srgbClr val="FFFFFF"/>
                </a:solidFill>
                <a:latin typeface="Calibri"/>
                <a:cs typeface="Calibri"/>
              </a:rPr>
              <a:t>world‘s</a:t>
            </a:r>
            <a:r>
              <a:rPr sz="2400" b="1" spc="-10" dirty="0">
                <a:solidFill>
                  <a:srgbClr val="FFFFFF"/>
                </a:solidFill>
                <a:latin typeface="Calibri"/>
                <a:cs typeface="Calibri"/>
              </a:rPr>
              <a:t> tallest</a:t>
            </a:r>
            <a:r>
              <a:rPr sz="2400" b="1" spc="10" dirty="0">
                <a:solidFill>
                  <a:srgbClr val="FFFFFF"/>
                </a:solidFill>
                <a:latin typeface="Calibri"/>
                <a:cs typeface="Calibri"/>
              </a:rPr>
              <a:t> </a:t>
            </a:r>
            <a:r>
              <a:rPr sz="2400" b="1" spc="-5" dirty="0">
                <a:solidFill>
                  <a:srgbClr val="FFFFFF"/>
                </a:solidFill>
                <a:latin typeface="Calibri"/>
                <a:cs typeface="Calibri"/>
              </a:rPr>
              <a:t>building</a:t>
            </a:r>
            <a:endParaRPr sz="2400">
              <a:latin typeface="Calibri"/>
              <a:cs typeface="Calibri"/>
            </a:endParaRPr>
          </a:p>
          <a:p>
            <a:pPr marL="216535">
              <a:lnSpc>
                <a:spcPts val="2870"/>
              </a:lnSpc>
            </a:pPr>
            <a:r>
              <a:rPr sz="2400" b="1" spc="-10" dirty="0">
                <a:solidFill>
                  <a:srgbClr val="FFFFFF"/>
                </a:solidFill>
                <a:latin typeface="Calibri"/>
                <a:cs typeface="Calibri"/>
              </a:rPr>
              <a:t>from</a:t>
            </a:r>
            <a:r>
              <a:rPr sz="2400" b="1" spc="-30" dirty="0">
                <a:solidFill>
                  <a:srgbClr val="FFFFFF"/>
                </a:solidFill>
                <a:latin typeface="Calibri"/>
                <a:cs typeface="Calibri"/>
              </a:rPr>
              <a:t> </a:t>
            </a:r>
            <a:r>
              <a:rPr sz="2400" b="1" spc="-5" dirty="0">
                <a:solidFill>
                  <a:srgbClr val="FFFFFF"/>
                </a:solidFill>
                <a:latin typeface="Calibri"/>
                <a:cs typeface="Calibri"/>
              </a:rPr>
              <a:t>2004</a:t>
            </a:r>
            <a:r>
              <a:rPr sz="2400" b="1" spc="-35" dirty="0">
                <a:solidFill>
                  <a:srgbClr val="FFFFFF"/>
                </a:solidFill>
                <a:latin typeface="Calibri"/>
                <a:cs typeface="Calibri"/>
              </a:rPr>
              <a:t> </a:t>
            </a:r>
            <a:r>
              <a:rPr sz="2400" b="1" spc="-15" dirty="0">
                <a:solidFill>
                  <a:srgbClr val="FFFFFF"/>
                </a:solidFill>
                <a:latin typeface="Calibri"/>
                <a:cs typeface="Calibri"/>
              </a:rPr>
              <a:t>to </a:t>
            </a:r>
            <a:r>
              <a:rPr sz="2400" b="1" spc="-5" dirty="0">
                <a:solidFill>
                  <a:srgbClr val="FFFFFF"/>
                </a:solidFill>
                <a:latin typeface="Calibri"/>
                <a:cs typeface="Calibri"/>
              </a:rPr>
              <a:t>2010.</a:t>
            </a:r>
            <a:endParaRPr sz="2400">
              <a:latin typeface="Calibri"/>
              <a:cs typeface="Calibri"/>
            </a:endParaRPr>
          </a:p>
        </p:txBody>
      </p:sp>
      <p:pic>
        <p:nvPicPr>
          <p:cNvPr id="8" name="object 8"/>
          <p:cNvPicPr/>
          <p:nvPr/>
        </p:nvPicPr>
        <p:blipFill>
          <a:blip r:embed="rId4" cstate="print"/>
          <a:stretch>
            <a:fillRect/>
          </a:stretch>
        </p:blipFill>
        <p:spPr>
          <a:xfrm>
            <a:off x="4605528" y="3159251"/>
            <a:ext cx="4536185" cy="255346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20725" y="129616"/>
            <a:ext cx="8061959" cy="574675"/>
          </a:xfrm>
          <a:prstGeom prst="rect">
            <a:avLst/>
          </a:prstGeom>
        </p:spPr>
        <p:txBody>
          <a:bodyPr vert="horz" wrap="square" lIns="0" tIns="12700" rIns="0" bIns="0" rtlCol="0">
            <a:spAutoFit/>
          </a:bodyPr>
          <a:lstStyle/>
          <a:p>
            <a:pPr marL="12700">
              <a:lnSpc>
                <a:spcPct val="100000"/>
              </a:lnSpc>
              <a:spcBef>
                <a:spcPts val="100"/>
              </a:spcBef>
            </a:pPr>
            <a:r>
              <a:rPr sz="3600" b="1" spc="-15" dirty="0">
                <a:solidFill>
                  <a:srgbClr val="FFFF00"/>
                </a:solidFill>
                <a:latin typeface="Calibri"/>
                <a:cs typeface="Calibri"/>
              </a:rPr>
              <a:t>Discover</a:t>
            </a:r>
            <a:r>
              <a:rPr sz="3600" b="1" spc="-5" dirty="0">
                <a:solidFill>
                  <a:srgbClr val="FFFF00"/>
                </a:solidFill>
                <a:latin typeface="Calibri"/>
                <a:cs typeface="Calibri"/>
              </a:rPr>
              <a:t> </a:t>
            </a:r>
            <a:r>
              <a:rPr sz="3600" b="1" spc="-45" dirty="0">
                <a:solidFill>
                  <a:srgbClr val="FFFF00"/>
                </a:solidFill>
                <a:latin typeface="Calibri"/>
                <a:cs typeface="Calibri"/>
              </a:rPr>
              <a:t>Taiwan-</a:t>
            </a:r>
            <a:r>
              <a:rPr sz="3600" b="1" dirty="0">
                <a:solidFill>
                  <a:srgbClr val="FFFF00"/>
                </a:solidFill>
                <a:latin typeface="Calibri"/>
                <a:cs typeface="Calibri"/>
              </a:rPr>
              <a:t> </a:t>
            </a:r>
            <a:r>
              <a:rPr sz="3600" b="1" spc="-5" dirty="0">
                <a:solidFill>
                  <a:srgbClr val="FFFF00"/>
                </a:solidFill>
                <a:latin typeface="Calibri"/>
                <a:cs typeface="Calibri"/>
              </a:rPr>
              <a:t>National</a:t>
            </a:r>
            <a:r>
              <a:rPr sz="3600" b="1" spc="10" dirty="0">
                <a:solidFill>
                  <a:srgbClr val="FFFF00"/>
                </a:solidFill>
                <a:latin typeface="Calibri"/>
                <a:cs typeface="Calibri"/>
              </a:rPr>
              <a:t> </a:t>
            </a:r>
            <a:r>
              <a:rPr sz="3600" b="1" spc="-15" dirty="0">
                <a:solidFill>
                  <a:srgbClr val="FFFF00"/>
                </a:solidFill>
                <a:latin typeface="Calibri"/>
                <a:cs typeface="Calibri"/>
              </a:rPr>
              <a:t>Palace</a:t>
            </a:r>
            <a:r>
              <a:rPr sz="3600" b="1" dirty="0">
                <a:solidFill>
                  <a:srgbClr val="FFFF00"/>
                </a:solidFill>
                <a:latin typeface="Calibri"/>
                <a:cs typeface="Calibri"/>
              </a:rPr>
              <a:t> </a:t>
            </a:r>
            <a:r>
              <a:rPr sz="3600" b="1" spc="-5" dirty="0">
                <a:solidFill>
                  <a:srgbClr val="FFFF00"/>
                </a:solidFill>
                <a:latin typeface="Calibri"/>
                <a:cs typeface="Calibri"/>
              </a:rPr>
              <a:t>Museum</a:t>
            </a:r>
            <a:endParaRPr sz="3600">
              <a:latin typeface="Calibri"/>
              <a:cs typeface="Calibri"/>
            </a:endParaRPr>
          </a:p>
        </p:txBody>
      </p:sp>
      <p:sp>
        <p:nvSpPr>
          <p:cNvPr id="3" name="object 3"/>
          <p:cNvSpPr txBox="1"/>
          <p:nvPr/>
        </p:nvSpPr>
        <p:spPr>
          <a:xfrm>
            <a:off x="265582" y="4152138"/>
            <a:ext cx="8096884" cy="845819"/>
          </a:xfrm>
          <a:prstGeom prst="rect">
            <a:avLst/>
          </a:prstGeom>
        </p:spPr>
        <p:txBody>
          <a:bodyPr vert="horz" wrap="square" lIns="0" tIns="12700" rIns="0" bIns="0" rtlCol="0">
            <a:spAutoFit/>
          </a:bodyPr>
          <a:lstStyle/>
          <a:p>
            <a:pPr marL="135890" indent="-123825">
              <a:lnSpc>
                <a:spcPct val="100000"/>
              </a:lnSpc>
              <a:spcBef>
                <a:spcPts val="100"/>
              </a:spcBef>
              <a:buFont typeface="Microsoft JhengHei"/>
              <a:buChar char="·"/>
              <a:tabLst>
                <a:tab pos="136525" algn="l"/>
              </a:tabLst>
            </a:pPr>
            <a:r>
              <a:rPr sz="1800" spc="-5" dirty="0">
                <a:solidFill>
                  <a:srgbClr val="FFFFFF"/>
                </a:solidFill>
                <a:latin typeface="Calibri"/>
                <a:cs typeface="Calibri"/>
              </a:rPr>
              <a:t>The</a:t>
            </a:r>
            <a:r>
              <a:rPr sz="1800" spc="15" dirty="0">
                <a:solidFill>
                  <a:srgbClr val="FFFFFF"/>
                </a:solidFill>
                <a:latin typeface="Calibri"/>
                <a:cs typeface="Calibri"/>
              </a:rPr>
              <a:t> </a:t>
            </a:r>
            <a:r>
              <a:rPr sz="1800" spc="-10" dirty="0">
                <a:solidFill>
                  <a:srgbClr val="FFFFFF"/>
                </a:solidFill>
                <a:latin typeface="Calibri"/>
                <a:cs typeface="Calibri"/>
              </a:rPr>
              <a:t>Palace</a:t>
            </a:r>
            <a:r>
              <a:rPr sz="1800" spc="10" dirty="0">
                <a:solidFill>
                  <a:srgbClr val="FFFFFF"/>
                </a:solidFill>
                <a:latin typeface="Calibri"/>
                <a:cs typeface="Calibri"/>
              </a:rPr>
              <a:t> </a:t>
            </a:r>
            <a:r>
              <a:rPr sz="1800" dirty="0">
                <a:solidFill>
                  <a:srgbClr val="FFFFFF"/>
                </a:solidFill>
                <a:latin typeface="Calibri"/>
                <a:cs typeface="Calibri"/>
              </a:rPr>
              <a:t>Museum </a:t>
            </a:r>
            <a:r>
              <a:rPr sz="1800" spc="-10" dirty="0">
                <a:solidFill>
                  <a:srgbClr val="FFFFFF"/>
                </a:solidFill>
                <a:latin typeface="Calibri"/>
                <a:cs typeface="Calibri"/>
              </a:rPr>
              <a:t>was</a:t>
            </a:r>
            <a:r>
              <a:rPr sz="1800" spc="-5" dirty="0">
                <a:solidFill>
                  <a:srgbClr val="FFFFFF"/>
                </a:solidFill>
                <a:latin typeface="Calibri"/>
                <a:cs typeface="Calibri"/>
              </a:rPr>
              <a:t> </a:t>
            </a:r>
            <a:r>
              <a:rPr sz="1800" spc="-10" dirty="0">
                <a:solidFill>
                  <a:srgbClr val="FFFFFF"/>
                </a:solidFill>
                <a:latin typeface="Calibri"/>
                <a:cs typeface="Calibri"/>
              </a:rPr>
              <a:t>founded</a:t>
            </a:r>
            <a:r>
              <a:rPr sz="1800" spc="10" dirty="0">
                <a:solidFill>
                  <a:srgbClr val="FFFFFF"/>
                </a:solidFill>
                <a:latin typeface="Calibri"/>
                <a:cs typeface="Calibri"/>
              </a:rPr>
              <a:t> </a:t>
            </a:r>
            <a:r>
              <a:rPr sz="1800" spc="-5" dirty="0">
                <a:solidFill>
                  <a:srgbClr val="FFFFFF"/>
                </a:solidFill>
                <a:latin typeface="Calibri"/>
                <a:cs typeface="Calibri"/>
              </a:rPr>
              <a:t>on </a:t>
            </a:r>
            <a:r>
              <a:rPr sz="1800" spc="-10" dirty="0">
                <a:solidFill>
                  <a:srgbClr val="FFFFFF"/>
                </a:solidFill>
                <a:latin typeface="Calibri"/>
                <a:cs typeface="Calibri"/>
              </a:rPr>
              <a:t>October</a:t>
            </a:r>
            <a:r>
              <a:rPr sz="1800" dirty="0">
                <a:solidFill>
                  <a:srgbClr val="FFFFFF"/>
                </a:solidFill>
                <a:latin typeface="Calibri"/>
                <a:cs typeface="Calibri"/>
              </a:rPr>
              <a:t> 10th</a:t>
            </a:r>
            <a:r>
              <a:rPr sz="1800" spc="5" dirty="0">
                <a:solidFill>
                  <a:srgbClr val="FFFFFF"/>
                </a:solidFill>
                <a:latin typeface="Calibri"/>
                <a:cs typeface="Calibri"/>
              </a:rPr>
              <a:t> </a:t>
            </a:r>
            <a:r>
              <a:rPr sz="1800" dirty="0">
                <a:solidFill>
                  <a:srgbClr val="FFFFFF"/>
                </a:solidFill>
                <a:latin typeface="Calibri"/>
                <a:cs typeface="Calibri"/>
              </a:rPr>
              <a:t>1925.</a:t>
            </a:r>
            <a:endParaRPr sz="1800">
              <a:latin typeface="Calibri"/>
              <a:cs typeface="Calibri"/>
            </a:endParaRPr>
          </a:p>
          <a:p>
            <a:pPr marL="123825" indent="-111760">
              <a:lnSpc>
                <a:spcPts val="2150"/>
              </a:lnSpc>
              <a:buFont typeface="Microsoft JhengHei"/>
              <a:buChar char="·"/>
              <a:tabLst>
                <a:tab pos="124460" algn="l"/>
              </a:tabLst>
            </a:pPr>
            <a:r>
              <a:rPr sz="1800" spc="-5" dirty="0">
                <a:solidFill>
                  <a:srgbClr val="FFFFFF"/>
                </a:solidFill>
                <a:latin typeface="Calibri"/>
                <a:cs typeface="Calibri"/>
              </a:rPr>
              <a:t>The</a:t>
            </a:r>
            <a:r>
              <a:rPr sz="1800" spc="5" dirty="0">
                <a:solidFill>
                  <a:srgbClr val="FFFFFF"/>
                </a:solidFill>
                <a:latin typeface="Calibri"/>
                <a:cs typeface="Calibri"/>
              </a:rPr>
              <a:t> </a:t>
            </a:r>
            <a:r>
              <a:rPr sz="1800" spc="-5" dirty="0">
                <a:solidFill>
                  <a:srgbClr val="FFFFFF"/>
                </a:solidFill>
                <a:latin typeface="Calibri"/>
                <a:cs typeface="Calibri"/>
              </a:rPr>
              <a:t>National</a:t>
            </a:r>
            <a:r>
              <a:rPr sz="1800" spc="10" dirty="0">
                <a:solidFill>
                  <a:srgbClr val="FFFFFF"/>
                </a:solidFill>
                <a:latin typeface="Calibri"/>
                <a:cs typeface="Calibri"/>
              </a:rPr>
              <a:t> </a:t>
            </a:r>
            <a:r>
              <a:rPr sz="1800" spc="-10" dirty="0">
                <a:solidFill>
                  <a:srgbClr val="FFFFFF"/>
                </a:solidFill>
                <a:latin typeface="Calibri"/>
                <a:cs typeface="Calibri"/>
              </a:rPr>
              <a:t>Palace</a:t>
            </a:r>
            <a:r>
              <a:rPr sz="1800" spc="15" dirty="0">
                <a:solidFill>
                  <a:srgbClr val="FFFFFF"/>
                </a:solidFill>
                <a:latin typeface="Calibri"/>
                <a:cs typeface="Calibri"/>
              </a:rPr>
              <a:t> </a:t>
            </a:r>
            <a:r>
              <a:rPr sz="1800" dirty="0">
                <a:solidFill>
                  <a:srgbClr val="FFFFFF"/>
                </a:solidFill>
                <a:latin typeface="Calibri"/>
                <a:cs typeface="Calibri"/>
              </a:rPr>
              <a:t>Museum,</a:t>
            </a:r>
            <a:r>
              <a:rPr sz="1800" spc="5" dirty="0">
                <a:solidFill>
                  <a:srgbClr val="FFFFFF"/>
                </a:solidFill>
                <a:latin typeface="Calibri"/>
                <a:cs typeface="Calibri"/>
              </a:rPr>
              <a:t> </a:t>
            </a:r>
            <a:r>
              <a:rPr sz="1800" spc="-15" dirty="0">
                <a:solidFill>
                  <a:srgbClr val="FFFFFF"/>
                </a:solidFill>
                <a:latin typeface="Calibri"/>
                <a:cs typeface="Calibri"/>
              </a:rPr>
              <a:t>located</a:t>
            </a:r>
            <a:r>
              <a:rPr sz="1800" spc="30" dirty="0">
                <a:solidFill>
                  <a:srgbClr val="FFFFFF"/>
                </a:solidFill>
                <a:latin typeface="Calibri"/>
                <a:cs typeface="Calibri"/>
              </a:rPr>
              <a:t> </a:t>
            </a:r>
            <a:r>
              <a:rPr sz="1800" spc="-5" dirty="0">
                <a:solidFill>
                  <a:srgbClr val="FFFFFF"/>
                </a:solidFill>
                <a:latin typeface="Calibri"/>
                <a:cs typeface="Calibri"/>
              </a:rPr>
              <a:t>in</a:t>
            </a:r>
            <a:r>
              <a:rPr sz="1800" spc="15" dirty="0">
                <a:solidFill>
                  <a:srgbClr val="FFFFFF"/>
                </a:solidFill>
                <a:latin typeface="Calibri"/>
                <a:cs typeface="Calibri"/>
              </a:rPr>
              <a:t> </a:t>
            </a:r>
            <a:r>
              <a:rPr sz="1800" spc="-30" dirty="0">
                <a:solidFill>
                  <a:srgbClr val="FFFFFF"/>
                </a:solidFill>
                <a:latin typeface="Calibri"/>
                <a:cs typeface="Calibri"/>
              </a:rPr>
              <a:t>Taipei</a:t>
            </a:r>
            <a:r>
              <a:rPr sz="1800" spc="10" dirty="0">
                <a:solidFill>
                  <a:srgbClr val="FFFFFF"/>
                </a:solidFill>
                <a:latin typeface="Calibri"/>
                <a:cs typeface="Calibri"/>
              </a:rPr>
              <a:t> </a:t>
            </a:r>
            <a:r>
              <a:rPr sz="1800" dirty="0">
                <a:solidFill>
                  <a:srgbClr val="FFFFFF"/>
                </a:solidFill>
                <a:latin typeface="Calibri"/>
                <a:cs typeface="Calibri"/>
              </a:rPr>
              <a:t>and</a:t>
            </a:r>
            <a:r>
              <a:rPr sz="1800" spc="15" dirty="0">
                <a:solidFill>
                  <a:srgbClr val="FFFFFF"/>
                </a:solidFill>
                <a:latin typeface="Calibri"/>
                <a:cs typeface="Calibri"/>
              </a:rPr>
              <a:t> </a:t>
            </a:r>
            <a:r>
              <a:rPr sz="1800" spc="-10" dirty="0">
                <a:solidFill>
                  <a:srgbClr val="FFFFFF"/>
                </a:solidFill>
                <a:latin typeface="Calibri"/>
                <a:cs typeface="Calibri"/>
              </a:rPr>
              <a:t>Chiayi,</a:t>
            </a:r>
            <a:r>
              <a:rPr sz="1800" spc="5" dirty="0">
                <a:solidFill>
                  <a:srgbClr val="FFFFFF"/>
                </a:solidFill>
                <a:latin typeface="Calibri"/>
                <a:cs typeface="Calibri"/>
              </a:rPr>
              <a:t> </a:t>
            </a:r>
            <a:r>
              <a:rPr sz="1800" spc="-5" dirty="0">
                <a:solidFill>
                  <a:srgbClr val="FFFFFF"/>
                </a:solidFill>
                <a:latin typeface="Calibri"/>
                <a:cs typeface="Calibri"/>
              </a:rPr>
              <a:t>has</a:t>
            </a:r>
            <a:r>
              <a:rPr sz="1800" spc="5" dirty="0">
                <a:solidFill>
                  <a:srgbClr val="FFFFFF"/>
                </a:solidFill>
                <a:latin typeface="Calibri"/>
                <a:cs typeface="Calibri"/>
              </a:rPr>
              <a:t> </a:t>
            </a:r>
            <a:r>
              <a:rPr sz="1800" dirty="0">
                <a:solidFill>
                  <a:srgbClr val="FFFFFF"/>
                </a:solidFill>
                <a:latin typeface="Calibri"/>
                <a:cs typeface="Calibri"/>
              </a:rPr>
              <a:t>a</a:t>
            </a:r>
            <a:r>
              <a:rPr sz="1800" spc="5" dirty="0">
                <a:solidFill>
                  <a:srgbClr val="FFFFFF"/>
                </a:solidFill>
                <a:latin typeface="Calibri"/>
                <a:cs typeface="Calibri"/>
              </a:rPr>
              <a:t> </a:t>
            </a:r>
            <a:r>
              <a:rPr sz="1800" spc="-5" dirty="0">
                <a:solidFill>
                  <a:srgbClr val="FFFFFF"/>
                </a:solidFill>
                <a:latin typeface="Calibri"/>
                <a:cs typeface="Calibri"/>
              </a:rPr>
              <a:t>permanent</a:t>
            </a:r>
            <a:r>
              <a:rPr sz="1800" spc="10" dirty="0">
                <a:solidFill>
                  <a:srgbClr val="FFFFFF"/>
                </a:solidFill>
                <a:latin typeface="Calibri"/>
                <a:cs typeface="Calibri"/>
              </a:rPr>
              <a:t> </a:t>
            </a:r>
            <a:r>
              <a:rPr sz="1800" spc="-10" dirty="0">
                <a:solidFill>
                  <a:srgbClr val="FFFFFF"/>
                </a:solidFill>
                <a:latin typeface="Calibri"/>
                <a:cs typeface="Calibri"/>
              </a:rPr>
              <a:t>collection</a:t>
            </a:r>
            <a:endParaRPr sz="1800">
              <a:latin typeface="Calibri"/>
              <a:cs typeface="Calibri"/>
            </a:endParaRPr>
          </a:p>
          <a:p>
            <a:pPr marL="117475">
              <a:lnSpc>
                <a:spcPts val="2150"/>
              </a:lnSpc>
            </a:pPr>
            <a:r>
              <a:rPr sz="1800" spc="-5" dirty="0">
                <a:solidFill>
                  <a:srgbClr val="FFFFFF"/>
                </a:solidFill>
                <a:latin typeface="Calibri"/>
                <a:cs typeface="Calibri"/>
              </a:rPr>
              <a:t>of</a:t>
            </a:r>
            <a:r>
              <a:rPr sz="1800" spc="10" dirty="0">
                <a:solidFill>
                  <a:srgbClr val="FFFFFF"/>
                </a:solidFill>
                <a:latin typeface="Calibri"/>
                <a:cs typeface="Calibri"/>
              </a:rPr>
              <a:t> </a:t>
            </a:r>
            <a:r>
              <a:rPr sz="1800" spc="-5" dirty="0">
                <a:solidFill>
                  <a:srgbClr val="FFFFFF"/>
                </a:solidFill>
                <a:latin typeface="Calibri"/>
                <a:cs typeface="Calibri"/>
              </a:rPr>
              <a:t>nearly</a:t>
            </a:r>
            <a:r>
              <a:rPr sz="1800" spc="15" dirty="0">
                <a:solidFill>
                  <a:srgbClr val="FFFFFF"/>
                </a:solidFill>
                <a:latin typeface="Calibri"/>
                <a:cs typeface="Calibri"/>
              </a:rPr>
              <a:t> </a:t>
            </a:r>
            <a:r>
              <a:rPr sz="1800" spc="-5" dirty="0">
                <a:solidFill>
                  <a:srgbClr val="FFFFFF"/>
                </a:solidFill>
                <a:latin typeface="Calibri"/>
                <a:cs typeface="Calibri"/>
              </a:rPr>
              <a:t>700,000</a:t>
            </a:r>
            <a:r>
              <a:rPr sz="1800" spc="10" dirty="0">
                <a:solidFill>
                  <a:srgbClr val="FFFFFF"/>
                </a:solidFill>
                <a:latin typeface="Calibri"/>
                <a:cs typeface="Calibri"/>
              </a:rPr>
              <a:t> </a:t>
            </a:r>
            <a:r>
              <a:rPr sz="1800" spc="-5" dirty="0">
                <a:solidFill>
                  <a:srgbClr val="FFFFFF"/>
                </a:solidFill>
                <a:latin typeface="Calibri"/>
                <a:cs typeface="Calibri"/>
              </a:rPr>
              <a:t>pieces</a:t>
            </a:r>
            <a:r>
              <a:rPr sz="1800" spc="15" dirty="0">
                <a:solidFill>
                  <a:srgbClr val="FFFFFF"/>
                </a:solidFill>
                <a:latin typeface="Calibri"/>
                <a:cs typeface="Calibri"/>
              </a:rPr>
              <a:t> </a:t>
            </a:r>
            <a:r>
              <a:rPr sz="1800" spc="-5" dirty="0">
                <a:solidFill>
                  <a:srgbClr val="FFFFFF"/>
                </a:solidFill>
                <a:latin typeface="Calibri"/>
                <a:cs typeface="Calibri"/>
              </a:rPr>
              <a:t>of</a:t>
            </a:r>
            <a:r>
              <a:rPr sz="1800" dirty="0">
                <a:solidFill>
                  <a:srgbClr val="FFFFFF"/>
                </a:solidFill>
                <a:latin typeface="Calibri"/>
                <a:cs typeface="Calibri"/>
              </a:rPr>
              <a:t> </a:t>
            </a:r>
            <a:r>
              <a:rPr sz="1800" spc="-5" dirty="0">
                <a:solidFill>
                  <a:srgbClr val="FFFFFF"/>
                </a:solidFill>
                <a:latin typeface="Calibri"/>
                <a:cs typeface="Calibri"/>
              </a:rPr>
              <a:t>ancient</a:t>
            </a:r>
            <a:r>
              <a:rPr sz="1800" spc="10" dirty="0">
                <a:solidFill>
                  <a:srgbClr val="FFFFFF"/>
                </a:solidFill>
                <a:latin typeface="Calibri"/>
                <a:cs typeface="Calibri"/>
              </a:rPr>
              <a:t> </a:t>
            </a:r>
            <a:r>
              <a:rPr sz="1800" spc="-5" dirty="0">
                <a:solidFill>
                  <a:srgbClr val="FFFFFF"/>
                </a:solidFill>
                <a:latin typeface="Calibri"/>
                <a:cs typeface="Calibri"/>
              </a:rPr>
              <a:t>Chinese</a:t>
            </a:r>
            <a:r>
              <a:rPr sz="1800" spc="20" dirty="0">
                <a:solidFill>
                  <a:srgbClr val="FFFFFF"/>
                </a:solidFill>
                <a:latin typeface="Calibri"/>
                <a:cs typeface="Calibri"/>
              </a:rPr>
              <a:t> </a:t>
            </a:r>
            <a:r>
              <a:rPr sz="1800" spc="-5" dirty="0">
                <a:solidFill>
                  <a:srgbClr val="FFFFFF"/>
                </a:solidFill>
                <a:latin typeface="Calibri"/>
                <a:cs typeface="Calibri"/>
              </a:rPr>
              <a:t>imperial</a:t>
            </a:r>
            <a:r>
              <a:rPr sz="1800" spc="10" dirty="0">
                <a:solidFill>
                  <a:srgbClr val="FFFFFF"/>
                </a:solidFill>
                <a:latin typeface="Calibri"/>
                <a:cs typeface="Calibri"/>
              </a:rPr>
              <a:t> </a:t>
            </a:r>
            <a:r>
              <a:rPr sz="1800" spc="-10" dirty="0">
                <a:solidFill>
                  <a:srgbClr val="FFFFFF"/>
                </a:solidFill>
                <a:latin typeface="Calibri"/>
                <a:cs typeface="Calibri"/>
              </a:rPr>
              <a:t>artifacts</a:t>
            </a:r>
            <a:r>
              <a:rPr sz="1800" spc="20" dirty="0">
                <a:solidFill>
                  <a:srgbClr val="FFFFFF"/>
                </a:solidFill>
                <a:latin typeface="Calibri"/>
                <a:cs typeface="Calibri"/>
              </a:rPr>
              <a:t> </a:t>
            </a:r>
            <a:r>
              <a:rPr sz="1800" dirty="0">
                <a:solidFill>
                  <a:srgbClr val="FFFFFF"/>
                </a:solidFill>
                <a:latin typeface="Calibri"/>
                <a:cs typeface="Calibri"/>
              </a:rPr>
              <a:t>and</a:t>
            </a:r>
            <a:r>
              <a:rPr sz="1800" spc="10" dirty="0">
                <a:solidFill>
                  <a:srgbClr val="FFFFFF"/>
                </a:solidFill>
                <a:latin typeface="Calibri"/>
                <a:cs typeface="Calibri"/>
              </a:rPr>
              <a:t> </a:t>
            </a:r>
            <a:r>
              <a:rPr sz="1800" spc="-10" dirty="0">
                <a:solidFill>
                  <a:srgbClr val="FFFFFF"/>
                </a:solidFill>
                <a:latin typeface="Calibri"/>
                <a:cs typeface="Calibri"/>
              </a:rPr>
              <a:t>artworks.</a:t>
            </a:r>
            <a:endParaRPr sz="1800">
              <a:latin typeface="Calibri"/>
              <a:cs typeface="Calibri"/>
            </a:endParaRPr>
          </a:p>
        </p:txBody>
      </p:sp>
      <p:pic>
        <p:nvPicPr>
          <p:cNvPr id="4" name="object 4"/>
          <p:cNvPicPr/>
          <p:nvPr/>
        </p:nvPicPr>
        <p:blipFill>
          <a:blip r:embed="rId2" cstate="print"/>
          <a:stretch>
            <a:fillRect/>
          </a:stretch>
        </p:blipFill>
        <p:spPr>
          <a:xfrm>
            <a:off x="4760976" y="1001267"/>
            <a:ext cx="4046220" cy="2691383"/>
          </a:xfrm>
          <a:prstGeom prst="rect">
            <a:avLst/>
          </a:prstGeom>
        </p:spPr>
      </p:pic>
      <p:pic>
        <p:nvPicPr>
          <p:cNvPr id="5" name="object 5"/>
          <p:cNvPicPr/>
          <p:nvPr/>
        </p:nvPicPr>
        <p:blipFill>
          <a:blip r:embed="rId3" cstate="print"/>
          <a:stretch>
            <a:fillRect/>
          </a:stretch>
        </p:blipFill>
        <p:spPr>
          <a:xfrm>
            <a:off x="123444" y="1001267"/>
            <a:ext cx="4524756" cy="269138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3999" cy="5714998"/>
          </a:xfrm>
          <a:prstGeom prst="rect">
            <a:avLst/>
          </a:prstGeom>
        </p:spPr>
      </p:pic>
      <p:sp>
        <p:nvSpPr>
          <p:cNvPr id="3" name="object 3"/>
          <p:cNvSpPr txBox="1"/>
          <p:nvPr/>
        </p:nvSpPr>
        <p:spPr>
          <a:xfrm>
            <a:off x="8454643" y="5354218"/>
            <a:ext cx="153670"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888888"/>
                </a:solidFill>
                <a:latin typeface="Calibri"/>
                <a:cs typeface="Calibri"/>
              </a:rPr>
              <a:t>19</a:t>
            </a:r>
            <a:endParaRPr sz="1000">
              <a:latin typeface="Calibri"/>
              <a:cs typeface="Calibri"/>
            </a:endParaRPr>
          </a:p>
        </p:txBody>
      </p:sp>
      <p:sp>
        <p:nvSpPr>
          <p:cNvPr id="4" name="object 4"/>
          <p:cNvSpPr txBox="1">
            <a:spLocks noGrp="1"/>
          </p:cNvSpPr>
          <p:nvPr>
            <p:ph type="title"/>
          </p:nvPr>
        </p:nvSpPr>
        <p:spPr>
          <a:xfrm>
            <a:off x="1051966" y="57988"/>
            <a:ext cx="7040245" cy="635000"/>
          </a:xfrm>
          <a:prstGeom prst="rect">
            <a:avLst/>
          </a:prstGeom>
        </p:spPr>
        <p:txBody>
          <a:bodyPr vert="horz" wrap="square" lIns="0" tIns="12065" rIns="0" bIns="0" rtlCol="0">
            <a:spAutoFit/>
          </a:bodyPr>
          <a:lstStyle/>
          <a:p>
            <a:pPr marL="12700">
              <a:lnSpc>
                <a:spcPct val="100000"/>
              </a:lnSpc>
              <a:spcBef>
                <a:spcPts val="95"/>
              </a:spcBef>
            </a:pPr>
            <a:r>
              <a:rPr sz="4000" b="1" spc="-15" dirty="0">
                <a:solidFill>
                  <a:srgbClr val="FFFF00"/>
                </a:solidFill>
                <a:latin typeface="Calibri"/>
                <a:cs typeface="Calibri"/>
              </a:rPr>
              <a:t>Discover</a:t>
            </a:r>
            <a:r>
              <a:rPr sz="4000" b="1" dirty="0">
                <a:solidFill>
                  <a:srgbClr val="FFFF00"/>
                </a:solidFill>
                <a:latin typeface="Calibri"/>
                <a:cs typeface="Calibri"/>
              </a:rPr>
              <a:t> </a:t>
            </a:r>
            <a:r>
              <a:rPr sz="4000" b="1" spc="-65" dirty="0">
                <a:solidFill>
                  <a:srgbClr val="FFFF00"/>
                </a:solidFill>
                <a:latin typeface="Calibri"/>
                <a:cs typeface="Calibri"/>
              </a:rPr>
              <a:t>Taiwan</a:t>
            </a:r>
            <a:r>
              <a:rPr sz="4000" b="1" spc="5" dirty="0">
                <a:solidFill>
                  <a:srgbClr val="FFFF00"/>
                </a:solidFill>
                <a:latin typeface="Calibri"/>
                <a:cs typeface="Calibri"/>
              </a:rPr>
              <a:t> </a:t>
            </a:r>
            <a:r>
              <a:rPr sz="4000" b="1" spc="-5" dirty="0">
                <a:solidFill>
                  <a:srgbClr val="FFFF00"/>
                </a:solidFill>
                <a:latin typeface="Calibri"/>
                <a:cs typeface="Calibri"/>
              </a:rPr>
              <a:t>-</a:t>
            </a:r>
            <a:r>
              <a:rPr sz="4000" b="1" spc="-10" dirty="0">
                <a:solidFill>
                  <a:srgbClr val="FFFF00"/>
                </a:solidFill>
                <a:latin typeface="Calibri"/>
                <a:cs typeface="Calibri"/>
              </a:rPr>
              <a:t> </a:t>
            </a:r>
            <a:r>
              <a:rPr sz="4000" b="1" spc="-5" dirty="0">
                <a:solidFill>
                  <a:srgbClr val="FFFF00"/>
                </a:solidFill>
                <a:latin typeface="Calibri"/>
                <a:cs typeface="Calibri"/>
              </a:rPr>
              <a:t>Sun</a:t>
            </a:r>
            <a:r>
              <a:rPr sz="4000" b="1" spc="-10" dirty="0">
                <a:solidFill>
                  <a:srgbClr val="FFFF00"/>
                </a:solidFill>
                <a:latin typeface="Calibri"/>
                <a:cs typeface="Calibri"/>
              </a:rPr>
              <a:t> </a:t>
            </a:r>
            <a:r>
              <a:rPr sz="4000" b="1" spc="-5" dirty="0">
                <a:solidFill>
                  <a:srgbClr val="FFFF00"/>
                </a:solidFill>
                <a:latin typeface="Calibri"/>
                <a:cs typeface="Calibri"/>
              </a:rPr>
              <a:t>Moon</a:t>
            </a:r>
            <a:r>
              <a:rPr sz="4000" b="1" spc="-10" dirty="0">
                <a:solidFill>
                  <a:srgbClr val="FFFF00"/>
                </a:solidFill>
                <a:latin typeface="Calibri"/>
                <a:cs typeface="Calibri"/>
              </a:rPr>
              <a:t> </a:t>
            </a:r>
            <a:r>
              <a:rPr sz="4000" b="1" spc="-30" dirty="0">
                <a:solidFill>
                  <a:srgbClr val="FFFF00"/>
                </a:solidFill>
                <a:latin typeface="Calibri"/>
                <a:cs typeface="Calibri"/>
              </a:rPr>
              <a:t>Lake</a:t>
            </a:r>
            <a:endParaRPr sz="4000">
              <a:latin typeface="Calibri"/>
              <a:cs typeface="Calibri"/>
            </a:endParaRPr>
          </a:p>
        </p:txBody>
      </p:sp>
      <p:sp>
        <p:nvSpPr>
          <p:cNvPr id="5" name="object 5"/>
          <p:cNvSpPr txBox="1"/>
          <p:nvPr/>
        </p:nvSpPr>
        <p:spPr>
          <a:xfrm>
            <a:off x="269240" y="4602886"/>
            <a:ext cx="7406005" cy="940435"/>
          </a:xfrm>
          <a:prstGeom prst="rect">
            <a:avLst/>
          </a:prstGeom>
        </p:spPr>
        <p:txBody>
          <a:bodyPr vert="horz" wrap="square" lIns="0" tIns="12700" rIns="0" bIns="0" rtlCol="0">
            <a:spAutoFit/>
          </a:bodyPr>
          <a:lstStyle/>
          <a:p>
            <a:pPr marL="299085" indent="-287020">
              <a:lnSpc>
                <a:spcPct val="100000"/>
              </a:lnSpc>
              <a:spcBef>
                <a:spcPts val="100"/>
              </a:spcBef>
              <a:buFont typeface="Arial MT"/>
              <a:buChar char="•"/>
              <a:tabLst>
                <a:tab pos="299085" algn="l"/>
                <a:tab pos="299720" algn="l"/>
              </a:tabLst>
            </a:pPr>
            <a:r>
              <a:rPr sz="2000" b="1" dirty="0">
                <a:solidFill>
                  <a:srgbClr val="FFFFFF"/>
                </a:solidFill>
                <a:latin typeface="Calibri"/>
                <a:cs typeface="Calibri"/>
              </a:rPr>
              <a:t>The</a:t>
            </a:r>
            <a:r>
              <a:rPr sz="2000" b="1" spc="-20" dirty="0">
                <a:solidFill>
                  <a:srgbClr val="FFFFFF"/>
                </a:solidFill>
                <a:latin typeface="Calibri"/>
                <a:cs typeface="Calibri"/>
              </a:rPr>
              <a:t> </a:t>
            </a:r>
            <a:r>
              <a:rPr sz="2000" b="1" spc="-15" dirty="0">
                <a:solidFill>
                  <a:srgbClr val="FFFFFF"/>
                </a:solidFill>
                <a:latin typeface="Calibri"/>
                <a:cs typeface="Calibri"/>
              </a:rPr>
              <a:t>largest </a:t>
            </a:r>
            <a:r>
              <a:rPr sz="2000" b="1" spc="-20" dirty="0">
                <a:solidFill>
                  <a:srgbClr val="FFFFFF"/>
                </a:solidFill>
                <a:latin typeface="Calibri"/>
                <a:cs typeface="Calibri"/>
              </a:rPr>
              <a:t>lake</a:t>
            </a:r>
            <a:r>
              <a:rPr sz="2000" b="1" spc="5" dirty="0">
                <a:solidFill>
                  <a:srgbClr val="FFFFFF"/>
                </a:solidFill>
                <a:latin typeface="Calibri"/>
                <a:cs typeface="Calibri"/>
              </a:rPr>
              <a:t> </a:t>
            </a:r>
            <a:r>
              <a:rPr sz="2000" b="1" dirty="0">
                <a:solidFill>
                  <a:srgbClr val="FFFFFF"/>
                </a:solidFill>
                <a:latin typeface="Calibri"/>
                <a:cs typeface="Calibri"/>
              </a:rPr>
              <a:t>in</a:t>
            </a:r>
            <a:r>
              <a:rPr sz="2000" b="1" spc="-15" dirty="0">
                <a:solidFill>
                  <a:srgbClr val="FFFFFF"/>
                </a:solidFill>
                <a:latin typeface="Calibri"/>
                <a:cs typeface="Calibri"/>
              </a:rPr>
              <a:t> </a:t>
            </a:r>
            <a:r>
              <a:rPr sz="2000" b="1" spc="-35" dirty="0">
                <a:solidFill>
                  <a:srgbClr val="FFFFFF"/>
                </a:solidFill>
                <a:latin typeface="Calibri"/>
                <a:cs typeface="Calibri"/>
              </a:rPr>
              <a:t>Taiwan</a:t>
            </a:r>
            <a:endParaRPr sz="2000">
              <a:latin typeface="Calibri"/>
              <a:cs typeface="Calibri"/>
            </a:endParaRPr>
          </a:p>
          <a:p>
            <a:pPr marL="299085" indent="-287020">
              <a:lnSpc>
                <a:spcPct val="100000"/>
              </a:lnSpc>
              <a:buFont typeface="Arial MT"/>
              <a:buChar char="•"/>
              <a:tabLst>
                <a:tab pos="299085" algn="l"/>
                <a:tab pos="299720" algn="l"/>
              </a:tabLst>
            </a:pPr>
            <a:r>
              <a:rPr sz="2000" b="1" spc="-5" dirty="0">
                <a:solidFill>
                  <a:srgbClr val="FFFFFF"/>
                </a:solidFill>
                <a:latin typeface="Calibri"/>
                <a:cs typeface="Calibri"/>
              </a:rPr>
              <a:t>Comprised</a:t>
            </a:r>
            <a:r>
              <a:rPr sz="2000" b="1" spc="-15" dirty="0">
                <a:solidFill>
                  <a:srgbClr val="FFFFFF"/>
                </a:solidFill>
                <a:latin typeface="Calibri"/>
                <a:cs typeface="Calibri"/>
              </a:rPr>
              <a:t> </a:t>
            </a:r>
            <a:r>
              <a:rPr sz="2000" b="1" dirty="0">
                <a:solidFill>
                  <a:srgbClr val="FFFFFF"/>
                </a:solidFill>
                <a:latin typeface="Calibri"/>
                <a:cs typeface="Calibri"/>
              </a:rPr>
              <a:t>of the</a:t>
            </a:r>
            <a:r>
              <a:rPr sz="2000" b="1" spc="-10" dirty="0">
                <a:solidFill>
                  <a:srgbClr val="FFFFFF"/>
                </a:solidFill>
                <a:latin typeface="Calibri"/>
                <a:cs typeface="Calibri"/>
              </a:rPr>
              <a:t> </a:t>
            </a:r>
            <a:r>
              <a:rPr sz="2000" b="1" dirty="0">
                <a:solidFill>
                  <a:srgbClr val="FFFFFF"/>
                </a:solidFill>
                <a:latin typeface="Calibri"/>
                <a:cs typeface="Calibri"/>
              </a:rPr>
              <a:t>diamond-shaped</a:t>
            </a:r>
            <a:r>
              <a:rPr sz="2000" b="1" spc="-30" dirty="0">
                <a:solidFill>
                  <a:srgbClr val="FFFFFF"/>
                </a:solidFill>
                <a:latin typeface="Calibri"/>
                <a:cs typeface="Calibri"/>
              </a:rPr>
              <a:t> </a:t>
            </a:r>
            <a:r>
              <a:rPr sz="2000" b="1" dirty="0">
                <a:solidFill>
                  <a:srgbClr val="FFFFFF"/>
                </a:solidFill>
                <a:latin typeface="Calibri"/>
                <a:cs typeface="Calibri"/>
              </a:rPr>
              <a:t>Sun</a:t>
            </a:r>
            <a:r>
              <a:rPr sz="2000" b="1" spc="-15" dirty="0">
                <a:solidFill>
                  <a:srgbClr val="FFFFFF"/>
                </a:solidFill>
                <a:latin typeface="Calibri"/>
                <a:cs typeface="Calibri"/>
              </a:rPr>
              <a:t> Lake</a:t>
            </a:r>
            <a:r>
              <a:rPr sz="2000" b="1" spc="15" dirty="0">
                <a:solidFill>
                  <a:srgbClr val="FFFFFF"/>
                </a:solidFill>
                <a:latin typeface="Calibri"/>
                <a:cs typeface="Calibri"/>
              </a:rPr>
              <a:t> </a:t>
            </a:r>
            <a:r>
              <a:rPr sz="2000" b="1" dirty="0">
                <a:solidFill>
                  <a:srgbClr val="FFFFFF"/>
                </a:solidFill>
                <a:latin typeface="Calibri"/>
                <a:cs typeface="Calibri"/>
              </a:rPr>
              <a:t>and</a:t>
            </a:r>
            <a:r>
              <a:rPr sz="2000" b="1" spc="-10" dirty="0">
                <a:solidFill>
                  <a:srgbClr val="FFFFFF"/>
                </a:solidFill>
                <a:latin typeface="Calibri"/>
                <a:cs typeface="Calibri"/>
              </a:rPr>
              <a:t> </a:t>
            </a:r>
            <a:r>
              <a:rPr sz="2000" b="1" spc="-5" dirty="0">
                <a:solidFill>
                  <a:srgbClr val="FFFFFF"/>
                </a:solidFill>
                <a:latin typeface="Calibri"/>
                <a:cs typeface="Calibri"/>
              </a:rPr>
              <a:t>curved</a:t>
            </a:r>
            <a:r>
              <a:rPr sz="2000" b="1" dirty="0">
                <a:solidFill>
                  <a:srgbClr val="FFFFFF"/>
                </a:solidFill>
                <a:latin typeface="Calibri"/>
                <a:cs typeface="Calibri"/>
              </a:rPr>
              <a:t> Moon</a:t>
            </a:r>
            <a:r>
              <a:rPr sz="2000" b="1" spc="-15" dirty="0">
                <a:solidFill>
                  <a:srgbClr val="FFFFFF"/>
                </a:solidFill>
                <a:latin typeface="Calibri"/>
                <a:cs typeface="Calibri"/>
              </a:rPr>
              <a:t> Lake</a:t>
            </a:r>
            <a:endParaRPr sz="2000">
              <a:latin typeface="Calibri"/>
              <a:cs typeface="Calibri"/>
            </a:endParaRPr>
          </a:p>
          <a:p>
            <a:pPr marL="299085" indent="-287020">
              <a:lnSpc>
                <a:spcPct val="100000"/>
              </a:lnSpc>
              <a:buFont typeface="Arial MT"/>
              <a:buChar char="•"/>
              <a:tabLst>
                <a:tab pos="299085" algn="l"/>
                <a:tab pos="299720" algn="l"/>
              </a:tabLst>
            </a:pPr>
            <a:r>
              <a:rPr sz="2000" b="1" spc="-35" dirty="0">
                <a:solidFill>
                  <a:srgbClr val="FFFFFF"/>
                </a:solidFill>
                <a:latin typeface="Calibri"/>
                <a:cs typeface="Calibri"/>
              </a:rPr>
              <a:t>Taiwan</a:t>
            </a:r>
            <a:r>
              <a:rPr sz="2000" b="1" spc="-20" dirty="0">
                <a:solidFill>
                  <a:srgbClr val="FFFFFF"/>
                </a:solidFill>
                <a:latin typeface="Calibri"/>
                <a:cs typeface="Calibri"/>
              </a:rPr>
              <a:t> </a:t>
            </a:r>
            <a:r>
              <a:rPr sz="2000" b="1" dirty="0">
                <a:solidFill>
                  <a:srgbClr val="FFFFFF"/>
                </a:solidFill>
                <a:latin typeface="Calibri"/>
                <a:cs typeface="Calibri"/>
              </a:rPr>
              <a:t>Aboriginal</a:t>
            </a:r>
            <a:r>
              <a:rPr sz="2000" b="1" spc="-25" dirty="0">
                <a:solidFill>
                  <a:srgbClr val="FFFFFF"/>
                </a:solidFill>
                <a:latin typeface="Calibri"/>
                <a:cs typeface="Calibri"/>
              </a:rPr>
              <a:t> </a:t>
            </a:r>
            <a:r>
              <a:rPr sz="2000" b="1" spc="-10" dirty="0">
                <a:solidFill>
                  <a:srgbClr val="FFFFFF"/>
                </a:solidFill>
                <a:latin typeface="Calibri"/>
                <a:cs typeface="Calibri"/>
              </a:rPr>
              <a:t>Culture</a:t>
            </a:r>
            <a:r>
              <a:rPr sz="2000" b="1" spc="-20" dirty="0">
                <a:solidFill>
                  <a:srgbClr val="FFFFFF"/>
                </a:solidFill>
                <a:latin typeface="Calibri"/>
                <a:cs typeface="Calibri"/>
              </a:rPr>
              <a:t> </a:t>
            </a:r>
            <a:r>
              <a:rPr sz="2000" b="1" spc="-10" dirty="0">
                <a:solidFill>
                  <a:srgbClr val="FFFFFF"/>
                </a:solidFill>
                <a:latin typeface="Calibri"/>
                <a:cs typeface="Calibri"/>
              </a:rPr>
              <a:t>Center</a:t>
            </a:r>
            <a:endParaRPr sz="200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object 2"/>
          <p:cNvSpPr txBox="1"/>
          <p:nvPr/>
        </p:nvSpPr>
        <p:spPr>
          <a:xfrm>
            <a:off x="8467343" y="5398541"/>
            <a:ext cx="128270" cy="127000"/>
          </a:xfrm>
          <a:prstGeom prst="rect">
            <a:avLst/>
          </a:prstGeom>
        </p:spPr>
        <p:txBody>
          <a:bodyPr vert="horz" wrap="square" lIns="0" tIns="0" rIns="0" bIns="0" rtlCol="0">
            <a:spAutoFit/>
          </a:bodyPr>
          <a:lstStyle/>
          <a:p>
            <a:pPr>
              <a:lnSpc>
                <a:spcPts val="944"/>
              </a:lnSpc>
            </a:pPr>
            <a:r>
              <a:rPr sz="1000" spc="-10" dirty="0">
                <a:solidFill>
                  <a:srgbClr val="888888"/>
                </a:solidFill>
                <a:latin typeface="Calibri"/>
                <a:cs typeface="Calibri"/>
              </a:rPr>
              <a:t>20</a:t>
            </a:r>
            <a:endParaRPr sz="1000">
              <a:latin typeface="Calibri"/>
              <a:cs typeface="Calibri"/>
            </a:endParaRPr>
          </a:p>
        </p:txBody>
      </p:sp>
      <p:grpSp>
        <p:nvGrpSpPr>
          <p:cNvPr id="3" name="object 3"/>
          <p:cNvGrpSpPr/>
          <p:nvPr/>
        </p:nvGrpSpPr>
        <p:grpSpPr>
          <a:xfrm>
            <a:off x="0" y="742187"/>
            <a:ext cx="9144000" cy="4973320"/>
            <a:chOff x="0" y="742187"/>
            <a:chExt cx="9144000" cy="4973320"/>
          </a:xfrm>
        </p:grpSpPr>
        <p:pic>
          <p:nvPicPr>
            <p:cNvPr id="4" name="object 4"/>
            <p:cNvPicPr/>
            <p:nvPr/>
          </p:nvPicPr>
          <p:blipFill>
            <a:blip r:embed="rId2" cstate="print"/>
            <a:stretch>
              <a:fillRect/>
            </a:stretch>
          </p:blipFill>
          <p:spPr>
            <a:xfrm>
              <a:off x="0" y="760475"/>
              <a:ext cx="5335524" cy="4194048"/>
            </a:xfrm>
            <a:prstGeom prst="rect">
              <a:avLst/>
            </a:prstGeom>
          </p:spPr>
        </p:pic>
        <p:pic>
          <p:nvPicPr>
            <p:cNvPr id="5" name="object 5"/>
            <p:cNvPicPr/>
            <p:nvPr/>
          </p:nvPicPr>
          <p:blipFill>
            <a:blip r:embed="rId3" cstate="print"/>
            <a:stretch>
              <a:fillRect/>
            </a:stretch>
          </p:blipFill>
          <p:spPr>
            <a:xfrm>
              <a:off x="5340096" y="742187"/>
              <a:ext cx="3803904" cy="3083052"/>
            </a:xfrm>
            <a:prstGeom prst="rect">
              <a:avLst/>
            </a:prstGeom>
          </p:spPr>
        </p:pic>
        <p:pic>
          <p:nvPicPr>
            <p:cNvPr id="6" name="object 6"/>
            <p:cNvPicPr/>
            <p:nvPr/>
          </p:nvPicPr>
          <p:blipFill>
            <a:blip r:embed="rId4" cstate="print"/>
            <a:stretch>
              <a:fillRect/>
            </a:stretch>
          </p:blipFill>
          <p:spPr>
            <a:xfrm>
              <a:off x="7092695" y="3843527"/>
              <a:ext cx="2051303" cy="1871471"/>
            </a:xfrm>
            <a:prstGeom prst="rect">
              <a:avLst/>
            </a:prstGeom>
          </p:spPr>
        </p:pic>
        <p:pic>
          <p:nvPicPr>
            <p:cNvPr id="7" name="object 7"/>
            <p:cNvPicPr/>
            <p:nvPr/>
          </p:nvPicPr>
          <p:blipFill>
            <a:blip r:embed="rId5" cstate="print"/>
            <a:stretch>
              <a:fillRect/>
            </a:stretch>
          </p:blipFill>
          <p:spPr>
            <a:xfrm>
              <a:off x="5329428" y="3846576"/>
              <a:ext cx="1769364" cy="1095756"/>
            </a:xfrm>
            <a:prstGeom prst="rect">
              <a:avLst/>
            </a:prstGeom>
          </p:spPr>
        </p:pic>
        <p:pic>
          <p:nvPicPr>
            <p:cNvPr id="8" name="object 8"/>
            <p:cNvPicPr/>
            <p:nvPr/>
          </p:nvPicPr>
          <p:blipFill>
            <a:blip r:embed="rId6" cstate="print"/>
            <a:stretch>
              <a:fillRect/>
            </a:stretch>
          </p:blipFill>
          <p:spPr>
            <a:xfrm>
              <a:off x="118871" y="4995665"/>
              <a:ext cx="5618988" cy="719333"/>
            </a:xfrm>
            <a:prstGeom prst="rect">
              <a:avLst/>
            </a:prstGeom>
          </p:spPr>
        </p:pic>
      </p:grpSp>
      <p:sp>
        <p:nvSpPr>
          <p:cNvPr id="9" name="object 9"/>
          <p:cNvSpPr txBox="1">
            <a:spLocks noGrp="1"/>
          </p:cNvSpPr>
          <p:nvPr>
            <p:ph type="title"/>
          </p:nvPr>
        </p:nvSpPr>
        <p:spPr>
          <a:xfrm>
            <a:off x="1888617" y="35179"/>
            <a:ext cx="5366385" cy="635000"/>
          </a:xfrm>
          <a:prstGeom prst="rect">
            <a:avLst/>
          </a:prstGeom>
        </p:spPr>
        <p:txBody>
          <a:bodyPr vert="horz" wrap="square" lIns="0" tIns="12065" rIns="0" bIns="0" rtlCol="0">
            <a:spAutoFit/>
          </a:bodyPr>
          <a:lstStyle/>
          <a:p>
            <a:pPr marL="12700">
              <a:lnSpc>
                <a:spcPct val="100000"/>
              </a:lnSpc>
              <a:spcBef>
                <a:spcPts val="95"/>
              </a:spcBef>
            </a:pPr>
            <a:r>
              <a:rPr sz="4000" b="1" spc="-15" dirty="0">
                <a:solidFill>
                  <a:srgbClr val="FFC000"/>
                </a:solidFill>
                <a:latin typeface="Calibri"/>
                <a:cs typeface="Calibri"/>
              </a:rPr>
              <a:t>Discover</a:t>
            </a:r>
            <a:r>
              <a:rPr sz="4000" b="1" dirty="0">
                <a:solidFill>
                  <a:srgbClr val="FFC000"/>
                </a:solidFill>
                <a:latin typeface="Calibri"/>
                <a:cs typeface="Calibri"/>
              </a:rPr>
              <a:t> </a:t>
            </a:r>
            <a:r>
              <a:rPr sz="4000" b="1" spc="-65" dirty="0">
                <a:solidFill>
                  <a:srgbClr val="FFC000"/>
                </a:solidFill>
                <a:latin typeface="Calibri"/>
                <a:cs typeface="Calibri"/>
              </a:rPr>
              <a:t>Taiwan</a:t>
            </a:r>
            <a:r>
              <a:rPr sz="4000" b="1" spc="5" dirty="0">
                <a:solidFill>
                  <a:srgbClr val="FFC000"/>
                </a:solidFill>
                <a:latin typeface="Calibri"/>
                <a:cs typeface="Calibri"/>
              </a:rPr>
              <a:t> </a:t>
            </a:r>
            <a:r>
              <a:rPr sz="4000" b="1" spc="-5" dirty="0">
                <a:solidFill>
                  <a:srgbClr val="FFC000"/>
                </a:solidFill>
                <a:latin typeface="Calibri"/>
                <a:cs typeface="Calibri"/>
              </a:rPr>
              <a:t>-</a:t>
            </a:r>
            <a:r>
              <a:rPr sz="4000" b="1" spc="-20" dirty="0">
                <a:solidFill>
                  <a:srgbClr val="FFC000"/>
                </a:solidFill>
                <a:latin typeface="Calibri"/>
                <a:cs typeface="Calibri"/>
              </a:rPr>
              <a:t> </a:t>
            </a:r>
            <a:r>
              <a:rPr sz="4000" b="1" spc="-5" dirty="0">
                <a:solidFill>
                  <a:srgbClr val="FFC000"/>
                </a:solidFill>
                <a:latin typeface="Calibri"/>
                <a:cs typeface="Calibri"/>
              </a:rPr>
              <a:t>Alishan</a:t>
            </a:r>
            <a:endParaRPr sz="4000">
              <a:latin typeface="Calibri"/>
              <a:cs typeface="Calibri"/>
            </a:endParaRPr>
          </a:p>
        </p:txBody>
      </p:sp>
      <p:sp>
        <p:nvSpPr>
          <p:cNvPr id="10" name="object 10"/>
          <p:cNvSpPr txBox="1"/>
          <p:nvPr/>
        </p:nvSpPr>
        <p:spPr>
          <a:xfrm>
            <a:off x="280822" y="5042103"/>
            <a:ext cx="5208270" cy="513080"/>
          </a:xfrm>
          <a:prstGeom prst="rect">
            <a:avLst/>
          </a:prstGeom>
        </p:spPr>
        <p:txBody>
          <a:bodyPr vert="horz" wrap="square" lIns="0" tIns="12065" rIns="0" bIns="0" rtlCol="0">
            <a:spAutoFit/>
          </a:bodyPr>
          <a:lstStyle/>
          <a:p>
            <a:pPr marL="12700">
              <a:lnSpc>
                <a:spcPct val="100000"/>
              </a:lnSpc>
              <a:spcBef>
                <a:spcPts val="95"/>
              </a:spcBef>
              <a:tabLst>
                <a:tab pos="2187575" algn="l"/>
              </a:tabLst>
            </a:pPr>
            <a:r>
              <a:rPr sz="1600" spc="-5" dirty="0">
                <a:solidFill>
                  <a:srgbClr val="FFFFFF"/>
                </a:solidFill>
                <a:latin typeface="Microsoft JhengHei"/>
                <a:cs typeface="Microsoft JhengHei"/>
              </a:rPr>
              <a:t>‧</a:t>
            </a:r>
            <a:r>
              <a:rPr sz="1600" spc="-5" dirty="0">
                <a:solidFill>
                  <a:srgbClr val="FFFFFF"/>
                </a:solidFill>
                <a:latin typeface="Calibri"/>
                <a:cs typeface="Calibri"/>
              </a:rPr>
              <a:t>Mountain</a:t>
            </a:r>
            <a:r>
              <a:rPr sz="1600" spc="-20" dirty="0">
                <a:solidFill>
                  <a:srgbClr val="FFFFFF"/>
                </a:solidFill>
                <a:latin typeface="Calibri"/>
                <a:cs typeface="Calibri"/>
              </a:rPr>
              <a:t> </a:t>
            </a:r>
            <a:r>
              <a:rPr sz="1600" spc="-10" dirty="0">
                <a:solidFill>
                  <a:srgbClr val="FFFFFF"/>
                </a:solidFill>
                <a:latin typeface="Calibri"/>
                <a:cs typeface="Calibri"/>
              </a:rPr>
              <a:t>Sunrise</a:t>
            </a:r>
            <a:r>
              <a:rPr sz="1600" spc="15" dirty="0">
                <a:solidFill>
                  <a:srgbClr val="FFFFFF"/>
                </a:solidFill>
                <a:latin typeface="Calibri"/>
                <a:cs typeface="Calibri"/>
              </a:rPr>
              <a:t> </a:t>
            </a:r>
            <a:r>
              <a:rPr sz="1600" spc="-10" dirty="0">
                <a:solidFill>
                  <a:srgbClr val="FFFFFF"/>
                </a:solidFill>
                <a:latin typeface="Calibri"/>
                <a:cs typeface="Calibri"/>
              </a:rPr>
              <a:t>Views	</a:t>
            </a:r>
            <a:r>
              <a:rPr sz="1600" spc="-20" dirty="0">
                <a:solidFill>
                  <a:srgbClr val="FFFFFF"/>
                </a:solidFill>
                <a:latin typeface="Microsoft JhengHei"/>
                <a:cs typeface="Microsoft JhengHei"/>
              </a:rPr>
              <a:t>‧</a:t>
            </a:r>
            <a:r>
              <a:rPr sz="1600" spc="-20" dirty="0">
                <a:solidFill>
                  <a:srgbClr val="FFFFFF"/>
                </a:solidFill>
                <a:latin typeface="Calibri"/>
                <a:cs typeface="Calibri"/>
              </a:rPr>
              <a:t>World</a:t>
            </a:r>
            <a:r>
              <a:rPr sz="1600" spc="-10" dirty="0">
                <a:solidFill>
                  <a:srgbClr val="FFFFFF"/>
                </a:solidFill>
                <a:latin typeface="Calibri"/>
                <a:cs typeface="Calibri"/>
              </a:rPr>
              <a:t> Renowned</a:t>
            </a:r>
            <a:r>
              <a:rPr sz="1600" spc="20" dirty="0">
                <a:solidFill>
                  <a:srgbClr val="FFFFFF"/>
                </a:solidFill>
                <a:latin typeface="Calibri"/>
                <a:cs typeface="Calibri"/>
              </a:rPr>
              <a:t> </a:t>
            </a:r>
            <a:r>
              <a:rPr sz="1600" spc="-5" dirty="0">
                <a:solidFill>
                  <a:srgbClr val="FFFFFF"/>
                </a:solidFill>
                <a:latin typeface="Calibri"/>
                <a:cs typeface="Calibri"/>
              </a:rPr>
              <a:t>Mountain</a:t>
            </a:r>
            <a:r>
              <a:rPr sz="1600" spc="-30" dirty="0">
                <a:solidFill>
                  <a:srgbClr val="FFFFFF"/>
                </a:solidFill>
                <a:latin typeface="Calibri"/>
                <a:cs typeface="Calibri"/>
              </a:rPr>
              <a:t> </a:t>
            </a:r>
            <a:r>
              <a:rPr sz="1600" spc="-10" dirty="0">
                <a:solidFill>
                  <a:srgbClr val="FFFFFF"/>
                </a:solidFill>
                <a:latin typeface="Calibri"/>
                <a:cs typeface="Calibri"/>
              </a:rPr>
              <a:t>Railway</a:t>
            </a:r>
            <a:endParaRPr sz="1600">
              <a:latin typeface="Calibri"/>
              <a:cs typeface="Calibri"/>
            </a:endParaRPr>
          </a:p>
          <a:p>
            <a:pPr marL="12700">
              <a:lnSpc>
                <a:spcPct val="100000"/>
              </a:lnSpc>
              <a:tabLst>
                <a:tab pos="2179955" algn="l"/>
              </a:tabLst>
            </a:pPr>
            <a:r>
              <a:rPr sz="1600" spc="-5" dirty="0">
                <a:solidFill>
                  <a:srgbClr val="FFFFFF"/>
                </a:solidFill>
                <a:latin typeface="Microsoft JhengHei"/>
                <a:cs typeface="Microsoft JhengHei"/>
              </a:rPr>
              <a:t>‧</a:t>
            </a:r>
            <a:r>
              <a:rPr sz="1600" spc="-5" dirty="0">
                <a:solidFill>
                  <a:srgbClr val="FFFFFF"/>
                </a:solidFill>
                <a:latin typeface="Calibri"/>
                <a:cs typeface="Calibri"/>
              </a:rPr>
              <a:t>Sea of</a:t>
            </a:r>
            <a:r>
              <a:rPr sz="1600" spc="10" dirty="0">
                <a:solidFill>
                  <a:srgbClr val="FFFFFF"/>
                </a:solidFill>
                <a:latin typeface="Calibri"/>
                <a:cs typeface="Calibri"/>
              </a:rPr>
              <a:t> </a:t>
            </a:r>
            <a:r>
              <a:rPr sz="1600" spc="-5" dirty="0">
                <a:solidFill>
                  <a:srgbClr val="FFFFFF"/>
                </a:solidFill>
                <a:latin typeface="Calibri"/>
                <a:cs typeface="Calibri"/>
              </a:rPr>
              <a:t>Clouds	</a:t>
            </a:r>
            <a:r>
              <a:rPr sz="1600" spc="-5" dirty="0">
                <a:solidFill>
                  <a:srgbClr val="FFFFFF"/>
                </a:solidFill>
                <a:latin typeface="Microsoft JhengHei"/>
                <a:cs typeface="Microsoft JhengHei"/>
              </a:rPr>
              <a:t>‧</a:t>
            </a:r>
            <a:r>
              <a:rPr sz="1600" spc="-5" dirty="0">
                <a:solidFill>
                  <a:srgbClr val="FFFFFF"/>
                </a:solidFill>
                <a:latin typeface="Calibri"/>
                <a:cs typeface="Calibri"/>
              </a:rPr>
              <a:t>Old</a:t>
            </a:r>
            <a:r>
              <a:rPr sz="1600" spc="-40" dirty="0">
                <a:solidFill>
                  <a:srgbClr val="FFFFFF"/>
                </a:solidFill>
                <a:latin typeface="Calibri"/>
                <a:cs typeface="Calibri"/>
              </a:rPr>
              <a:t> </a:t>
            </a:r>
            <a:r>
              <a:rPr sz="1600" spc="-15" dirty="0">
                <a:solidFill>
                  <a:srgbClr val="FFFFFF"/>
                </a:solidFill>
                <a:latin typeface="Calibri"/>
                <a:cs typeface="Calibri"/>
              </a:rPr>
              <a:t>Forests</a:t>
            </a:r>
            <a:endParaRPr sz="160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715000"/>
            <a:chOff x="0" y="0"/>
            <a:chExt cx="9144000" cy="5715000"/>
          </a:xfrm>
        </p:grpSpPr>
        <p:pic>
          <p:nvPicPr>
            <p:cNvPr id="3" name="object 3"/>
            <p:cNvPicPr/>
            <p:nvPr/>
          </p:nvPicPr>
          <p:blipFill>
            <a:blip r:embed="rId2" cstate="print"/>
            <a:stretch>
              <a:fillRect/>
            </a:stretch>
          </p:blipFill>
          <p:spPr>
            <a:xfrm>
              <a:off x="0" y="0"/>
              <a:ext cx="9144000" cy="5715000"/>
            </a:xfrm>
            <a:prstGeom prst="rect">
              <a:avLst/>
            </a:prstGeom>
          </p:spPr>
        </p:pic>
        <p:pic>
          <p:nvPicPr>
            <p:cNvPr id="4" name="object 4"/>
            <p:cNvPicPr/>
            <p:nvPr/>
          </p:nvPicPr>
          <p:blipFill>
            <a:blip r:embed="rId3" cstate="print"/>
            <a:stretch>
              <a:fillRect/>
            </a:stretch>
          </p:blipFill>
          <p:spPr>
            <a:xfrm>
              <a:off x="4121918" y="4116379"/>
              <a:ext cx="899137" cy="900736"/>
            </a:xfrm>
            <a:prstGeom prst="rect">
              <a:avLst/>
            </a:prstGeom>
          </p:spPr>
        </p:pic>
      </p:grpSp>
      <p:sp>
        <p:nvSpPr>
          <p:cNvPr id="5" name="object 5"/>
          <p:cNvSpPr txBox="1"/>
          <p:nvPr/>
        </p:nvSpPr>
        <p:spPr>
          <a:xfrm>
            <a:off x="3901185" y="5038750"/>
            <a:ext cx="1340485" cy="448309"/>
          </a:xfrm>
          <a:prstGeom prst="rect">
            <a:avLst/>
          </a:prstGeom>
        </p:spPr>
        <p:txBody>
          <a:bodyPr vert="horz" wrap="square" lIns="0" tIns="12700" rIns="0" bIns="0" rtlCol="0">
            <a:spAutoFit/>
          </a:bodyPr>
          <a:lstStyle/>
          <a:p>
            <a:pPr marL="12700">
              <a:lnSpc>
                <a:spcPts val="2260"/>
              </a:lnSpc>
              <a:spcBef>
                <a:spcPts val="100"/>
              </a:spcBef>
              <a:tabLst>
                <a:tab pos="426720" algn="l"/>
                <a:tab pos="808990" algn="l"/>
                <a:tab pos="1141095" algn="l"/>
              </a:tabLst>
            </a:pPr>
            <a:r>
              <a:rPr sz="2000" spc="210" dirty="0">
                <a:solidFill>
                  <a:srgbClr val="FFFFFF"/>
                </a:solidFill>
                <a:latin typeface="Cambria"/>
                <a:cs typeface="Cambria"/>
              </a:rPr>
              <a:t>A	</a:t>
            </a:r>
            <a:r>
              <a:rPr sz="2000" spc="215" dirty="0">
                <a:solidFill>
                  <a:srgbClr val="FFFFFF"/>
                </a:solidFill>
                <a:latin typeface="Cambria"/>
                <a:cs typeface="Cambria"/>
              </a:rPr>
              <a:t>S	</a:t>
            </a:r>
            <a:r>
              <a:rPr sz="2000" spc="160" dirty="0">
                <a:solidFill>
                  <a:srgbClr val="FFFFFF"/>
                </a:solidFill>
                <a:latin typeface="Cambria"/>
                <a:cs typeface="Cambria"/>
              </a:rPr>
              <a:t>I	</a:t>
            </a:r>
            <a:r>
              <a:rPr sz="2000" spc="210" dirty="0">
                <a:solidFill>
                  <a:srgbClr val="FFFFFF"/>
                </a:solidFill>
                <a:latin typeface="Cambria"/>
                <a:cs typeface="Cambria"/>
              </a:rPr>
              <a:t>A</a:t>
            </a:r>
            <a:endParaRPr sz="2000">
              <a:latin typeface="Cambria"/>
              <a:cs typeface="Cambria"/>
            </a:endParaRPr>
          </a:p>
          <a:p>
            <a:pPr marL="12700">
              <a:lnSpc>
                <a:spcPts val="1060"/>
              </a:lnSpc>
            </a:pPr>
            <a:r>
              <a:rPr sz="1000" spc="-5" dirty="0">
                <a:solidFill>
                  <a:srgbClr val="FFFFFF"/>
                </a:solidFill>
                <a:latin typeface="Calibri"/>
                <a:cs typeface="Calibri"/>
              </a:rPr>
              <a:t>U</a:t>
            </a:r>
            <a:r>
              <a:rPr sz="1000" spc="365" dirty="0">
                <a:solidFill>
                  <a:srgbClr val="FFFFFF"/>
                </a:solidFill>
                <a:latin typeface="Calibri"/>
                <a:cs typeface="Calibri"/>
              </a:rPr>
              <a:t> </a:t>
            </a:r>
            <a:r>
              <a:rPr sz="1000" spc="-5" dirty="0">
                <a:solidFill>
                  <a:srgbClr val="FFFFFF"/>
                </a:solidFill>
                <a:latin typeface="Calibri"/>
                <a:cs typeface="Calibri"/>
              </a:rPr>
              <a:t>N</a:t>
            </a:r>
            <a:r>
              <a:rPr sz="1000" spc="380" dirty="0">
                <a:solidFill>
                  <a:srgbClr val="FFFFFF"/>
                </a:solidFill>
                <a:latin typeface="Calibri"/>
                <a:cs typeface="Calibri"/>
              </a:rPr>
              <a:t> </a:t>
            </a:r>
            <a:r>
              <a:rPr sz="1000" spc="-5" dirty="0">
                <a:solidFill>
                  <a:srgbClr val="FFFFFF"/>
                </a:solidFill>
                <a:latin typeface="Calibri"/>
                <a:cs typeface="Calibri"/>
              </a:rPr>
              <a:t>I</a:t>
            </a:r>
            <a:r>
              <a:rPr sz="1000" spc="390" dirty="0">
                <a:solidFill>
                  <a:srgbClr val="FFFFFF"/>
                </a:solidFill>
                <a:latin typeface="Calibri"/>
                <a:cs typeface="Calibri"/>
              </a:rPr>
              <a:t> </a:t>
            </a:r>
            <a:r>
              <a:rPr sz="1000" spc="-5" dirty="0">
                <a:solidFill>
                  <a:srgbClr val="FFFFFF"/>
                </a:solidFill>
                <a:latin typeface="Calibri"/>
                <a:cs typeface="Calibri"/>
              </a:rPr>
              <a:t>V</a:t>
            </a:r>
            <a:r>
              <a:rPr sz="1000" spc="375" dirty="0">
                <a:solidFill>
                  <a:srgbClr val="FFFFFF"/>
                </a:solidFill>
                <a:latin typeface="Calibri"/>
                <a:cs typeface="Calibri"/>
              </a:rPr>
              <a:t> </a:t>
            </a:r>
            <a:r>
              <a:rPr sz="1000" spc="-5" dirty="0">
                <a:solidFill>
                  <a:srgbClr val="FFFFFF"/>
                </a:solidFill>
                <a:latin typeface="Calibri"/>
                <a:cs typeface="Calibri"/>
              </a:rPr>
              <a:t>E</a:t>
            </a:r>
            <a:r>
              <a:rPr sz="1000" spc="380" dirty="0">
                <a:solidFill>
                  <a:srgbClr val="FFFFFF"/>
                </a:solidFill>
                <a:latin typeface="Calibri"/>
                <a:cs typeface="Calibri"/>
              </a:rPr>
              <a:t> </a:t>
            </a:r>
            <a:r>
              <a:rPr sz="1000" spc="-5" dirty="0">
                <a:solidFill>
                  <a:srgbClr val="FFFFFF"/>
                </a:solidFill>
                <a:latin typeface="Calibri"/>
                <a:cs typeface="Calibri"/>
              </a:rPr>
              <a:t>R</a:t>
            </a:r>
            <a:r>
              <a:rPr sz="1000" spc="385" dirty="0">
                <a:solidFill>
                  <a:srgbClr val="FFFFFF"/>
                </a:solidFill>
                <a:latin typeface="Calibri"/>
                <a:cs typeface="Calibri"/>
              </a:rPr>
              <a:t> </a:t>
            </a:r>
            <a:r>
              <a:rPr sz="1000" spc="-5" dirty="0">
                <a:solidFill>
                  <a:srgbClr val="FFFFFF"/>
                </a:solidFill>
                <a:latin typeface="Calibri"/>
                <a:cs typeface="Calibri"/>
              </a:rPr>
              <a:t>S</a:t>
            </a:r>
            <a:r>
              <a:rPr sz="1000" spc="375" dirty="0">
                <a:solidFill>
                  <a:srgbClr val="FFFFFF"/>
                </a:solidFill>
                <a:latin typeface="Calibri"/>
                <a:cs typeface="Calibri"/>
              </a:rPr>
              <a:t> </a:t>
            </a:r>
            <a:r>
              <a:rPr sz="1000" spc="-5" dirty="0">
                <a:solidFill>
                  <a:srgbClr val="FFFFFF"/>
                </a:solidFill>
                <a:latin typeface="Calibri"/>
                <a:cs typeface="Calibri"/>
              </a:rPr>
              <a:t>I</a:t>
            </a:r>
            <a:r>
              <a:rPr sz="1000" spc="390" dirty="0">
                <a:solidFill>
                  <a:srgbClr val="FFFFFF"/>
                </a:solidFill>
                <a:latin typeface="Calibri"/>
                <a:cs typeface="Calibri"/>
              </a:rPr>
              <a:t> </a:t>
            </a:r>
            <a:r>
              <a:rPr sz="1000" spc="-5" dirty="0">
                <a:solidFill>
                  <a:srgbClr val="FFFFFF"/>
                </a:solidFill>
                <a:latin typeface="Calibri"/>
                <a:cs typeface="Calibri"/>
              </a:rPr>
              <a:t>T</a:t>
            </a:r>
            <a:r>
              <a:rPr sz="1000" spc="380" dirty="0">
                <a:solidFill>
                  <a:srgbClr val="FFFFFF"/>
                </a:solidFill>
                <a:latin typeface="Calibri"/>
                <a:cs typeface="Calibri"/>
              </a:rPr>
              <a:t> </a:t>
            </a:r>
            <a:r>
              <a:rPr sz="1000" spc="-5" dirty="0">
                <a:solidFill>
                  <a:srgbClr val="FFFFFF"/>
                </a:solidFill>
                <a:latin typeface="Calibri"/>
                <a:cs typeface="Calibri"/>
              </a:rPr>
              <a:t>Y</a:t>
            </a:r>
            <a:endParaRPr sz="1000">
              <a:latin typeface="Calibri"/>
              <a:cs typeface="Calibri"/>
            </a:endParaRPr>
          </a:p>
        </p:txBody>
      </p:sp>
      <p:sp>
        <p:nvSpPr>
          <p:cNvPr id="6" name="object 6"/>
          <p:cNvSpPr/>
          <p:nvPr/>
        </p:nvSpPr>
        <p:spPr>
          <a:xfrm>
            <a:off x="0" y="1717548"/>
            <a:ext cx="9144000" cy="1199515"/>
          </a:xfrm>
          <a:custGeom>
            <a:avLst/>
            <a:gdLst/>
            <a:ahLst/>
            <a:cxnLst/>
            <a:rect l="l" t="t" r="r" b="b"/>
            <a:pathLst>
              <a:path w="9144000" h="1199514">
                <a:moveTo>
                  <a:pt x="9144000" y="0"/>
                </a:moveTo>
                <a:lnTo>
                  <a:pt x="0" y="0"/>
                </a:lnTo>
                <a:lnTo>
                  <a:pt x="0" y="1199388"/>
                </a:lnTo>
                <a:lnTo>
                  <a:pt x="9144000" y="1199388"/>
                </a:lnTo>
                <a:lnTo>
                  <a:pt x="9144000" y="0"/>
                </a:lnTo>
                <a:close/>
              </a:path>
            </a:pathLst>
          </a:custGeom>
          <a:solidFill>
            <a:srgbClr val="000000">
              <a:alpha val="36000"/>
            </a:srgbClr>
          </a:solidFill>
        </p:spPr>
        <p:txBody>
          <a:bodyPr wrap="square" lIns="0" tIns="0" rIns="0" bIns="0" rtlCol="0"/>
          <a:lstStyle/>
          <a:p>
            <a:endParaRPr/>
          </a:p>
        </p:txBody>
      </p:sp>
      <p:sp>
        <p:nvSpPr>
          <p:cNvPr id="7" name="object 7"/>
          <p:cNvSpPr txBox="1">
            <a:spLocks noGrp="1"/>
          </p:cNvSpPr>
          <p:nvPr>
            <p:ph type="title"/>
          </p:nvPr>
        </p:nvSpPr>
        <p:spPr>
          <a:xfrm>
            <a:off x="152400" y="1835502"/>
            <a:ext cx="8839200" cy="939360"/>
          </a:xfrm>
          <a:prstGeom prst="rect">
            <a:avLst/>
          </a:prstGeom>
        </p:spPr>
        <p:txBody>
          <a:bodyPr vert="horz" wrap="square" lIns="0" tIns="15875" rIns="0" bIns="0" rtlCol="0">
            <a:spAutoFit/>
          </a:bodyPr>
          <a:lstStyle/>
          <a:p>
            <a:pPr marL="18415">
              <a:lnSpc>
                <a:spcPct val="100000"/>
              </a:lnSpc>
              <a:spcBef>
                <a:spcPts val="125"/>
              </a:spcBef>
            </a:pPr>
            <a:r>
              <a:rPr lang="en-US" sz="6000" spc="-40" dirty="0">
                <a:solidFill>
                  <a:schemeClr val="bg1"/>
                </a:solidFill>
                <a:latin typeface="Baskerville Old Face" panose="02020602080505020303" pitchFamily="18" charset="0"/>
              </a:rPr>
              <a:t>Welcome to Asia University</a:t>
            </a:r>
            <a:endParaRPr sz="6000" dirty="0">
              <a:solidFill>
                <a:schemeClr val="bg1"/>
              </a:solidFill>
              <a:latin typeface="Baskerville Old Face" panose="02020602080505020303"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6" name="object 6"/>
          <p:cNvSpPr txBox="1">
            <a:spLocks noGrp="1"/>
          </p:cNvSpPr>
          <p:nvPr>
            <p:ph type="title"/>
          </p:nvPr>
        </p:nvSpPr>
        <p:spPr>
          <a:xfrm>
            <a:off x="1780413" y="88900"/>
            <a:ext cx="5582285" cy="635000"/>
          </a:xfrm>
          <a:prstGeom prst="rect">
            <a:avLst/>
          </a:prstGeom>
        </p:spPr>
        <p:txBody>
          <a:bodyPr vert="horz" wrap="square" lIns="0" tIns="12065" rIns="0" bIns="0" rtlCol="0">
            <a:spAutoFit/>
          </a:bodyPr>
          <a:lstStyle/>
          <a:p>
            <a:pPr marL="12700">
              <a:lnSpc>
                <a:spcPct val="100000"/>
              </a:lnSpc>
              <a:spcBef>
                <a:spcPts val="95"/>
              </a:spcBef>
            </a:pPr>
            <a:r>
              <a:rPr sz="4000" b="1" spc="-35" dirty="0">
                <a:solidFill>
                  <a:srgbClr val="FFC000"/>
                </a:solidFill>
                <a:latin typeface="Calibri"/>
                <a:cs typeface="Calibri"/>
              </a:rPr>
              <a:t>World </a:t>
            </a:r>
            <a:r>
              <a:rPr sz="4000" b="1" spc="-10" dirty="0">
                <a:solidFill>
                  <a:srgbClr val="FFC000"/>
                </a:solidFill>
                <a:latin typeface="Calibri"/>
                <a:cs typeface="Calibri"/>
              </a:rPr>
              <a:t>University</a:t>
            </a:r>
            <a:r>
              <a:rPr sz="4000" b="1" spc="-15" dirty="0">
                <a:solidFill>
                  <a:srgbClr val="FFC000"/>
                </a:solidFill>
                <a:latin typeface="Calibri"/>
                <a:cs typeface="Calibri"/>
              </a:rPr>
              <a:t> </a:t>
            </a:r>
            <a:r>
              <a:rPr sz="4000" b="1" spc="-5" dirty="0">
                <a:solidFill>
                  <a:srgbClr val="FFC000"/>
                </a:solidFill>
                <a:latin typeface="Calibri"/>
                <a:cs typeface="Calibri"/>
              </a:rPr>
              <a:t>Rankings</a:t>
            </a:r>
            <a:endParaRPr sz="4000" dirty="0">
              <a:solidFill>
                <a:srgbClr val="FFC000"/>
              </a:solidFill>
              <a:latin typeface="Calibri"/>
              <a:cs typeface="Calibri"/>
            </a:endParaRPr>
          </a:p>
        </p:txBody>
      </p:sp>
      <p:graphicFrame>
        <p:nvGraphicFramePr>
          <p:cNvPr id="8" name="表格 7">
            <a:extLst>
              <a:ext uri="{FF2B5EF4-FFF2-40B4-BE49-F238E27FC236}">
                <a16:creationId xmlns:a16="http://schemas.microsoft.com/office/drawing/2014/main" id="{0C4C8F0E-AAE2-49EF-9171-656E1C4A6B09}"/>
              </a:ext>
            </a:extLst>
          </p:cNvPr>
          <p:cNvGraphicFramePr>
            <a:graphicFrameLocks noGrp="1"/>
          </p:cNvGraphicFramePr>
          <p:nvPr>
            <p:extLst>
              <p:ext uri="{D42A27DB-BD31-4B8C-83A1-F6EECF244321}">
                <p14:modId xmlns:p14="http://schemas.microsoft.com/office/powerpoint/2010/main" val="3941990727"/>
              </p:ext>
            </p:extLst>
          </p:nvPr>
        </p:nvGraphicFramePr>
        <p:xfrm>
          <a:off x="685800" y="876300"/>
          <a:ext cx="8001000" cy="4438986"/>
        </p:xfrm>
        <a:graphic>
          <a:graphicData uri="http://schemas.openxmlformats.org/drawingml/2006/table">
            <a:tbl>
              <a:tblPr firstRow="1" bandRow="1">
                <a:tableStyleId>{2D5ABB26-0587-4C30-8999-92F81FD0307C}</a:tableStyleId>
              </a:tblPr>
              <a:tblGrid>
                <a:gridCol w="1600200">
                  <a:extLst>
                    <a:ext uri="{9D8B030D-6E8A-4147-A177-3AD203B41FA5}">
                      <a16:colId xmlns:a16="http://schemas.microsoft.com/office/drawing/2014/main" val="442094280"/>
                    </a:ext>
                  </a:extLst>
                </a:gridCol>
                <a:gridCol w="1600200">
                  <a:extLst>
                    <a:ext uri="{9D8B030D-6E8A-4147-A177-3AD203B41FA5}">
                      <a16:colId xmlns:a16="http://schemas.microsoft.com/office/drawing/2014/main" val="3941724484"/>
                    </a:ext>
                  </a:extLst>
                </a:gridCol>
                <a:gridCol w="1600200">
                  <a:extLst>
                    <a:ext uri="{9D8B030D-6E8A-4147-A177-3AD203B41FA5}">
                      <a16:colId xmlns:a16="http://schemas.microsoft.com/office/drawing/2014/main" val="3844214321"/>
                    </a:ext>
                  </a:extLst>
                </a:gridCol>
                <a:gridCol w="1600200">
                  <a:extLst>
                    <a:ext uri="{9D8B030D-6E8A-4147-A177-3AD203B41FA5}">
                      <a16:colId xmlns:a16="http://schemas.microsoft.com/office/drawing/2014/main" val="1542436421"/>
                    </a:ext>
                  </a:extLst>
                </a:gridCol>
                <a:gridCol w="1600200">
                  <a:extLst>
                    <a:ext uri="{9D8B030D-6E8A-4147-A177-3AD203B41FA5}">
                      <a16:colId xmlns:a16="http://schemas.microsoft.com/office/drawing/2014/main" val="1386550666"/>
                    </a:ext>
                  </a:extLst>
                </a:gridCol>
              </a:tblGrid>
              <a:tr h="9906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38100" cap="flat" cmpd="sng" algn="ctr">
                      <a:solidFill>
                        <a:schemeClr val="bg1"/>
                      </a:solidFill>
                      <a:prstDash val="solid"/>
                      <a:round/>
                      <a:headEnd type="none" w="med" len="med"/>
                      <a:tailEnd type="none" w="med" len="med"/>
                    </a:lnTlToBr>
                    <a:noFill/>
                  </a:tcPr>
                </a:tc>
                <a:tc>
                  <a:txBody>
                    <a:bodyPr/>
                    <a:lstStyle/>
                    <a:p>
                      <a:endParaRPr lang="zh-TW" alt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38100" cap="flat" cmpd="sng" algn="ctr">
                      <a:solidFill>
                        <a:schemeClr val="bg1"/>
                      </a:solidFill>
                      <a:prstDash val="solid"/>
                      <a:round/>
                      <a:headEnd type="none" w="med" len="med"/>
                      <a:tailEnd type="none" w="med" len="med"/>
                    </a:lnTlToBr>
                    <a:noFill/>
                  </a:tcPr>
                </a:tc>
                <a:tc>
                  <a:txBody>
                    <a:bodyPr/>
                    <a:lstStyle/>
                    <a:p>
                      <a:pPr algn="l"/>
                      <a:r>
                        <a:rPr lang="en-US" altLang="zh-TW" sz="1800" dirty="0">
                          <a:solidFill>
                            <a:schemeClr val="bg1"/>
                          </a:solidFill>
                        </a:rPr>
                        <a:t>Ranking in the World</a:t>
                      </a:r>
                      <a:endParaRPr lang="zh-TW" altLang="en-US" sz="18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l"/>
                      <a:r>
                        <a:rPr lang="en-US" altLang="zh-TW" sz="1800" dirty="0">
                          <a:solidFill>
                            <a:schemeClr val="bg1"/>
                          </a:solidFill>
                        </a:rPr>
                        <a:t>Ranking in Taiwan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l"/>
                      <a:r>
                        <a:rPr lang="en-US" altLang="zh-TW" sz="1800" dirty="0">
                          <a:solidFill>
                            <a:schemeClr val="bg1"/>
                          </a:solidFill>
                        </a:rPr>
                        <a:t>Ranking in Private Univ. in Taiwan</a:t>
                      </a:r>
                      <a:endParaRPr lang="zh-TW" altLang="en-US" sz="1800" dirty="0">
                        <a:solidFill>
                          <a:schemeClr val="bg1"/>
                        </a:solidFill>
                      </a:endParaRPr>
                    </a:p>
                  </a:txBody>
                  <a:tcP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62136734"/>
                  </a:ext>
                </a:extLst>
              </a:tr>
              <a:tr h="1440872">
                <a:tc>
                  <a:txBody>
                    <a:bodyPr/>
                    <a:lstStyle/>
                    <a:p>
                      <a:endParaRPr lang="zh-TW" altLang="en-US" dirty="0"/>
                    </a:p>
                  </a:txBody>
                  <a:tcP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TW" altLang="en-US" sz="1350" b="0" i="0" u="none" strike="noStrike" kern="1200" baseline="0" dirty="0">
                        <a:solidFill>
                          <a:schemeClr val="bg1"/>
                        </a:solidFill>
                        <a:latin typeface="+mn-lt"/>
                        <a:ea typeface="+mn-ea"/>
                        <a:cs typeface="+mn-cs"/>
                      </a:endParaRPr>
                    </a:p>
                    <a:p>
                      <a:r>
                        <a:rPr lang="en-US" altLang="zh-TW" sz="1600" b="0" i="0" u="none" strike="noStrike" kern="1200" baseline="0" dirty="0">
                          <a:solidFill>
                            <a:schemeClr val="bg1"/>
                          </a:solidFill>
                          <a:latin typeface="+mn-lt"/>
                          <a:ea typeface="+mn-ea"/>
                          <a:cs typeface="+mn-cs"/>
                        </a:rPr>
                        <a:t>2023 </a:t>
                      </a:r>
                    </a:p>
                    <a:p>
                      <a:r>
                        <a:rPr lang="es-ES" altLang="zh-TW" sz="1600" b="0" i="0" u="none" strike="noStrike" kern="1200" baseline="0" dirty="0">
                          <a:solidFill>
                            <a:schemeClr val="bg1"/>
                          </a:solidFill>
                          <a:latin typeface="+mn-lt"/>
                          <a:ea typeface="+mn-ea"/>
                          <a:cs typeface="+mn-cs"/>
                        </a:rPr>
                        <a:t>Shanghai ARWU </a:t>
                      </a:r>
                    </a:p>
                    <a:p>
                      <a:r>
                        <a:rPr lang="en-US" altLang="zh-TW" sz="1600" b="0" i="0" u="none" strike="noStrike" kern="1200" baseline="0" dirty="0">
                          <a:solidFill>
                            <a:schemeClr val="bg1"/>
                          </a:solidFill>
                          <a:latin typeface="+mn-lt"/>
                          <a:ea typeface="+mn-ea"/>
                          <a:cs typeface="+mn-cs"/>
                        </a:rPr>
                        <a:t>Ranking - Academic Rankings of World University</a:t>
                      </a:r>
                      <a:r>
                        <a:rPr lang="en-US" altLang="zh-TW" sz="1350" b="0" i="0" u="none" strike="noStrike" kern="1200" baseline="0" dirty="0">
                          <a:solidFill>
                            <a:schemeClr val="bg1"/>
                          </a:solidFill>
                          <a:latin typeface="+mn-lt"/>
                          <a:ea typeface="+mn-ea"/>
                          <a:cs typeface="+mn-cs"/>
                        </a:rPr>
                        <a:t>	</a:t>
                      </a:r>
                    </a:p>
                    <a:p>
                      <a:endParaRPr lang="zh-TW" altLang="en-US"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altLang="zh-TW" sz="3600" dirty="0">
                          <a:solidFill>
                            <a:schemeClr val="bg1"/>
                          </a:solidFill>
                        </a:rPr>
                        <a:t>633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altLang="zh-TW" sz="3600" dirty="0">
                          <a:solidFill>
                            <a:schemeClr val="bg1"/>
                          </a:solidFill>
                        </a:rPr>
                        <a:t>8</a:t>
                      </a:r>
                      <a:endParaRPr lang="zh-TW" altLang="en-US" sz="3600"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altLang="zh-TW" sz="3600" dirty="0">
                          <a:solidFill>
                            <a:schemeClr val="bg1"/>
                          </a:solidFill>
                        </a:rPr>
                        <a:t>3</a:t>
                      </a:r>
                      <a:endParaRPr lang="zh-TW" altLang="en-US" sz="3600" dirty="0">
                        <a:solidFill>
                          <a:schemeClr val="bg1"/>
                        </a:solidFill>
                      </a:endParaRP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19111350"/>
                  </a:ext>
                </a:extLst>
              </a:tr>
              <a:tr h="1276686">
                <a:tc>
                  <a:txBody>
                    <a:bodyPr/>
                    <a:lstStyle/>
                    <a:p>
                      <a:endParaRPr lang="zh-TW" altLang="en-US" dirty="0"/>
                    </a:p>
                  </a:txBody>
                  <a:tcP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1350" b="0" i="0" u="none" strike="noStrike" kern="1200" baseline="0" dirty="0">
                        <a:solidFill>
                          <a:schemeClr val="bg1"/>
                        </a:solidFill>
                        <a:latin typeface="+mn-lt"/>
                        <a:ea typeface="+mn-ea"/>
                        <a:cs typeface="+mn-cs"/>
                      </a:endParaRPr>
                    </a:p>
                    <a:p>
                      <a:r>
                        <a:rPr lang="es-ES" altLang="zh-TW" sz="1600" b="0" i="0" u="none" strike="noStrike" kern="1200" baseline="0" dirty="0">
                          <a:solidFill>
                            <a:schemeClr val="bg1"/>
                          </a:solidFill>
                          <a:latin typeface="+mn-lt"/>
                          <a:ea typeface="+mn-ea"/>
                          <a:cs typeface="+mn-cs"/>
                        </a:rPr>
                        <a:t>2024 (THE) </a:t>
                      </a:r>
                    </a:p>
                    <a:p>
                      <a:r>
                        <a:rPr lang="es-ES" altLang="zh-TW" sz="1600" b="0" i="0" u="none" strike="noStrike" kern="1200" baseline="0" dirty="0">
                          <a:solidFill>
                            <a:schemeClr val="bg1"/>
                          </a:solidFill>
                          <a:latin typeface="+mn-lt"/>
                          <a:ea typeface="+mn-ea"/>
                          <a:cs typeface="+mn-cs"/>
                        </a:rPr>
                        <a:t>Times Higher Education </a:t>
                      </a:r>
                      <a:r>
                        <a:rPr lang="es-ES" altLang="zh-TW" sz="1350" b="0" i="0" u="none" strike="noStrike" kern="1200" baseline="0" dirty="0">
                          <a:solidFill>
                            <a:schemeClr val="bg1"/>
                          </a:solidFill>
                          <a:latin typeface="+mn-lt"/>
                          <a:ea typeface="+mn-ea"/>
                          <a:cs typeface="+mn-cs"/>
                        </a:rPr>
                        <a:t>	</a:t>
                      </a:r>
                    </a:p>
                    <a:p>
                      <a:endParaRPr lang="zh-TW" altLang="en-US"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dirty="0">
                          <a:solidFill>
                            <a:schemeClr val="bg1"/>
                          </a:solidFill>
                        </a:rPr>
                        <a:t>401-500</a:t>
                      </a:r>
                      <a:endParaRPr lang="zh-TW" altLang="en-US" sz="2800"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3600" dirty="0">
                          <a:solidFill>
                            <a:schemeClr val="bg1"/>
                          </a:solidFill>
                        </a:rPr>
                        <a:t>3</a:t>
                      </a:r>
                      <a:endParaRPr lang="zh-TW" altLang="en-US" sz="3600"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3600" dirty="0">
                          <a:solidFill>
                            <a:schemeClr val="bg1"/>
                          </a:solidFill>
                        </a:rPr>
                        <a:t>2</a:t>
                      </a:r>
                      <a:endParaRPr lang="zh-TW" altLang="en-US" sz="3600" dirty="0">
                        <a:solidFill>
                          <a:schemeClr val="bg1"/>
                        </a:solidFill>
                      </a:endParaRP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2905373"/>
                  </a:ext>
                </a:extLst>
              </a:tr>
            </a:tbl>
          </a:graphicData>
        </a:graphic>
      </p:graphicFrame>
      <p:pic>
        <p:nvPicPr>
          <p:cNvPr id="9" name="圖片 8">
            <a:extLst>
              <a:ext uri="{FF2B5EF4-FFF2-40B4-BE49-F238E27FC236}">
                <a16:creationId xmlns:a16="http://schemas.microsoft.com/office/drawing/2014/main" id="{7341F439-AAFE-469F-B7A3-36F768FCF38E}"/>
              </a:ext>
            </a:extLst>
          </p:cNvPr>
          <p:cNvPicPr>
            <a:picLocks noChangeAspect="1"/>
          </p:cNvPicPr>
          <p:nvPr/>
        </p:nvPicPr>
        <p:blipFill>
          <a:blip r:embed="rId2"/>
          <a:stretch>
            <a:fillRect/>
          </a:stretch>
        </p:blipFill>
        <p:spPr>
          <a:xfrm>
            <a:off x="956582" y="2171700"/>
            <a:ext cx="1039906" cy="1021976"/>
          </a:xfrm>
          <a:prstGeom prst="rect">
            <a:avLst/>
          </a:prstGeom>
        </p:spPr>
      </p:pic>
      <p:pic>
        <p:nvPicPr>
          <p:cNvPr id="10" name="圖片 9">
            <a:extLst>
              <a:ext uri="{FF2B5EF4-FFF2-40B4-BE49-F238E27FC236}">
                <a16:creationId xmlns:a16="http://schemas.microsoft.com/office/drawing/2014/main" id="{FD1BB726-08EE-4DFA-AF4A-42ED524FF45D}"/>
              </a:ext>
            </a:extLst>
          </p:cNvPr>
          <p:cNvPicPr>
            <a:picLocks noChangeAspect="1"/>
          </p:cNvPicPr>
          <p:nvPr/>
        </p:nvPicPr>
        <p:blipFill>
          <a:blip r:embed="rId3"/>
          <a:stretch>
            <a:fillRect/>
          </a:stretch>
        </p:blipFill>
        <p:spPr>
          <a:xfrm>
            <a:off x="874059" y="3314700"/>
            <a:ext cx="1183341" cy="502024"/>
          </a:xfrm>
          <a:prstGeom prst="rect">
            <a:avLst/>
          </a:prstGeom>
        </p:spPr>
      </p:pic>
      <p:pic>
        <p:nvPicPr>
          <p:cNvPr id="11" name="圖片 10">
            <a:extLst>
              <a:ext uri="{FF2B5EF4-FFF2-40B4-BE49-F238E27FC236}">
                <a16:creationId xmlns:a16="http://schemas.microsoft.com/office/drawing/2014/main" id="{2272CF65-320B-4EC5-B400-18058D92CE1C}"/>
              </a:ext>
            </a:extLst>
          </p:cNvPr>
          <p:cNvPicPr>
            <a:picLocks noChangeAspect="1"/>
          </p:cNvPicPr>
          <p:nvPr/>
        </p:nvPicPr>
        <p:blipFill>
          <a:blip r:embed="rId4"/>
          <a:stretch>
            <a:fillRect/>
          </a:stretch>
        </p:blipFill>
        <p:spPr>
          <a:xfrm>
            <a:off x="974512" y="4188599"/>
            <a:ext cx="1021976" cy="1031101"/>
          </a:xfrm>
          <a:prstGeom prst="rect">
            <a:avLst/>
          </a:prstGeom>
        </p:spPr>
      </p:pic>
      <p:sp>
        <p:nvSpPr>
          <p:cNvPr id="12" name="矩形 11">
            <a:extLst>
              <a:ext uri="{FF2B5EF4-FFF2-40B4-BE49-F238E27FC236}">
                <a16:creationId xmlns:a16="http://schemas.microsoft.com/office/drawing/2014/main" id="{EED7DFC1-46E9-494D-8764-9F430414FB51}"/>
              </a:ext>
            </a:extLst>
          </p:cNvPr>
          <p:cNvSpPr/>
          <p:nvPr/>
        </p:nvSpPr>
        <p:spPr>
          <a:xfrm>
            <a:off x="685800" y="876300"/>
            <a:ext cx="8001000" cy="447708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041651" y="122374"/>
            <a:ext cx="5893434" cy="628377"/>
          </a:xfrm>
          <a:prstGeom prst="rect">
            <a:avLst/>
          </a:prstGeom>
        </p:spPr>
        <p:txBody>
          <a:bodyPr vert="horz" wrap="square" lIns="0" tIns="12700" rIns="0" bIns="0" rtlCol="0">
            <a:spAutoFit/>
          </a:bodyPr>
          <a:lstStyle/>
          <a:p>
            <a:pPr marL="12700">
              <a:lnSpc>
                <a:spcPct val="100000"/>
              </a:lnSpc>
              <a:spcBef>
                <a:spcPts val="100"/>
              </a:spcBef>
            </a:pPr>
            <a:r>
              <a:rPr sz="4000" b="1" spc="-10" dirty="0">
                <a:solidFill>
                  <a:srgbClr val="FFC000"/>
                </a:solidFill>
                <a:latin typeface="Calibri"/>
                <a:cs typeface="Calibri"/>
              </a:rPr>
              <a:t>Colleges</a:t>
            </a:r>
            <a:r>
              <a:rPr sz="4000" b="1" spc="-30" dirty="0">
                <a:solidFill>
                  <a:srgbClr val="FFC000"/>
                </a:solidFill>
                <a:latin typeface="Calibri"/>
                <a:cs typeface="Calibri"/>
              </a:rPr>
              <a:t> </a:t>
            </a:r>
            <a:r>
              <a:rPr lang="en-US" sz="4000" b="1" spc="-30" dirty="0">
                <a:solidFill>
                  <a:srgbClr val="FFC000"/>
                </a:solidFill>
                <a:latin typeface="Calibri"/>
                <a:cs typeface="Calibri"/>
              </a:rPr>
              <a:t>of Asia University</a:t>
            </a:r>
            <a:endParaRPr sz="4000" dirty="0">
              <a:latin typeface="Calibri"/>
              <a:cs typeface="Calibri"/>
            </a:endParaRPr>
          </a:p>
        </p:txBody>
      </p:sp>
      <p:grpSp>
        <p:nvGrpSpPr>
          <p:cNvPr id="10" name="群組 9">
            <a:extLst>
              <a:ext uri="{FF2B5EF4-FFF2-40B4-BE49-F238E27FC236}">
                <a16:creationId xmlns:a16="http://schemas.microsoft.com/office/drawing/2014/main" id="{EBC4677F-C8B8-4D88-899C-25165E0D9107}"/>
              </a:ext>
            </a:extLst>
          </p:cNvPr>
          <p:cNvGrpSpPr/>
          <p:nvPr/>
        </p:nvGrpSpPr>
        <p:grpSpPr>
          <a:xfrm>
            <a:off x="2438400" y="811726"/>
            <a:ext cx="4506022" cy="512065"/>
            <a:chOff x="4241317" y="816392"/>
            <a:chExt cx="4506022" cy="512065"/>
          </a:xfrm>
        </p:grpSpPr>
        <p:sp>
          <p:nvSpPr>
            <p:cNvPr id="177" name="矩形: 圓角 176">
              <a:extLst>
                <a:ext uri="{FF2B5EF4-FFF2-40B4-BE49-F238E27FC236}">
                  <a16:creationId xmlns:a16="http://schemas.microsoft.com/office/drawing/2014/main" id="{778DF397-B900-4F67-AB54-653F625FBBAC}"/>
                </a:ext>
              </a:extLst>
            </p:cNvPr>
            <p:cNvSpPr/>
            <p:nvPr/>
          </p:nvSpPr>
          <p:spPr>
            <a:xfrm>
              <a:off x="4326912" y="816392"/>
              <a:ext cx="4420427" cy="51206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3" name="矩形: 圓角 162">
              <a:extLst>
                <a:ext uri="{FF2B5EF4-FFF2-40B4-BE49-F238E27FC236}">
                  <a16:creationId xmlns:a16="http://schemas.microsoft.com/office/drawing/2014/main" id="{2348ACA8-1CAD-410F-9E71-7234E53938AC}"/>
                </a:ext>
              </a:extLst>
            </p:cNvPr>
            <p:cNvSpPr/>
            <p:nvPr/>
          </p:nvSpPr>
          <p:spPr>
            <a:xfrm>
              <a:off x="4338002" y="819612"/>
              <a:ext cx="4325598" cy="435819"/>
            </a:xfrm>
            <a:prstGeom prst="roundRect">
              <a:avLst/>
            </a:prstGeom>
            <a:solidFill>
              <a:schemeClr val="bg1"/>
            </a:solidFill>
            <a:ln w="3810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175" name="文字方塊 174">
              <a:extLst>
                <a:ext uri="{FF2B5EF4-FFF2-40B4-BE49-F238E27FC236}">
                  <a16:creationId xmlns:a16="http://schemas.microsoft.com/office/drawing/2014/main" id="{4BAD8948-D8EC-4E01-A16D-C2704314D848}"/>
                </a:ext>
              </a:extLst>
            </p:cNvPr>
            <p:cNvSpPr txBox="1"/>
            <p:nvPr/>
          </p:nvSpPr>
          <p:spPr>
            <a:xfrm>
              <a:off x="4241317" y="875149"/>
              <a:ext cx="4506022" cy="338554"/>
            </a:xfrm>
            <a:prstGeom prst="rect">
              <a:avLst/>
            </a:prstGeom>
            <a:noFill/>
          </p:spPr>
          <p:txBody>
            <a:bodyPr wrap="square" rtlCol="0">
              <a:spAutoFit/>
            </a:bodyPr>
            <a:lstStyle/>
            <a:p>
              <a:pPr algn="ctr"/>
              <a:r>
                <a:rPr lang="en-US" altLang="zh-TW" sz="1600" b="1" dirty="0">
                  <a:latin typeface="Arial" panose="020B0604020202020204" pitchFamily="34" charset="0"/>
                  <a:cs typeface="Arial" panose="020B0604020202020204" pitchFamily="34" charset="0"/>
                </a:rPr>
                <a:t>College of Medical and Health Sciences</a:t>
              </a:r>
              <a:endParaRPr lang="zh-TW" altLang="en-US" sz="1600" b="1" dirty="0">
                <a:latin typeface="Arial" panose="020B0604020202020204" pitchFamily="34" charset="0"/>
                <a:cs typeface="Arial" panose="020B0604020202020204" pitchFamily="34" charset="0"/>
              </a:endParaRPr>
            </a:p>
          </p:txBody>
        </p:sp>
      </p:grpSp>
      <p:grpSp>
        <p:nvGrpSpPr>
          <p:cNvPr id="37" name="群組 36">
            <a:extLst>
              <a:ext uri="{FF2B5EF4-FFF2-40B4-BE49-F238E27FC236}">
                <a16:creationId xmlns:a16="http://schemas.microsoft.com/office/drawing/2014/main" id="{9450760A-2AE7-4039-ABA3-99A7EEF7A65D}"/>
              </a:ext>
            </a:extLst>
          </p:cNvPr>
          <p:cNvGrpSpPr/>
          <p:nvPr/>
        </p:nvGrpSpPr>
        <p:grpSpPr>
          <a:xfrm>
            <a:off x="2438400" y="1417878"/>
            <a:ext cx="4506022" cy="512065"/>
            <a:chOff x="4241317" y="816392"/>
            <a:chExt cx="4506022" cy="512065"/>
          </a:xfrm>
        </p:grpSpPr>
        <p:sp>
          <p:nvSpPr>
            <p:cNvPr id="38" name="矩形: 圓角 37">
              <a:extLst>
                <a:ext uri="{FF2B5EF4-FFF2-40B4-BE49-F238E27FC236}">
                  <a16:creationId xmlns:a16="http://schemas.microsoft.com/office/drawing/2014/main" id="{FD8E5054-9B38-4479-8A27-59193FC2F505}"/>
                </a:ext>
              </a:extLst>
            </p:cNvPr>
            <p:cNvSpPr/>
            <p:nvPr/>
          </p:nvSpPr>
          <p:spPr>
            <a:xfrm>
              <a:off x="4326912" y="816392"/>
              <a:ext cx="4420427" cy="512065"/>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 38">
              <a:extLst>
                <a:ext uri="{FF2B5EF4-FFF2-40B4-BE49-F238E27FC236}">
                  <a16:creationId xmlns:a16="http://schemas.microsoft.com/office/drawing/2014/main" id="{A7C54D4D-AF0E-466B-BB9B-0688EE3D6A88}"/>
                </a:ext>
              </a:extLst>
            </p:cNvPr>
            <p:cNvSpPr/>
            <p:nvPr/>
          </p:nvSpPr>
          <p:spPr>
            <a:xfrm>
              <a:off x="4338002" y="819612"/>
              <a:ext cx="4325598" cy="435819"/>
            </a:xfrm>
            <a:prstGeom prst="roundRect">
              <a:avLst/>
            </a:prstGeom>
            <a:solidFill>
              <a:schemeClr val="bg1"/>
            </a:solidFill>
            <a:ln w="3810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40" name="文字方塊 39">
              <a:extLst>
                <a:ext uri="{FF2B5EF4-FFF2-40B4-BE49-F238E27FC236}">
                  <a16:creationId xmlns:a16="http://schemas.microsoft.com/office/drawing/2014/main" id="{7D585C7B-3DC7-46B6-814E-67C882B203E4}"/>
                </a:ext>
              </a:extLst>
            </p:cNvPr>
            <p:cNvSpPr txBox="1"/>
            <p:nvPr/>
          </p:nvSpPr>
          <p:spPr>
            <a:xfrm>
              <a:off x="4241317" y="875149"/>
              <a:ext cx="4506022" cy="338554"/>
            </a:xfrm>
            <a:prstGeom prst="rect">
              <a:avLst/>
            </a:prstGeom>
            <a:noFill/>
          </p:spPr>
          <p:txBody>
            <a:bodyPr wrap="square" rtlCol="0">
              <a:spAutoFit/>
            </a:bodyPr>
            <a:lstStyle/>
            <a:p>
              <a:pPr algn="ctr"/>
              <a:r>
                <a:rPr lang="en-US" altLang="zh-TW" sz="1600" b="1" dirty="0">
                  <a:latin typeface="Arial" panose="020B0604020202020204" pitchFamily="34" charset="0"/>
                  <a:cs typeface="Arial" panose="020B0604020202020204" pitchFamily="34" charset="0"/>
                </a:rPr>
                <a:t>College of Nursing</a:t>
              </a:r>
              <a:endParaRPr lang="zh-TW" altLang="en-US" sz="1600" b="1" dirty="0">
                <a:latin typeface="Arial" panose="020B0604020202020204" pitchFamily="34" charset="0"/>
                <a:cs typeface="Arial" panose="020B0604020202020204" pitchFamily="34" charset="0"/>
              </a:endParaRPr>
            </a:p>
          </p:txBody>
        </p:sp>
      </p:grpSp>
      <p:grpSp>
        <p:nvGrpSpPr>
          <p:cNvPr id="41" name="群組 40">
            <a:extLst>
              <a:ext uri="{FF2B5EF4-FFF2-40B4-BE49-F238E27FC236}">
                <a16:creationId xmlns:a16="http://schemas.microsoft.com/office/drawing/2014/main" id="{42C13160-5462-4D17-AF41-806D93FC6F6A}"/>
              </a:ext>
            </a:extLst>
          </p:cNvPr>
          <p:cNvGrpSpPr/>
          <p:nvPr/>
        </p:nvGrpSpPr>
        <p:grpSpPr>
          <a:xfrm>
            <a:off x="1567211" y="2024030"/>
            <a:ext cx="6248401" cy="512065"/>
            <a:chOff x="3403117" y="816392"/>
            <a:chExt cx="6248401" cy="512065"/>
          </a:xfrm>
        </p:grpSpPr>
        <p:sp>
          <p:nvSpPr>
            <p:cNvPr id="42" name="矩形: 圓角 41">
              <a:extLst>
                <a:ext uri="{FF2B5EF4-FFF2-40B4-BE49-F238E27FC236}">
                  <a16:creationId xmlns:a16="http://schemas.microsoft.com/office/drawing/2014/main" id="{79F34AD3-9983-4DA5-A7E5-F5C0A375F7F6}"/>
                </a:ext>
              </a:extLst>
            </p:cNvPr>
            <p:cNvSpPr/>
            <p:nvPr/>
          </p:nvSpPr>
          <p:spPr>
            <a:xfrm>
              <a:off x="3403118" y="816392"/>
              <a:ext cx="6248400" cy="512065"/>
            </a:xfrm>
            <a:prstGeom prst="roundRect">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圓角 42">
              <a:extLst>
                <a:ext uri="{FF2B5EF4-FFF2-40B4-BE49-F238E27FC236}">
                  <a16:creationId xmlns:a16="http://schemas.microsoft.com/office/drawing/2014/main" id="{6D8A5077-2C80-4D18-B225-BBE2FC900A82}"/>
                </a:ext>
              </a:extLst>
            </p:cNvPr>
            <p:cNvSpPr/>
            <p:nvPr/>
          </p:nvSpPr>
          <p:spPr>
            <a:xfrm>
              <a:off x="3403117" y="819612"/>
              <a:ext cx="6182485" cy="435819"/>
            </a:xfrm>
            <a:prstGeom prst="roundRect">
              <a:avLst/>
            </a:prstGeom>
            <a:solidFill>
              <a:schemeClr val="bg1"/>
            </a:solidFill>
            <a:ln w="3810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44" name="文字方塊 43">
              <a:extLst>
                <a:ext uri="{FF2B5EF4-FFF2-40B4-BE49-F238E27FC236}">
                  <a16:creationId xmlns:a16="http://schemas.microsoft.com/office/drawing/2014/main" id="{749C8D37-CBB2-4F03-904D-9F7465AA6FA9}"/>
                </a:ext>
              </a:extLst>
            </p:cNvPr>
            <p:cNvSpPr txBox="1"/>
            <p:nvPr/>
          </p:nvSpPr>
          <p:spPr>
            <a:xfrm>
              <a:off x="3753539" y="875149"/>
              <a:ext cx="5770692" cy="338554"/>
            </a:xfrm>
            <a:prstGeom prst="rect">
              <a:avLst/>
            </a:prstGeom>
            <a:noFill/>
          </p:spPr>
          <p:txBody>
            <a:bodyPr wrap="square" rtlCol="0">
              <a:spAutoFit/>
            </a:bodyPr>
            <a:lstStyle/>
            <a:p>
              <a:r>
                <a:rPr lang="en-US" altLang="zh-TW" sz="1600" b="1" dirty="0">
                  <a:latin typeface="Arial" panose="020B0604020202020204" pitchFamily="34" charset="0"/>
                  <a:cs typeface="Arial" panose="020B0604020202020204" pitchFamily="34" charset="0"/>
                </a:rPr>
                <a:t>College of Information and Electrical Engineering (IEEE)</a:t>
              </a:r>
              <a:endParaRPr lang="zh-TW" altLang="en-US" sz="1600" b="1" dirty="0">
                <a:latin typeface="Arial" panose="020B0604020202020204" pitchFamily="34" charset="0"/>
                <a:cs typeface="Arial" panose="020B0604020202020204" pitchFamily="34" charset="0"/>
              </a:endParaRPr>
            </a:p>
          </p:txBody>
        </p:sp>
      </p:grpSp>
      <p:grpSp>
        <p:nvGrpSpPr>
          <p:cNvPr id="45" name="群組 44">
            <a:extLst>
              <a:ext uri="{FF2B5EF4-FFF2-40B4-BE49-F238E27FC236}">
                <a16:creationId xmlns:a16="http://schemas.microsoft.com/office/drawing/2014/main" id="{CDFA4B91-2B5A-4AD8-BC37-2A902F31E793}"/>
              </a:ext>
            </a:extLst>
          </p:cNvPr>
          <p:cNvGrpSpPr/>
          <p:nvPr/>
        </p:nvGrpSpPr>
        <p:grpSpPr>
          <a:xfrm>
            <a:off x="2438400" y="2630182"/>
            <a:ext cx="4506022" cy="512065"/>
            <a:chOff x="4241317" y="816392"/>
            <a:chExt cx="4506022" cy="512065"/>
          </a:xfrm>
        </p:grpSpPr>
        <p:sp>
          <p:nvSpPr>
            <p:cNvPr id="46" name="矩形: 圓角 45">
              <a:extLst>
                <a:ext uri="{FF2B5EF4-FFF2-40B4-BE49-F238E27FC236}">
                  <a16:creationId xmlns:a16="http://schemas.microsoft.com/office/drawing/2014/main" id="{384C642A-16C3-4AA5-B7E9-1BCACE993073}"/>
                </a:ext>
              </a:extLst>
            </p:cNvPr>
            <p:cNvSpPr/>
            <p:nvPr/>
          </p:nvSpPr>
          <p:spPr>
            <a:xfrm>
              <a:off x="4326912" y="816392"/>
              <a:ext cx="4420427" cy="512065"/>
            </a:xfrm>
            <a:prstGeom prst="roundRect">
              <a:avLst/>
            </a:prstGeom>
            <a:solidFill>
              <a:srgbClr val="C7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圓角 46">
              <a:extLst>
                <a:ext uri="{FF2B5EF4-FFF2-40B4-BE49-F238E27FC236}">
                  <a16:creationId xmlns:a16="http://schemas.microsoft.com/office/drawing/2014/main" id="{C82A63E8-9D42-4C74-B53C-7140CE93AB5D}"/>
                </a:ext>
              </a:extLst>
            </p:cNvPr>
            <p:cNvSpPr/>
            <p:nvPr/>
          </p:nvSpPr>
          <p:spPr>
            <a:xfrm>
              <a:off x="4338002" y="819612"/>
              <a:ext cx="4325598" cy="435819"/>
            </a:xfrm>
            <a:prstGeom prst="roundRect">
              <a:avLst/>
            </a:prstGeom>
            <a:solidFill>
              <a:schemeClr val="bg1"/>
            </a:solidFill>
            <a:ln w="3810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9058DFA5-83CE-43AE-BE4C-F793F3521065}"/>
                </a:ext>
              </a:extLst>
            </p:cNvPr>
            <p:cNvSpPr txBox="1"/>
            <p:nvPr/>
          </p:nvSpPr>
          <p:spPr>
            <a:xfrm>
              <a:off x="4241317" y="875149"/>
              <a:ext cx="4506022" cy="338554"/>
            </a:xfrm>
            <a:prstGeom prst="rect">
              <a:avLst/>
            </a:prstGeom>
            <a:noFill/>
          </p:spPr>
          <p:txBody>
            <a:bodyPr wrap="square" rtlCol="0">
              <a:spAutoFit/>
            </a:bodyPr>
            <a:lstStyle/>
            <a:p>
              <a:pPr algn="ctr"/>
              <a:r>
                <a:rPr lang="en-US" altLang="zh-TW" sz="1600" b="1" dirty="0">
                  <a:latin typeface="Arial" panose="020B0604020202020204" pitchFamily="34" charset="0"/>
                  <a:cs typeface="Arial" panose="020B0604020202020204" pitchFamily="34" charset="0"/>
                </a:rPr>
                <a:t>College of Artificial Intelligence (AI)</a:t>
              </a:r>
              <a:endParaRPr lang="zh-TW" altLang="en-US" sz="1600" b="1" dirty="0">
                <a:latin typeface="Arial" panose="020B0604020202020204" pitchFamily="34" charset="0"/>
                <a:cs typeface="Arial" panose="020B0604020202020204" pitchFamily="34" charset="0"/>
              </a:endParaRPr>
            </a:p>
          </p:txBody>
        </p:sp>
      </p:grpSp>
      <p:grpSp>
        <p:nvGrpSpPr>
          <p:cNvPr id="49" name="群組 48">
            <a:extLst>
              <a:ext uri="{FF2B5EF4-FFF2-40B4-BE49-F238E27FC236}">
                <a16:creationId xmlns:a16="http://schemas.microsoft.com/office/drawing/2014/main" id="{643BF797-5B45-4D02-A0D5-ACCF5672E142}"/>
              </a:ext>
            </a:extLst>
          </p:cNvPr>
          <p:cNvGrpSpPr/>
          <p:nvPr/>
        </p:nvGrpSpPr>
        <p:grpSpPr>
          <a:xfrm>
            <a:off x="2438400" y="3236334"/>
            <a:ext cx="4506022" cy="512065"/>
            <a:chOff x="4241317" y="816392"/>
            <a:chExt cx="4506022" cy="512065"/>
          </a:xfrm>
        </p:grpSpPr>
        <p:sp>
          <p:nvSpPr>
            <p:cNvPr id="50" name="矩形: 圓角 49">
              <a:extLst>
                <a:ext uri="{FF2B5EF4-FFF2-40B4-BE49-F238E27FC236}">
                  <a16:creationId xmlns:a16="http://schemas.microsoft.com/office/drawing/2014/main" id="{A515436D-CC70-42E8-982B-A612BD1E3876}"/>
                </a:ext>
              </a:extLst>
            </p:cNvPr>
            <p:cNvSpPr/>
            <p:nvPr/>
          </p:nvSpPr>
          <p:spPr>
            <a:xfrm>
              <a:off x="4326912" y="816392"/>
              <a:ext cx="4420427" cy="51206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圓角 50">
              <a:extLst>
                <a:ext uri="{FF2B5EF4-FFF2-40B4-BE49-F238E27FC236}">
                  <a16:creationId xmlns:a16="http://schemas.microsoft.com/office/drawing/2014/main" id="{76E02F49-B8A5-49E6-92DE-82EF082C72DD}"/>
                </a:ext>
              </a:extLst>
            </p:cNvPr>
            <p:cNvSpPr/>
            <p:nvPr/>
          </p:nvSpPr>
          <p:spPr>
            <a:xfrm>
              <a:off x="4338002" y="819612"/>
              <a:ext cx="4325598" cy="435819"/>
            </a:xfrm>
            <a:prstGeom prst="roundRect">
              <a:avLst/>
            </a:prstGeom>
            <a:solidFill>
              <a:schemeClr val="bg1"/>
            </a:solidFill>
            <a:ln w="3810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52" name="文字方塊 51">
              <a:extLst>
                <a:ext uri="{FF2B5EF4-FFF2-40B4-BE49-F238E27FC236}">
                  <a16:creationId xmlns:a16="http://schemas.microsoft.com/office/drawing/2014/main" id="{1D7F68F8-2CD0-4AB3-9F60-1EA8A843BFCC}"/>
                </a:ext>
              </a:extLst>
            </p:cNvPr>
            <p:cNvSpPr txBox="1"/>
            <p:nvPr/>
          </p:nvSpPr>
          <p:spPr>
            <a:xfrm>
              <a:off x="4241317" y="875149"/>
              <a:ext cx="4506022" cy="338554"/>
            </a:xfrm>
            <a:prstGeom prst="rect">
              <a:avLst/>
            </a:prstGeom>
            <a:noFill/>
          </p:spPr>
          <p:txBody>
            <a:bodyPr wrap="square" rtlCol="0">
              <a:spAutoFit/>
            </a:bodyPr>
            <a:lstStyle/>
            <a:p>
              <a:pPr algn="ctr"/>
              <a:r>
                <a:rPr lang="en-US" altLang="zh-TW" sz="1600" b="1" dirty="0">
                  <a:latin typeface="Arial" panose="020B0604020202020204" pitchFamily="34" charset="0"/>
                  <a:cs typeface="Arial" panose="020B0604020202020204" pitchFamily="34" charset="0"/>
                </a:rPr>
                <a:t>College of Management (AACSB)</a:t>
              </a:r>
              <a:endParaRPr lang="zh-TW" altLang="en-US" sz="1600" b="1" dirty="0">
                <a:latin typeface="Arial" panose="020B0604020202020204" pitchFamily="34" charset="0"/>
                <a:cs typeface="Arial" panose="020B0604020202020204" pitchFamily="34" charset="0"/>
              </a:endParaRPr>
            </a:p>
          </p:txBody>
        </p:sp>
      </p:grpSp>
      <p:grpSp>
        <p:nvGrpSpPr>
          <p:cNvPr id="54" name="群組 53">
            <a:extLst>
              <a:ext uri="{FF2B5EF4-FFF2-40B4-BE49-F238E27FC236}">
                <a16:creationId xmlns:a16="http://schemas.microsoft.com/office/drawing/2014/main" id="{6CFD1471-5E1F-4204-BF74-6B36C67F2857}"/>
              </a:ext>
            </a:extLst>
          </p:cNvPr>
          <p:cNvGrpSpPr/>
          <p:nvPr/>
        </p:nvGrpSpPr>
        <p:grpSpPr>
          <a:xfrm>
            <a:off x="2351601" y="3842486"/>
            <a:ext cx="4679620" cy="512065"/>
            <a:chOff x="4241317" y="816392"/>
            <a:chExt cx="4506022" cy="512065"/>
          </a:xfrm>
        </p:grpSpPr>
        <p:sp>
          <p:nvSpPr>
            <p:cNvPr id="55" name="矩形: 圓角 54">
              <a:extLst>
                <a:ext uri="{FF2B5EF4-FFF2-40B4-BE49-F238E27FC236}">
                  <a16:creationId xmlns:a16="http://schemas.microsoft.com/office/drawing/2014/main" id="{F337B980-BFD9-4DE0-AEAB-894863A1E8CD}"/>
                </a:ext>
              </a:extLst>
            </p:cNvPr>
            <p:cNvSpPr/>
            <p:nvPr/>
          </p:nvSpPr>
          <p:spPr>
            <a:xfrm>
              <a:off x="4326912" y="816392"/>
              <a:ext cx="4420427" cy="512065"/>
            </a:xfrm>
            <a:prstGeom prst="round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圓角 55">
              <a:extLst>
                <a:ext uri="{FF2B5EF4-FFF2-40B4-BE49-F238E27FC236}">
                  <a16:creationId xmlns:a16="http://schemas.microsoft.com/office/drawing/2014/main" id="{39B7E16E-FD2E-4C6D-868B-AAC630537A4D}"/>
                </a:ext>
              </a:extLst>
            </p:cNvPr>
            <p:cNvSpPr/>
            <p:nvPr/>
          </p:nvSpPr>
          <p:spPr>
            <a:xfrm>
              <a:off x="4338002" y="819612"/>
              <a:ext cx="4325598" cy="435819"/>
            </a:xfrm>
            <a:prstGeom prst="roundRect">
              <a:avLst/>
            </a:prstGeom>
            <a:solidFill>
              <a:schemeClr val="bg1"/>
            </a:solidFill>
            <a:ln w="3810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57" name="文字方塊 56">
              <a:extLst>
                <a:ext uri="{FF2B5EF4-FFF2-40B4-BE49-F238E27FC236}">
                  <a16:creationId xmlns:a16="http://schemas.microsoft.com/office/drawing/2014/main" id="{80D71FCE-49CE-4D75-8D1B-9838CBC87C61}"/>
                </a:ext>
              </a:extLst>
            </p:cNvPr>
            <p:cNvSpPr txBox="1"/>
            <p:nvPr/>
          </p:nvSpPr>
          <p:spPr>
            <a:xfrm>
              <a:off x="4241317" y="875149"/>
              <a:ext cx="4506022" cy="338554"/>
            </a:xfrm>
            <a:prstGeom prst="rect">
              <a:avLst/>
            </a:prstGeom>
            <a:noFill/>
          </p:spPr>
          <p:txBody>
            <a:bodyPr wrap="square" rtlCol="0">
              <a:spAutoFit/>
            </a:bodyPr>
            <a:lstStyle/>
            <a:p>
              <a:pPr algn="ctr"/>
              <a:r>
                <a:rPr lang="en-US" altLang="zh-TW" sz="1600" b="1" dirty="0">
                  <a:latin typeface="Arial" panose="020B0604020202020204" pitchFamily="34" charset="0"/>
                  <a:cs typeface="Arial" panose="020B0604020202020204" pitchFamily="34" charset="0"/>
                </a:rPr>
                <a:t>College of Humanities and Social Sciences</a:t>
              </a:r>
              <a:endParaRPr lang="zh-TW" altLang="en-US" sz="1600" b="1" dirty="0">
                <a:latin typeface="Arial" panose="020B0604020202020204" pitchFamily="34" charset="0"/>
                <a:cs typeface="Arial" panose="020B0604020202020204" pitchFamily="34" charset="0"/>
              </a:endParaRPr>
            </a:p>
          </p:txBody>
        </p:sp>
      </p:grpSp>
      <p:grpSp>
        <p:nvGrpSpPr>
          <p:cNvPr id="58" name="群組 57">
            <a:extLst>
              <a:ext uri="{FF2B5EF4-FFF2-40B4-BE49-F238E27FC236}">
                <a16:creationId xmlns:a16="http://schemas.microsoft.com/office/drawing/2014/main" id="{BB5C03E8-7A14-4280-9C23-2A1215EB93CA}"/>
              </a:ext>
            </a:extLst>
          </p:cNvPr>
          <p:cNvGrpSpPr/>
          <p:nvPr/>
        </p:nvGrpSpPr>
        <p:grpSpPr>
          <a:xfrm>
            <a:off x="2351601" y="4448638"/>
            <a:ext cx="4679620" cy="512065"/>
            <a:chOff x="4241317" y="816392"/>
            <a:chExt cx="4506022" cy="512065"/>
          </a:xfrm>
        </p:grpSpPr>
        <p:sp>
          <p:nvSpPr>
            <p:cNvPr id="59" name="矩形: 圓角 58">
              <a:extLst>
                <a:ext uri="{FF2B5EF4-FFF2-40B4-BE49-F238E27FC236}">
                  <a16:creationId xmlns:a16="http://schemas.microsoft.com/office/drawing/2014/main" id="{E1D0FE5F-6C4B-46C9-8E7A-0924FF526A55}"/>
                </a:ext>
              </a:extLst>
            </p:cNvPr>
            <p:cNvSpPr/>
            <p:nvPr/>
          </p:nvSpPr>
          <p:spPr>
            <a:xfrm>
              <a:off x="4326912" y="816392"/>
              <a:ext cx="4420427" cy="512065"/>
            </a:xfrm>
            <a:prstGeom prst="roundRect">
              <a:avLst/>
            </a:prstGeom>
            <a:solidFill>
              <a:srgbClr val="ECA6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圓角 59">
              <a:extLst>
                <a:ext uri="{FF2B5EF4-FFF2-40B4-BE49-F238E27FC236}">
                  <a16:creationId xmlns:a16="http://schemas.microsoft.com/office/drawing/2014/main" id="{D6F5F827-B5B4-4CB7-AF8E-E5AB69C6F19A}"/>
                </a:ext>
              </a:extLst>
            </p:cNvPr>
            <p:cNvSpPr/>
            <p:nvPr/>
          </p:nvSpPr>
          <p:spPr>
            <a:xfrm>
              <a:off x="4338002" y="819612"/>
              <a:ext cx="4325598" cy="435819"/>
            </a:xfrm>
            <a:prstGeom prst="roundRect">
              <a:avLst/>
            </a:prstGeom>
            <a:solidFill>
              <a:schemeClr val="bg1"/>
            </a:solidFill>
            <a:ln w="3810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61" name="文字方塊 60">
              <a:extLst>
                <a:ext uri="{FF2B5EF4-FFF2-40B4-BE49-F238E27FC236}">
                  <a16:creationId xmlns:a16="http://schemas.microsoft.com/office/drawing/2014/main" id="{63D9E4DC-2B4C-43CC-B1CC-37F4B359CA39}"/>
                </a:ext>
              </a:extLst>
            </p:cNvPr>
            <p:cNvSpPr txBox="1"/>
            <p:nvPr/>
          </p:nvSpPr>
          <p:spPr>
            <a:xfrm>
              <a:off x="4241317" y="875149"/>
              <a:ext cx="4506022" cy="338554"/>
            </a:xfrm>
            <a:prstGeom prst="rect">
              <a:avLst/>
            </a:prstGeom>
            <a:noFill/>
          </p:spPr>
          <p:txBody>
            <a:bodyPr wrap="square" rtlCol="0">
              <a:spAutoFit/>
            </a:bodyPr>
            <a:lstStyle/>
            <a:p>
              <a:pPr algn="ctr"/>
              <a:r>
                <a:rPr lang="en-US" altLang="zh-TW" sz="1600" b="1" dirty="0">
                  <a:latin typeface="Arial" panose="020B0604020202020204" pitchFamily="34" charset="0"/>
                  <a:cs typeface="Arial" panose="020B0604020202020204" pitchFamily="34" charset="0"/>
                </a:rPr>
                <a:t>College of Creative Design</a:t>
              </a:r>
              <a:endParaRPr lang="zh-TW" altLang="en-US" sz="1600" b="1" dirty="0">
                <a:latin typeface="Arial" panose="020B0604020202020204" pitchFamily="34" charset="0"/>
                <a:cs typeface="Arial" panose="020B0604020202020204" pitchFamily="34" charset="0"/>
              </a:endParaRPr>
            </a:p>
          </p:txBody>
        </p:sp>
      </p:grpSp>
      <p:grpSp>
        <p:nvGrpSpPr>
          <p:cNvPr id="62" name="群組 61">
            <a:extLst>
              <a:ext uri="{FF2B5EF4-FFF2-40B4-BE49-F238E27FC236}">
                <a16:creationId xmlns:a16="http://schemas.microsoft.com/office/drawing/2014/main" id="{F0EF31D1-C618-404E-9E9B-C1FA6F1A7B76}"/>
              </a:ext>
            </a:extLst>
          </p:cNvPr>
          <p:cNvGrpSpPr/>
          <p:nvPr/>
        </p:nvGrpSpPr>
        <p:grpSpPr>
          <a:xfrm>
            <a:off x="1567211" y="5054789"/>
            <a:ext cx="6248401" cy="512065"/>
            <a:chOff x="3403117" y="816392"/>
            <a:chExt cx="6248401" cy="512065"/>
          </a:xfrm>
        </p:grpSpPr>
        <p:sp>
          <p:nvSpPr>
            <p:cNvPr id="63" name="矩形: 圓角 62">
              <a:extLst>
                <a:ext uri="{FF2B5EF4-FFF2-40B4-BE49-F238E27FC236}">
                  <a16:creationId xmlns:a16="http://schemas.microsoft.com/office/drawing/2014/main" id="{8355C77C-A299-4DC1-B1FB-ED288DDEDEAC}"/>
                </a:ext>
              </a:extLst>
            </p:cNvPr>
            <p:cNvSpPr/>
            <p:nvPr/>
          </p:nvSpPr>
          <p:spPr>
            <a:xfrm>
              <a:off x="3403118" y="816392"/>
              <a:ext cx="6248400" cy="512065"/>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圓角 63">
              <a:extLst>
                <a:ext uri="{FF2B5EF4-FFF2-40B4-BE49-F238E27FC236}">
                  <a16:creationId xmlns:a16="http://schemas.microsoft.com/office/drawing/2014/main" id="{9A74A58B-4495-49B0-AF58-37FD1F59D490}"/>
                </a:ext>
              </a:extLst>
            </p:cNvPr>
            <p:cNvSpPr/>
            <p:nvPr/>
          </p:nvSpPr>
          <p:spPr>
            <a:xfrm>
              <a:off x="3403117" y="819612"/>
              <a:ext cx="6182485" cy="435819"/>
            </a:xfrm>
            <a:prstGeom prst="roundRect">
              <a:avLst/>
            </a:prstGeom>
            <a:solidFill>
              <a:schemeClr val="bg1"/>
            </a:solidFill>
            <a:ln w="3810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65" name="文字方塊 64">
              <a:extLst>
                <a:ext uri="{FF2B5EF4-FFF2-40B4-BE49-F238E27FC236}">
                  <a16:creationId xmlns:a16="http://schemas.microsoft.com/office/drawing/2014/main" id="{8522B454-8B24-4262-BA88-6C19E301CF16}"/>
                </a:ext>
              </a:extLst>
            </p:cNvPr>
            <p:cNvSpPr txBox="1"/>
            <p:nvPr/>
          </p:nvSpPr>
          <p:spPr>
            <a:xfrm>
              <a:off x="3753539" y="875149"/>
              <a:ext cx="5770692" cy="338554"/>
            </a:xfrm>
            <a:prstGeom prst="rect">
              <a:avLst/>
            </a:prstGeom>
            <a:noFill/>
          </p:spPr>
          <p:txBody>
            <a:bodyPr wrap="square" rtlCol="0">
              <a:spAutoFit/>
            </a:bodyPr>
            <a:lstStyle/>
            <a:p>
              <a:r>
                <a:rPr lang="en-US" altLang="zh-TW" sz="1600" b="1" dirty="0">
                  <a:latin typeface="Arial" panose="020B0604020202020204" pitchFamily="34" charset="0"/>
                  <a:cs typeface="Arial" panose="020B0604020202020204" pitchFamily="34" charset="0"/>
                </a:rPr>
                <a:t>Chin</a:t>
              </a:r>
              <a:r>
                <a:rPr lang="en-US" altLang="zh-CN" sz="1600" b="1" dirty="0">
                  <a:latin typeface="Arial" panose="020B0604020202020204" pitchFamily="34" charset="0"/>
                  <a:cs typeface="Arial" panose="020B0604020202020204" pitchFamily="34" charset="0"/>
                </a:rPr>
                <a:t>ese Language Center </a:t>
              </a:r>
              <a:r>
                <a:rPr lang="en-US" altLang="zh-TW" sz="1600" b="1" dirty="0">
                  <a:latin typeface="Arial" panose="020B0604020202020204" pitchFamily="34" charset="0"/>
                  <a:cs typeface="Arial" panose="020B0604020202020204" pitchFamily="34" charset="0"/>
                </a:rPr>
                <a:t>in The International College</a:t>
              </a:r>
              <a:endParaRPr lang="zh-TW" altLang="en-US" sz="1600" b="1" dirty="0">
                <a:latin typeface="Arial" panose="020B0604020202020204" pitchFamily="34" charset="0"/>
                <a:cs typeface="Arial" panose="020B060402020202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24941" y="38100"/>
            <a:ext cx="8519059" cy="382156"/>
          </a:xfrm>
          <a:prstGeom prst="rect">
            <a:avLst/>
          </a:prstGeom>
        </p:spPr>
        <p:txBody>
          <a:bodyPr vert="horz" wrap="square" lIns="0" tIns="12700" rIns="0" bIns="0" rtlCol="0">
            <a:spAutoFit/>
          </a:bodyPr>
          <a:lstStyle/>
          <a:p>
            <a:pPr marL="12700" algn="ctr">
              <a:lnSpc>
                <a:spcPct val="100000"/>
              </a:lnSpc>
              <a:spcBef>
                <a:spcPts val="100"/>
              </a:spcBef>
            </a:pPr>
            <a:r>
              <a:rPr lang="en-US" altLang="zh-TW" sz="2400" b="1" spc="5" dirty="0">
                <a:solidFill>
                  <a:srgbClr val="FFC000"/>
                </a:solidFill>
                <a:latin typeface="Calibri"/>
                <a:cs typeface="Calibri"/>
              </a:rPr>
              <a:t>30</a:t>
            </a:r>
            <a:r>
              <a:rPr sz="2400" b="1" spc="5" dirty="0">
                <a:solidFill>
                  <a:srgbClr val="FFC000"/>
                </a:solidFill>
                <a:latin typeface="Calibri"/>
                <a:cs typeface="Calibri"/>
              </a:rPr>
              <a:t> </a:t>
            </a:r>
            <a:r>
              <a:rPr sz="2400" b="1" spc="-10" dirty="0">
                <a:solidFill>
                  <a:srgbClr val="FFC000"/>
                </a:solidFill>
                <a:latin typeface="Calibri"/>
                <a:cs typeface="Calibri"/>
              </a:rPr>
              <a:t>International</a:t>
            </a:r>
            <a:r>
              <a:rPr sz="2400" b="1" spc="-65" dirty="0">
                <a:solidFill>
                  <a:srgbClr val="FFC000"/>
                </a:solidFill>
                <a:latin typeface="Calibri"/>
                <a:cs typeface="Calibri"/>
              </a:rPr>
              <a:t> </a:t>
            </a:r>
            <a:r>
              <a:rPr sz="2400" b="1" spc="-20" dirty="0">
                <a:solidFill>
                  <a:srgbClr val="FFC000"/>
                </a:solidFill>
                <a:latin typeface="Calibri"/>
                <a:cs typeface="Calibri"/>
              </a:rPr>
              <a:t>Programs</a:t>
            </a:r>
            <a:r>
              <a:rPr sz="2400" b="1" spc="10" dirty="0">
                <a:solidFill>
                  <a:srgbClr val="FFC000"/>
                </a:solidFill>
                <a:latin typeface="Calibri"/>
                <a:cs typeface="Calibri"/>
              </a:rPr>
              <a:t> </a:t>
            </a:r>
            <a:r>
              <a:rPr sz="2400" b="1" spc="-10" dirty="0">
                <a:solidFill>
                  <a:srgbClr val="FFC000"/>
                </a:solidFill>
                <a:latin typeface="Calibri"/>
                <a:cs typeface="Calibri"/>
              </a:rPr>
              <a:t>(English-taught)</a:t>
            </a:r>
            <a:endParaRPr sz="2400" b="1" dirty="0">
              <a:latin typeface="Calibri"/>
              <a:cs typeface="Calibri"/>
            </a:endParaRPr>
          </a:p>
        </p:txBody>
      </p:sp>
      <p:graphicFrame>
        <p:nvGraphicFramePr>
          <p:cNvPr id="4" name="表格 3">
            <a:extLst>
              <a:ext uri="{FF2B5EF4-FFF2-40B4-BE49-F238E27FC236}">
                <a16:creationId xmlns:a16="http://schemas.microsoft.com/office/drawing/2014/main" id="{3736EA2B-D92B-49A2-8C79-B72E3030229E}"/>
              </a:ext>
            </a:extLst>
          </p:cNvPr>
          <p:cNvGraphicFramePr>
            <a:graphicFrameLocks noGrp="1"/>
          </p:cNvGraphicFramePr>
          <p:nvPr>
            <p:extLst>
              <p:ext uri="{D42A27DB-BD31-4B8C-83A1-F6EECF244321}">
                <p14:modId xmlns:p14="http://schemas.microsoft.com/office/powerpoint/2010/main" val="3455393508"/>
              </p:ext>
            </p:extLst>
          </p:nvPr>
        </p:nvGraphicFramePr>
        <p:xfrm>
          <a:off x="228595" y="419100"/>
          <a:ext cx="8519054" cy="4843675"/>
        </p:xfrm>
        <a:graphic>
          <a:graphicData uri="http://schemas.openxmlformats.org/drawingml/2006/table">
            <a:tbl>
              <a:tblPr>
                <a:tableStyleId>{073A0DAA-6AF3-43AB-8588-CEC1D06C72B9}</a:tableStyleId>
              </a:tblPr>
              <a:tblGrid>
                <a:gridCol w="1408110">
                  <a:extLst>
                    <a:ext uri="{9D8B030D-6E8A-4147-A177-3AD203B41FA5}">
                      <a16:colId xmlns:a16="http://schemas.microsoft.com/office/drawing/2014/main" val="3981253232"/>
                    </a:ext>
                  </a:extLst>
                </a:gridCol>
                <a:gridCol w="528040">
                  <a:extLst>
                    <a:ext uri="{9D8B030D-6E8A-4147-A177-3AD203B41FA5}">
                      <a16:colId xmlns:a16="http://schemas.microsoft.com/office/drawing/2014/main" val="1903145482"/>
                    </a:ext>
                  </a:extLst>
                </a:gridCol>
                <a:gridCol w="528040">
                  <a:extLst>
                    <a:ext uri="{9D8B030D-6E8A-4147-A177-3AD203B41FA5}">
                      <a16:colId xmlns:a16="http://schemas.microsoft.com/office/drawing/2014/main" val="3784703320"/>
                    </a:ext>
                  </a:extLst>
                </a:gridCol>
                <a:gridCol w="528040">
                  <a:extLst>
                    <a:ext uri="{9D8B030D-6E8A-4147-A177-3AD203B41FA5}">
                      <a16:colId xmlns:a16="http://schemas.microsoft.com/office/drawing/2014/main" val="3968020007"/>
                    </a:ext>
                  </a:extLst>
                </a:gridCol>
                <a:gridCol w="422432">
                  <a:extLst>
                    <a:ext uri="{9D8B030D-6E8A-4147-A177-3AD203B41FA5}">
                      <a16:colId xmlns:a16="http://schemas.microsoft.com/office/drawing/2014/main" val="1993131740"/>
                    </a:ext>
                  </a:extLst>
                </a:gridCol>
                <a:gridCol w="211216">
                  <a:extLst>
                    <a:ext uri="{9D8B030D-6E8A-4147-A177-3AD203B41FA5}">
                      <a16:colId xmlns:a16="http://schemas.microsoft.com/office/drawing/2014/main" val="2954715791"/>
                    </a:ext>
                  </a:extLst>
                </a:gridCol>
                <a:gridCol w="211216">
                  <a:extLst>
                    <a:ext uri="{9D8B030D-6E8A-4147-A177-3AD203B41FA5}">
                      <a16:colId xmlns:a16="http://schemas.microsoft.com/office/drawing/2014/main" val="654367472"/>
                    </a:ext>
                  </a:extLst>
                </a:gridCol>
                <a:gridCol w="422432">
                  <a:extLst>
                    <a:ext uri="{9D8B030D-6E8A-4147-A177-3AD203B41FA5}">
                      <a16:colId xmlns:a16="http://schemas.microsoft.com/office/drawing/2014/main" val="4117142674"/>
                    </a:ext>
                  </a:extLst>
                </a:gridCol>
                <a:gridCol w="1408110">
                  <a:extLst>
                    <a:ext uri="{9D8B030D-6E8A-4147-A177-3AD203B41FA5}">
                      <a16:colId xmlns:a16="http://schemas.microsoft.com/office/drawing/2014/main" val="2673388631"/>
                    </a:ext>
                  </a:extLst>
                </a:gridCol>
                <a:gridCol w="528040">
                  <a:extLst>
                    <a:ext uri="{9D8B030D-6E8A-4147-A177-3AD203B41FA5}">
                      <a16:colId xmlns:a16="http://schemas.microsoft.com/office/drawing/2014/main" val="477297290"/>
                    </a:ext>
                  </a:extLst>
                </a:gridCol>
                <a:gridCol w="528040">
                  <a:extLst>
                    <a:ext uri="{9D8B030D-6E8A-4147-A177-3AD203B41FA5}">
                      <a16:colId xmlns:a16="http://schemas.microsoft.com/office/drawing/2014/main" val="2382564964"/>
                    </a:ext>
                  </a:extLst>
                </a:gridCol>
                <a:gridCol w="528040">
                  <a:extLst>
                    <a:ext uri="{9D8B030D-6E8A-4147-A177-3AD203B41FA5}">
                      <a16:colId xmlns:a16="http://schemas.microsoft.com/office/drawing/2014/main" val="536831460"/>
                    </a:ext>
                  </a:extLst>
                </a:gridCol>
                <a:gridCol w="633649">
                  <a:extLst>
                    <a:ext uri="{9D8B030D-6E8A-4147-A177-3AD203B41FA5}">
                      <a16:colId xmlns:a16="http://schemas.microsoft.com/office/drawing/2014/main" val="3108725107"/>
                    </a:ext>
                  </a:extLst>
                </a:gridCol>
                <a:gridCol w="633649">
                  <a:extLst>
                    <a:ext uri="{9D8B030D-6E8A-4147-A177-3AD203B41FA5}">
                      <a16:colId xmlns:a16="http://schemas.microsoft.com/office/drawing/2014/main" val="753252105"/>
                    </a:ext>
                  </a:extLst>
                </a:gridCol>
              </a:tblGrid>
              <a:tr h="303241">
                <a:tc>
                  <a:txBody>
                    <a:bodyPr/>
                    <a:lstStyle/>
                    <a:p>
                      <a:pPr algn="ctr" fontAlgn="ctr"/>
                      <a:r>
                        <a:rPr lang="es-ES" sz="1050" u="none" strike="noStrike" dirty="0">
                          <a:solidFill>
                            <a:schemeClr val="bg1"/>
                          </a:solidFill>
                          <a:effectLst/>
                          <a:latin typeface="+mn-lt"/>
                        </a:rPr>
                        <a:t>Degree/Department</a:t>
                      </a:r>
                      <a:endParaRPr lang="es-ES" sz="1050" b="0" i="0" u="none" strike="noStrike" dirty="0">
                        <a:solidFill>
                          <a:schemeClr val="bg1"/>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lumMod val="50000"/>
                      </a:schemeClr>
                    </a:solidFill>
                  </a:tcPr>
                </a:tc>
                <a:tc>
                  <a:txBody>
                    <a:bodyPr/>
                    <a:lstStyle/>
                    <a:p>
                      <a:pPr algn="ctr" fontAlgn="ctr"/>
                      <a:r>
                        <a:rPr lang="es-ES" sz="1050" u="none" strike="noStrike" dirty="0">
                          <a:solidFill>
                            <a:schemeClr val="bg1"/>
                          </a:solidFill>
                          <a:effectLst/>
                          <a:latin typeface="+mn-lt"/>
                        </a:rPr>
                        <a:t>PhD</a:t>
                      </a:r>
                      <a:endParaRPr lang="es-ES" sz="1050" b="0" i="0" u="none" strike="noStrike" dirty="0">
                        <a:solidFill>
                          <a:schemeClr val="bg1"/>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lumMod val="50000"/>
                      </a:schemeClr>
                    </a:solidFill>
                  </a:tcPr>
                </a:tc>
                <a:tc>
                  <a:txBody>
                    <a:bodyPr/>
                    <a:lstStyle/>
                    <a:p>
                      <a:pPr algn="ctr" fontAlgn="ctr"/>
                      <a:r>
                        <a:rPr lang="es-ES" sz="1050" u="none" strike="noStrike" dirty="0">
                          <a:solidFill>
                            <a:schemeClr val="bg1"/>
                          </a:solidFill>
                          <a:effectLst/>
                          <a:latin typeface="+mn-lt"/>
                        </a:rPr>
                        <a:t>MS/MA</a:t>
                      </a:r>
                      <a:endParaRPr lang="es-ES" sz="1050" b="0" i="0" u="none" strike="noStrike" dirty="0">
                        <a:solidFill>
                          <a:schemeClr val="bg1"/>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lumMod val="50000"/>
                      </a:schemeClr>
                    </a:solidFill>
                  </a:tcPr>
                </a:tc>
                <a:tc>
                  <a:txBody>
                    <a:bodyPr/>
                    <a:lstStyle/>
                    <a:p>
                      <a:pPr algn="ctr" fontAlgn="ctr"/>
                      <a:r>
                        <a:rPr lang="es-ES" sz="1050" u="none" strike="noStrike" dirty="0">
                          <a:solidFill>
                            <a:schemeClr val="bg1"/>
                          </a:solidFill>
                          <a:effectLst/>
                          <a:latin typeface="+mn-lt"/>
                        </a:rPr>
                        <a:t>BS/BA</a:t>
                      </a:r>
                      <a:endParaRPr lang="es-ES" sz="1050" b="0" i="0" u="none" strike="noStrike" dirty="0">
                        <a:solidFill>
                          <a:schemeClr val="bg1"/>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lumMod val="50000"/>
                      </a:schemeClr>
                    </a:solidFill>
                  </a:tcPr>
                </a:tc>
                <a:tc gridSpan="4">
                  <a:txBody>
                    <a:bodyPr/>
                    <a:lstStyle/>
                    <a:p>
                      <a:pPr algn="ctr" fontAlgn="ctr"/>
                      <a:r>
                        <a:rPr lang="es-ES" sz="1050" u="none" strike="noStrike" dirty="0">
                          <a:solidFill>
                            <a:schemeClr val="bg1"/>
                          </a:solidFill>
                          <a:effectLst/>
                          <a:latin typeface="+mn-lt"/>
                        </a:rPr>
                        <a:t>Graduation Required Credits</a:t>
                      </a:r>
                      <a:endParaRPr lang="es-ES" sz="1050" b="0" i="0" u="none" strike="noStrike" dirty="0">
                        <a:solidFill>
                          <a:schemeClr val="bg1"/>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lumMod val="5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fontAlgn="ctr"/>
                      <a:r>
                        <a:rPr lang="es-ES" sz="1050" u="none" strike="noStrike" dirty="0">
                          <a:solidFill>
                            <a:schemeClr val="bg1"/>
                          </a:solidFill>
                          <a:effectLst/>
                          <a:latin typeface="+mn-lt"/>
                        </a:rPr>
                        <a:t>Degree/Department</a:t>
                      </a:r>
                      <a:endParaRPr lang="es-ES" sz="1050" b="0" i="0" u="none" strike="noStrike" dirty="0">
                        <a:solidFill>
                          <a:schemeClr val="bg1"/>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lumMod val="50000"/>
                      </a:schemeClr>
                    </a:solidFill>
                  </a:tcPr>
                </a:tc>
                <a:tc>
                  <a:txBody>
                    <a:bodyPr/>
                    <a:lstStyle/>
                    <a:p>
                      <a:pPr algn="ctr" fontAlgn="ctr"/>
                      <a:r>
                        <a:rPr lang="es-ES" sz="1050" u="none" strike="noStrike" dirty="0">
                          <a:solidFill>
                            <a:schemeClr val="bg1"/>
                          </a:solidFill>
                          <a:effectLst/>
                          <a:latin typeface="+mn-lt"/>
                        </a:rPr>
                        <a:t>PhD</a:t>
                      </a:r>
                      <a:endParaRPr lang="es-ES" sz="1050" b="0" i="0" u="none" strike="noStrike" dirty="0">
                        <a:solidFill>
                          <a:schemeClr val="bg1"/>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lumMod val="50000"/>
                      </a:schemeClr>
                    </a:solidFill>
                  </a:tcPr>
                </a:tc>
                <a:tc>
                  <a:txBody>
                    <a:bodyPr/>
                    <a:lstStyle/>
                    <a:p>
                      <a:pPr algn="ctr" fontAlgn="ctr"/>
                      <a:r>
                        <a:rPr lang="es-ES" sz="1050" u="none" strike="noStrike" dirty="0">
                          <a:solidFill>
                            <a:schemeClr val="bg1"/>
                          </a:solidFill>
                          <a:effectLst/>
                          <a:latin typeface="+mn-lt"/>
                        </a:rPr>
                        <a:t>MS/MA</a:t>
                      </a:r>
                      <a:endParaRPr lang="es-ES" sz="1050" b="0" i="0" u="none" strike="noStrike" dirty="0">
                        <a:solidFill>
                          <a:schemeClr val="bg1"/>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lumMod val="50000"/>
                      </a:schemeClr>
                    </a:solidFill>
                  </a:tcPr>
                </a:tc>
                <a:tc>
                  <a:txBody>
                    <a:bodyPr/>
                    <a:lstStyle/>
                    <a:p>
                      <a:pPr algn="ctr" fontAlgn="ctr"/>
                      <a:r>
                        <a:rPr lang="es-ES" sz="1050" u="none" strike="noStrike" dirty="0">
                          <a:solidFill>
                            <a:schemeClr val="bg1"/>
                          </a:solidFill>
                          <a:effectLst/>
                          <a:latin typeface="+mn-lt"/>
                        </a:rPr>
                        <a:t>BS/BA</a:t>
                      </a:r>
                      <a:endParaRPr lang="es-ES" sz="1050" b="0" i="0" u="none" strike="noStrike" dirty="0">
                        <a:solidFill>
                          <a:schemeClr val="bg1"/>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lumMod val="50000"/>
                      </a:schemeClr>
                    </a:solidFill>
                  </a:tcPr>
                </a:tc>
                <a:tc gridSpan="2">
                  <a:txBody>
                    <a:bodyPr/>
                    <a:lstStyle/>
                    <a:p>
                      <a:pPr algn="ctr" fontAlgn="ctr"/>
                      <a:r>
                        <a:rPr lang="es-ES" sz="1050" u="none" strike="noStrike" dirty="0">
                          <a:solidFill>
                            <a:schemeClr val="bg1"/>
                          </a:solidFill>
                          <a:effectLst/>
                          <a:latin typeface="+mn-lt"/>
                        </a:rPr>
                        <a:t>Graduation Required Credits</a:t>
                      </a:r>
                      <a:endParaRPr lang="es-ES" sz="1050" b="0" i="0" u="none" strike="noStrike" dirty="0">
                        <a:solidFill>
                          <a:schemeClr val="bg1"/>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lumMod val="50000"/>
                      </a:schemeClr>
                    </a:solidFill>
                  </a:tcPr>
                </a:tc>
                <a:tc hMerge="1">
                  <a:txBody>
                    <a:bodyPr/>
                    <a:lstStyle/>
                    <a:p>
                      <a:endParaRPr lang="zh-TW" altLang="en-US"/>
                    </a:p>
                  </a:txBody>
                  <a:tcPr/>
                </a:tc>
                <a:extLst>
                  <a:ext uri="{0D108BD9-81ED-4DB2-BD59-A6C34878D82A}">
                    <a16:rowId xmlns:a16="http://schemas.microsoft.com/office/drawing/2014/main" val="2141118108"/>
                  </a:ext>
                </a:extLst>
              </a:tr>
              <a:tr h="451872">
                <a:tc>
                  <a:txBody>
                    <a:bodyPr/>
                    <a:lstStyle/>
                    <a:p>
                      <a:pPr algn="l" fontAlgn="ctr"/>
                      <a:r>
                        <a:rPr lang="es-ES" sz="1050" u="none" strike="noStrike" dirty="0">
                          <a:effectLst/>
                          <a:latin typeface="+mn-lt"/>
                        </a:rPr>
                        <a:t>Dept. of Healthcare  Administration</a:t>
                      </a:r>
                      <a:endParaRPr lang="es-ES" sz="1050" b="0" i="0" u="none" strike="noStrike" dirty="0">
                        <a:solidFill>
                          <a:srgbClr val="000000"/>
                        </a:solidFill>
                        <a:effectLst/>
                        <a:latin typeface="+mn-lt"/>
                        <a:ea typeface="新細明體" panose="02020500000000000000" pitchFamily="18" charset="-120"/>
                      </a:endParaRPr>
                    </a:p>
                  </a:txBody>
                  <a:tcPr marL="6436" marR="6436" marT="6436" marB="0" anchor="ctr">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MS</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gridSpan="4">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PhD/30</a:t>
                      </a:r>
                      <a:endParaRPr lang="zh-TW" altLang="en-US" sz="1050" b="0" i="0" u="none" strike="noStrike" dirty="0">
                        <a:solidFill>
                          <a:srgbClr val="000000"/>
                        </a:solidFill>
                        <a:effectLst/>
                        <a:latin typeface="+mn-lt"/>
                        <a:ea typeface="新細明體" panose="02020500000000000000" pitchFamily="18" charset="-120"/>
                      </a:endParaRPr>
                    </a:p>
                    <a:p>
                      <a:pPr algn="ctr" fontAlgn="ctr"/>
                      <a:r>
                        <a:rPr lang="en-US" altLang="zh-TW" sz="1050" b="0" i="0" u="none" strike="noStrike" dirty="0">
                          <a:solidFill>
                            <a:srgbClr val="000000"/>
                          </a:solidFill>
                          <a:effectLst/>
                          <a:latin typeface="+mn-lt"/>
                          <a:ea typeface="新細明體" panose="02020500000000000000" pitchFamily="18" charset="-120"/>
                        </a:rPr>
                        <a:t>MS/26</a:t>
                      </a:r>
                      <a:br>
                        <a:rPr lang="en-US" altLang="zh-TW" sz="1050" b="0" i="0" u="none" strike="noStrike" dirty="0">
                          <a:solidFill>
                            <a:srgbClr val="000000"/>
                          </a:solidFill>
                          <a:effectLst/>
                          <a:latin typeface="+mn-lt"/>
                          <a:ea typeface="新細明體" panose="02020500000000000000" pitchFamily="18" charset="-120"/>
                        </a:rPr>
                      </a:br>
                      <a:r>
                        <a:rPr lang="en-US" altLang="zh-TW" sz="1050" b="0" i="0" u="none" strike="noStrike" dirty="0">
                          <a:solidFill>
                            <a:srgbClr val="000000"/>
                          </a:solidFill>
                          <a:effectLst/>
                          <a:latin typeface="+mn-lt"/>
                          <a:ea typeface="新細明體" panose="02020500000000000000" pitchFamily="18" charset="-120"/>
                        </a:rPr>
                        <a:t>MS (2+2)/30</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hMerge="1">
                  <a:txBody>
                    <a:bodyPr/>
                    <a:lstStyle/>
                    <a:p>
                      <a:endParaRPr lang="zh-TW" altLang="en-US"/>
                    </a:p>
                  </a:txBody>
                  <a:tcPr/>
                </a:tc>
                <a:tc hMerge="1">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B w="19050" cap="flat" cmpd="sng" algn="ctr">
                      <a:solidFill>
                        <a:schemeClr val="bg2">
                          <a:lumMod val="75000"/>
                        </a:schemeClr>
                      </a:solidFill>
                      <a:prstDash val="solid"/>
                      <a:round/>
                      <a:headEnd type="none" w="med" len="med"/>
                      <a:tailEnd type="none" w="med" len="med"/>
                    </a:lnB>
                  </a:tcPr>
                </a:tc>
                <a:tc hMerge="1">
                  <a:txBody>
                    <a:bodyPr/>
                    <a:lstStyle/>
                    <a:p>
                      <a:endParaRPr lang="zh-TW" altLang="en-US"/>
                    </a:p>
                  </a:txBody>
                  <a:tcPr>
                    <a:lnL w="19050" cap="flat" cmpd="sng" algn="ctr">
                      <a:solidFill>
                        <a:schemeClr val="bg2">
                          <a:lumMod val="75000"/>
                        </a:schemeClr>
                      </a:solidFill>
                      <a:prstDash val="solid"/>
                      <a:round/>
                      <a:headEnd type="none" w="med" len="med"/>
                      <a:tailEnd type="none" w="med" len="med"/>
                    </a:lnL>
                  </a:tcPr>
                </a:tc>
                <a:tc rowSpan="5">
                  <a:txBody>
                    <a:bodyPr/>
                    <a:lstStyle/>
                    <a:p>
                      <a:endParaRPr lang="zh-TW" altLang="en-US" sz="1350" b="0" i="0" u="none" strike="noStrike" kern="1200" baseline="0" dirty="0">
                        <a:solidFill>
                          <a:schemeClr val="dk1"/>
                        </a:solidFill>
                        <a:latin typeface="+mn-lt"/>
                        <a:ea typeface="+mn-ea"/>
                        <a:cs typeface="+mn-cs"/>
                      </a:endParaRPr>
                    </a:p>
                    <a:p>
                      <a:r>
                        <a:rPr lang="es-ES" altLang="zh-TW" sz="1050" u="none" strike="noStrike" kern="1200" dirty="0">
                          <a:solidFill>
                            <a:schemeClr val="dk1"/>
                          </a:solidFill>
                          <a:effectLst/>
                          <a:latin typeface="+mn-lt"/>
                          <a:ea typeface="+mn-ea"/>
                          <a:cs typeface="+mn-cs"/>
                        </a:rPr>
                        <a:t>College of Management: </a:t>
                      </a:r>
                    </a:p>
                    <a:p>
                      <a:r>
                        <a:rPr lang="en-US" altLang="zh-TW" sz="1050" u="none" strike="noStrike" kern="1200" dirty="0">
                          <a:solidFill>
                            <a:schemeClr val="dk1"/>
                          </a:solidFill>
                          <a:effectLst/>
                          <a:latin typeface="+mn-lt"/>
                          <a:ea typeface="+mn-ea"/>
                          <a:cs typeface="+mn-cs"/>
                        </a:rPr>
                        <a:t>-Joint Degree Undergraduate Program in Business Administration </a:t>
                      </a:r>
                    </a:p>
                    <a:p>
                      <a:r>
                        <a:rPr lang="en-US" altLang="zh-TW" sz="1050" u="none" strike="noStrike" kern="1200" dirty="0">
                          <a:solidFill>
                            <a:schemeClr val="dk1"/>
                          </a:solidFill>
                          <a:effectLst/>
                          <a:latin typeface="+mn-lt"/>
                          <a:ea typeface="+mn-ea"/>
                          <a:cs typeface="+mn-cs"/>
                        </a:rPr>
                        <a:t>-Joint Degree Undergraduate Program in Finance </a:t>
                      </a:r>
                    </a:p>
                    <a:p>
                      <a:r>
                        <a:rPr lang="es-ES" altLang="zh-TW" sz="1050" u="none" strike="noStrike" kern="1200" dirty="0">
                          <a:solidFill>
                            <a:schemeClr val="dk1"/>
                          </a:solidFill>
                          <a:effectLst/>
                          <a:latin typeface="+mn-lt"/>
                          <a:ea typeface="+mn-ea"/>
                          <a:cs typeface="+mn-cs"/>
                        </a:rPr>
                        <a:t>-Joint Degree Undergraduate </a:t>
                      </a:r>
                    </a:p>
                    <a:p>
                      <a:r>
                        <a:rPr lang="en-US" altLang="zh-TW" sz="1050" u="none" strike="noStrike" kern="1200" dirty="0">
                          <a:solidFill>
                            <a:schemeClr val="dk1"/>
                          </a:solidFill>
                          <a:effectLst/>
                          <a:latin typeface="+mn-lt"/>
                          <a:ea typeface="+mn-ea"/>
                          <a:cs typeface="+mn-cs"/>
                        </a:rPr>
                        <a:t>Program in Accounting and Information Systems 	</a:t>
                      </a: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rowSpan="5">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rowSpan="5">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rowSpan="5">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rowSpan="5"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 (2+2)/64</a:t>
                      </a:r>
                    </a:p>
                    <a:p>
                      <a:pPr algn="ctr" fontAlgn="ctr"/>
                      <a:r>
                        <a:rPr lang="en-US" altLang="zh-TW" sz="1050" b="0" i="0" u="none" strike="noStrike" dirty="0">
                          <a:solidFill>
                            <a:srgbClr val="000000"/>
                          </a:solidFill>
                          <a:effectLst/>
                          <a:latin typeface="+mn-lt"/>
                          <a:ea typeface="新細明體" panose="02020500000000000000" pitchFamily="18" charset="-120"/>
                        </a:rPr>
                        <a:t>(Business Administration, Accounting and Information Systems, Finance)</a:t>
                      </a:r>
                    </a:p>
                    <a:p>
                      <a:pPr algn="ctr" fontAlgn="ctr"/>
                      <a:endParaRPr lang="en-US" altLang="zh-TW" sz="1050" b="0" i="0" u="none" strike="noStrike" dirty="0">
                        <a:solidFill>
                          <a:srgbClr val="000000"/>
                        </a:solidFill>
                        <a:effectLst/>
                        <a:latin typeface="+mn-lt"/>
                        <a:ea typeface="新細明體" panose="02020500000000000000" pitchFamily="18" charset="-120"/>
                      </a:endParaRPr>
                    </a:p>
                    <a:p>
                      <a:pPr algn="ctr" fontAlgn="ctr"/>
                      <a:r>
                        <a:rPr lang="en-US" altLang="zh-TW" sz="1050" b="0" i="0" u="none" strike="noStrike" dirty="0">
                          <a:solidFill>
                            <a:srgbClr val="000000"/>
                          </a:solidFill>
                          <a:effectLst/>
                          <a:latin typeface="+mn-lt"/>
                          <a:ea typeface="新細明體" panose="02020500000000000000" pitchFamily="18" charset="-120"/>
                        </a:rPr>
                        <a:t>BA (3+1)/43</a:t>
                      </a:r>
                    </a:p>
                    <a:p>
                      <a:pPr algn="ctr" fontAlgn="ctr"/>
                      <a:r>
                        <a:rPr lang="en-US" altLang="zh-TW" sz="1050" b="0" i="0" u="none" strike="noStrike" dirty="0">
                          <a:solidFill>
                            <a:srgbClr val="000000"/>
                          </a:solidFill>
                          <a:effectLst/>
                          <a:latin typeface="+mn-lt"/>
                          <a:ea typeface="新細明體" panose="02020500000000000000" pitchFamily="18" charset="-120"/>
                        </a:rPr>
                        <a:t>(Business Administration, Accounting and Information Systems)</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rowSpan="5" hMerge="1">
                  <a:txBody>
                    <a:bodyPr/>
                    <a:lstStyle/>
                    <a:p>
                      <a:endParaRPr lang="zh-TW" altLang="en-US"/>
                    </a:p>
                  </a:txBody>
                  <a:tcPr/>
                </a:tc>
                <a:extLst>
                  <a:ext uri="{0D108BD9-81ED-4DB2-BD59-A6C34878D82A}">
                    <a16:rowId xmlns:a16="http://schemas.microsoft.com/office/drawing/2014/main" val="2440177005"/>
                  </a:ext>
                </a:extLst>
              </a:tr>
              <a:tr h="481129">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s-ES" altLang="zh-TW" sz="1050" u="none" strike="noStrike" dirty="0">
                          <a:effectLst/>
                          <a:latin typeface="+mn-lt"/>
                        </a:rPr>
                        <a:t>International Foundation Program – </a:t>
                      </a:r>
                    </a:p>
                    <a:p>
                      <a:pPr marL="0" marR="0" lvl="0" indent="0" algn="l" defTabSz="685800" rtl="0" eaLnBrk="1" fontAlgn="ctr" latinLnBrk="0" hangingPunct="1">
                        <a:lnSpc>
                          <a:spcPct val="100000"/>
                        </a:lnSpc>
                        <a:spcBef>
                          <a:spcPts val="0"/>
                        </a:spcBef>
                        <a:spcAft>
                          <a:spcPts val="0"/>
                        </a:spcAft>
                        <a:buClrTx/>
                        <a:buSzTx/>
                        <a:buFontTx/>
                        <a:buNone/>
                        <a:tabLst/>
                        <a:defRPr/>
                      </a:pPr>
                      <a:r>
                        <a:rPr lang="es-ES" altLang="zh-TW" sz="1050" u="none" strike="noStrike" dirty="0">
                          <a:effectLst/>
                          <a:latin typeface="+mn-lt"/>
                        </a:rPr>
                        <a:t>Long Term Care Program</a:t>
                      </a:r>
                      <a:endParaRPr lang="es-ES" sz="1050" b="0" i="0" u="none" strike="noStrike" dirty="0">
                        <a:solidFill>
                          <a:srgbClr val="000000"/>
                        </a:solidFill>
                        <a:effectLst/>
                        <a:latin typeface="+mn-lt"/>
                        <a:ea typeface="新細明體" panose="02020500000000000000" pitchFamily="18" charset="-120"/>
                      </a:endParaRPr>
                    </a:p>
                  </a:txBody>
                  <a:tcPr marL="6436" marR="6436" marT="6436" marB="0" anchor="ctr">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BS</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gridSpan="4">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BS/128</a:t>
                      </a: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gn="ctr" fontAlgn="ctr"/>
                      <a:endParaRPr lang="en-US" altLang="zh-TW"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3046939565"/>
                  </a:ext>
                </a:extLst>
              </a:tr>
              <a:tr h="172078">
                <a:tc>
                  <a:txBody>
                    <a:bodyPr/>
                    <a:lstStyle/>
                    <a:p>
                      <a:pPr algn="l" fontAlgn="ctr"/>
                      <a:r>
                        <a:rPr lang="es-ES" sz="1050" u="none" strike="noStrike" dirty="0">
                          <a:effectLst/>
                          <a:latin typeface="+mn-lt"/>
                        </a:rPr>
                        <a:t>Dept. of Psychology</a:t>
                      </a:r>
                      <a:endParaRPr lang="es-ES" sz="1050" b="0" i="0" u="none" strike="noStrike" dirty="0">
                        <a:solidFill>
                          <a:srgbClr val="000000"/>
                        </a:solidFill>
                        <a:effectLst/>
                        <a:latin typeface="+mn-lt"/>
                        <a:ea typeface="新細明體" panose="02020500000000000000" pitchFamily="18" charset="-120"/>
                      </a:endParaRPr>
                    </a:p>
                  </a:txBody>
                  <a:tcPr marL="6436" marR="6436" marT="6436" marB="0" anchor="ctr">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MS</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PhD/34</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hMerge="1">
                  <a:txBody>
                    <a:bodyPr/>
                    <a:lstStyle/>
                    <a:p>
                      <a:endParaRPr lang="zh-TW" altLang="en-US" dirty="0"/>
                    </a:p>
                  </a:txBody>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MS/30</a:t>
                      </a: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hMerge="1">
                  <a:txBody>
                    <a:bodyPr/>
                    <a:lstStyle/>
                    <a:p>
                      <a:endParaRPr lang="zh-TW" altLang="en-US"/>
                    </a:p>
                  </a:txBody>
                  <a:tcPr>
                    <a:lnL w="19050" cap="flat" cmpd="sng" algn="ctr">
                      <a:solidFill>
                        <a:schemeClr val="bg2">
                          <a:lumMod val="75000"/>
                        </a:schemeClr>
                      </a:solidFill>
                      <a:prstDash val="solid"/>
                      <a:round/>
                      <a:headEnd type="none" w="med" len="med"/>
                      <a:tailEnd type="none" w="med" len="med"/>
                    </a:lnL>
                  </a:tcPr>
                </a:tc>
                <a:tc vMerge="1">
                  <a:txBody>
                    <a:bodyPr/>
                    <a:lstStyle/>
                    <a:p>
                      <a:endParaRPr lang="zh-TW" altLang="en-US"/>
                    </a:p>
                  </a:txBody>
                  <a:tcPr/>
                </a:tc>
                <a:tc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gridSpan="2"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hMerge="1" vMerge="1">
                  <a:txBody>
                    <a:bodyPr/>
                    <a:lstStyle/>
                    <a:p>
                      <a:endParaRPr lang="zh-TW" altLang="en-US"/>
                    </a:p>
                  </a:txBody>
                  <a:tcPr/>
                </a:tc>
                <a:extLst>
                  <a:ext uri="{0D108BD9-81ED-4DB2-BD59-A6C34878D82A}">
                    <a16:rowId xmlns:a16="http://schemas.microsoft.com/office/drawing/2014/main" val="2998675341"/>
                  </a:ext>
                </a:extLst>
              </a:tr>
              <a:tr h="451872">
                <a:tc>
                  <a:txBody>
                    <a:bodyPr/>
                    <a:lstStyle/>
                    <a:p>
                      <a:pPr algn="l" fontAlgn="ctr"/>
                      <a:r>
                        <a:rPr lang="en-US" sz="1050" u="none" strike="noStrike" dirty="0">
                          <a:effectLst/>
                          <a:latin typeface="+mn-lt"/>
                        </a:rPr>
                        <a:t>Dept. of Medical Laboratory Science and Biotechnology</a:t>
                      </a:r>
                      <a:endParaRPr lang="en-US" sz="1050" b="0" i="0" u="none" strike="noStrike" dirty="0">
                        <a:solidFill>
                          <a:srgbClr val="000000"/>
                        </a:solidFill>
                        <a:effectLst/>
                        <a:latin typeface="+mn-lt"/>
                        <a:ea typeface="新細明體" panose="02020500000000000000" pitchFamily="18" charset="-120"/>
                      </a:endParaRPr>
                    </a:p>
                  </a:txBody>
                  <a:tcPr marL="6436" marR="6436" marT="6436" marB="0" anchor="ctr">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MS</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gridSpan="4">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MS/24</a:t>
                      </a: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lnT w="19050" cap="flat" cmpd="sng" algn="ctr">
                      <a:solidFill>
                        <a:schemeClr val="bg2">
                          <a:lumMod val="75000"/>
                        </a:schemeClr>
                      </a:solidFill>
                      <a:prstDash val="solid"/>
                      <a:round/>
                      <a:headEnd type="none" w="med" len="med"/>
                      <a:tailEnd type="none" w="med" len="med"/>
                    </a:lnT>
                  </a:tcPr>
                </a:tc>
                <a:tc hMerge="1">
                  <a:txBody>
                    <a:bodyPr/>
                    <a:lstStyle/>
                    <a:p>
                      <a:endParaRPr lang="zh-TW" altLang="en-US"/>
                    </a:p>
                  </a:txBody>
                  <a:tcPr/>
                </a:tc>
                <a:tc vMerge="1">
                  <a:txBody>
                    <a:bodyPr/>
                    <a:lstStyle/>
                    <a:p>
                      <a:endParaRPr lang="zh-TW" altLang="en-US"/>
                    </a:p>
                  </a:txBody>
                  <a:tcPr/>
                </a:tc>
                <a:tc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gridSpan="2"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hMerge="1" vMerge="1">
                  <a:txBody>
                    <a:bodyPr/>
                    <a:lstStyle/>
                    <a:p>
                      <a:endParaRPr lang="zh-TW" altLang="en-US"/>
                    </a:p>
                  </a:txBody>
                  <a:tcPr/>
                </a:tc>
                <a:extLst>
                  <a:ext uri="{0D108BD9-81ED-4DB2-BD59-A6C34878D82A}">
                    <a16:rowId xmlns:a16="http://schemas.microsoft.com/office/drawing/2014/main" val="4024006162"/>
                  </a:ext>
                </a:extLst>
              </a:tr>
              <a:tr h="572332">
                <a:tc>
                  <a:txBody>
                    <a:bodyPr/>
                    <a:lstStyle/>
                    <a:p>
                      <a:pPr algn="l" fontAlgn="ctr"/>
                      <a:r>
                        <a:rPr lang="en-US" sz="1050" u="none" strike="noStrike" dirty="0">
                          <a:effectLst/>
                          <a:latin typeface="+mn-lt"/>
                        </a:rPr>
                        <a:t>Dept. of Computer  Science &amp; Information  Engineering</a:t>
                      </a:r>
                      <a:endParaRPr lang="en-US" sz="1050" b="0" i="0" u="none" strike="noStrike" dirty="0">
                        <a:solidFill>
                          <a:srgbClr val="000000"/>
                        </a:solidFill>
                        <a:effectLst/>
                        <a:latin typeface="+mn-lt"/>
                        <a:ea typeface="新細明體" panose="02020500000000000000" pitchFamily="18" charset="-120"/>
                      </a:endParaRPr>
                    </a:p>
                  </a:txBody>
                  <a:tcPr marL="6436" marR="6436" marT="6436" marB="0" anchor="ctr">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MS</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BS</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PhD/27</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MS/27</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h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BS/128</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2700" cap="flat" cmpd="sng" algn="ctr">
                      <a:solidFill>
                        <a:schemeClr val="bg1">
                          <a:lumMod val="6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vMerge="1">
                  <a:txBody>
                    <a:bodyPr/>
                    <a:lstStyle/>
                    <a:p>
                      <a:endParaRPr lang="zh-TW" altLang="en-US"/>
                    </a:p>
                  </a:txBody>
                  <a:tcPr/>
                </a:tc>
                <a:tc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gridSpan="2" vMerge="1">
                  <a:txBody>
                    <a:bodyPr/>
                    <a:lstStyle/>
                    <a:p>
                      <a:pPr algn="l"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hMerge="1" vMerge="1">
                  <a:txBody>
                    <a:bodyPr/>
                    <a:lstStyle/>
                    <a:p>
                      <a:endParaRPr lang="zh-TW" altLang="en-US"/>
                    </a:p>
                  </a:txBody>
                  <a:tcPr/>
                </a:tc>
                <a:extLst>
                  <a:ext uri="{0D108BD9-81ED-4DB2-BD59-A6C34878D82A}">
                    <a16:rowId xmlns:a16="http://schemas.microsoft.com/office/drawing/2014/main" val="985086784"/>
                  </a:ext>
                </a:extLst>
              </a:tr>
              <a:tr h="362043">
                <a:tc>
                  <a:txBody>
                    <a:bodyPr/>
                    <a:lstStyle/>
                    <a:p>
                      <a:pPr algn="l" fontAlgn="ctr"/>
                      <a:r>
                        <a:rPr lang="en-US" sz="1050" u="none" strike="noStrike" dirty="0">
                          <a:effectLst/>
                          <a:latin typeface="+mn-lt"/>
                        </a:rPr>
                        <a:t>Dept. of Bioinformatics  and Medical Engineering</a:t>
                      </a:r>
                      <a:endParaRPr lang="en-US" sz="1050" b="0" i="0" u="none" strike="noStrike" dirty="0">
                        <a:solidFill>
                          <a:srgbClr val="000000"/>
                        </a:solidFill>
                        <a:effectLst/>
                        <a:latin typeface="+mn-lt"/>
                        <a:ea typeface="新細明體" panose="02020500000000000000" pitchFamily="18" charset="-120"/>
                      </a:endParaRPr>
                    </a:p>
                  </a:txBody>
                  <a:tcPr marL="6436" marR="6436" marT="6436" marB="0" anchor="ctr">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MS</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BS</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PhD/24</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MS/27</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BS/128</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2700" cap="flat" cmpd="sng" algn="ctr">
                      <a:solidFill>
                        <a:schemeClr val="bg1">
                          <a:lumMod val="6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l" fontAlgn="ctr"/>
                      <a:r>
                        <a:rPr lang="en-US" sz="1050" u="none" strike="noStrike" dirty="0">
                          <a:effectLst/>
                          <a:latin typeface="+mn-lt"/>
                        </a:rPr>
                        <a:t>Dept. of Financial and Economic Law</a:t>
                      </a:r>
                      <a:endParaRPr 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MBA</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BA/128</a:t>
                      </a:r>
                    </a:p>
                  </a:txBody>
                  <a:tcPr marL="6436" marR="6436" marT="6436" marB="0" anchor="ctr">
                    <a:lnL w="19050" cap="flat" cmpd="sng" algn="ctr">
                      <a:solidFill>
                        <a:schemeClr val="bg2">
                          <a:lumMod val="75000"/>
                        </a:schemeClr>
                      </a:solidFill>
                      <a:prstDash val="solid"/>
                      <a:round/>
                      <a:headEnd type="none" w="med" len="med"/>
                      <a:tailEnd type="none" w="med" len="med"/>
                    </a:lnL>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val="3324206456"/>
                  </a:ext>
                </a:extLst>
              </a:tr>
              <a:tr h="362043">
                <a:tc>
                  <a:txBody>
                    <a:bodyPr/>
                    <a:lstStyle/>
                    <a:p>
                      <a:pPr algn="l" fontAlgn="ctr"/>
                      <a:r>
                        <a:rPr lang="es-ES" sz="1050" u="none" strike="noStrike" dirty="0">
                          <a:effectLst/>
                          <a:latin typeface="+mn-lt"/>
                        </a:rPr>
                        <a:t>Program of Artificial Intelligence</a:t>
                      </a:r>
                      <a:endParaRPr lang="es-ES" sz="1050" b="0" i="0" u="none" strike="noStrike" dirty="0">
                        <a:solidFill>
                          <a:srgbClr val="000000"/>
                        </a:solidFill>
                        <a:effectLst/>
                        <a:latin typeface="+mn-lt"/>
                        <a:ea typeface="新細明體" panose="02020500000000000000" pitchFamily="18" charset="-120"/>
                      </a:endParaRPr>
                    </a:p>
                  </a:txBody>
                  <a:tcPr marL="6436" marR="6436" marT="6436" marB="0" anchor="ctr">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gridSpan="4">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PhD/27</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T w="19050" cap="flat" cmpd="sng" algn="ctr">
                      <a:solidFill>
                        <a:schemeClr val="bg2">
                          <a:lumMod val="75000"/>
                        </a:schemeClr>
                      </a:solidFill>
                      <a:prstDash val="solid"/>
                      <a:round/>
                      <a:headEnd type="none" w="med" len="med"/>
                      <a:tailEnd type="none" w="med" len="med"/>
                    </a:lnT>
                  </a:tcPr>
                </a:tc>
                <a:tc>
                  <a:txBody>
                    <a:bodyPr/>
                    <a:lstStyle/>
                    <a:p>
                      <a:pPr algn="l" fontAlgn="ctr"/>
                      <a:r>
                        <a:rPr lang="en-US" sz="1050" u="none" strike="noStrike" dirty="0">
                          <a:effectLst/>
                          <a:latin typeface="+mn-lt"/>
                        </a:rPr>
                        <a:t>Dept. of Leisure and Recreation Management</a:t>
                      </a:r>
                      <a:endParaRPr 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BA/128</a:t>
                      </a:r>
                    </a:p>
                    <a:p>
                      <a:pPr algn="ctr" fontAlgn="ctr"/>
                      <a:r>
                        <a:rPr lang="en-US" altLang="zh-TW" sz="1050" b="0" i="0" u="none" strike="noStrike" dirty="0">
                          <a:solidFill>
                            <a:srgbClr val="000000"/>
                          </a:solidFill>
                          <a:effectLst/>
                          <a:latin typeface="+mn-lt"/>
                          <a:ea typeface="新細明體" panose="02020500000000000000" pitchFamily="18" charset="-120"/>
                        </a:rPr>
                        <a:t>BA (2+2)/64</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732511975"/>
                  </a:ext>
                </a:extLst>
              </a:tr>
              <a:tr h="957468">
                <a:tc>
                  <a:txBody>
                    <a:bodyPr/>
                    <a:lstStyle/>
                    <a:p>
                      <a:pPr algn="l" fontAlgn="ctr"/>
                      <a:r>
                        <a:rPr lang="es-ES" sz="1050" u="none" strike="noStrike" dirty="0">
                          <a:effectLst/>
                          <a:latin typeface="+mn-lt"/>
                        </a:rPr>
                        <a:t>Dept. of Business  Administration</a:t>
                      </a:r>
                      <a:endParaRPr lang="es-ES" sz="1050" b="0" i="0" u="none" strike="noStrike" dirty="0">
                        <a:solidFill>
                          <a:srgbClr val="000000"/>
                        </a:solidFill>
                        <a:effectLst/>
                        <a:latin typeface="+mn-lt"/>
                        <a:ea typeface="新細明體" panose="02020500000000000000" pitchFamily="18" charset="-120"/>
                      </a:endParaRPr>
                    </a:p>
                  </a:txBody>
                  <a:tcPr marL="6436" marR="6436" marT="6436" marB="0" anchor="ctr">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MBA</a:t>
                      </a:r>
                    </a:p>
                    <a:p>
                      <a:pPr algn="ctr" fontAlgn="ctr"/>
                      <a:r>
                        <a:rPr lang="en-US" altLang="zh-TW" sz="1050" b="0" i="0" u="none" strike="noStrike" dirty="0">
                          <a:solidFill>
                            <a:srgbClr val="000000"/>
                          </a:solidFill>
                          <a:effectLst/>
                          <a:latin typeface="+mn-lt"/>
                          <a:ea typeface="新細明體" panose="02020500000000000000" pitchFamily="18" charset="-120"/>
                        </a:rPr>
                        <a:t>(Accounting , Business, Finance Emphasis)</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PhD/36</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MBA/36</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BA/128</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2700" cap="flat" cmpd="sng" algn="ctr">
                      <a:solidFill>
                        <a:schemeClr val="bg1">
                          <a:lumMod val="6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l" fontAlgn="ctr"/>
                      <a:r>
                        <a:rPr lang="en-US" sz="1050" u="none" strike="noStrike" dirty="0">
                          <a:effectLst/>
                          <a:latin typeface="+mn-lt"/>
                        </a:rPr>
                        <a:t>Dept. of Foreign Languages and Literature</a:t>
                      </a:r>
                      <a:endParaRPr 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MA</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MA/27</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BA/128</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53976518"/>
                  </a:ext>
                </a:extLst>
              </a:tr>
              <a:tr h="172078">
                <a:tc>
                  <a:txBody>
                    <a:bodyPr/>
                    <a:lstStyle/>
                    <a:p>
                      <a:pPr algn="l" fontAlgn="ctr"/>
                      <a:r>
                        <a:rPr lang="es-ES" sz="1050" u="none" strike="noStrike" dirty="0">
                          <a:effectLst/>
                          <a:latin typeface="+mn-lt"/>
                        </a:rPr>
                        <a:t>Dept. of Finance</a:t>
                      </a:r>
                      <a:endParaRPr lang="es-ES" sz="1050" b="0" i="0" u="none" strike="noStrike" dirty="0">
                        <a:solidFill>
                          <a:srgbClr val="000000"/>
                        </a:solidFill>
                        <a:effectLst/>
                        <a:latin typeface="+mn-lt"/>
                        <a:ea typeface="新細明體" panose="02020500000000000000" pitchFamily="18" charset="-120"/>
                      </a:endParaRPr>
                    </a:p>
                  </a:txBody>
                  <a:tcPr marL="6436" marR="6436" marT="6436" marB="0" anchor="ctr">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MBF</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BF</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MBF/36</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hMerge="1">
                  <a:txBody>
                    <a:bodyPr/>
                    <a:lstStyle/>
                    <a:p>
                      <a:endParaRPr lang="zh-TW" altLang="en-US"/>
                    </a:p>
                  </a:txBody>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BF/128</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solidFill>
                      <a:schemeClr val="bg2"/>
                    </a:solidFill>
                  </a:tcPr>
                </a:tc>
                <a:tc hMerge="1">
                  <a:txBody>
                    <a:bodyPr/>
                    <a:lstStyle/>
                    <a:p>
                      <a:endParaRPr lang="zh-TW" altLang="en-US"/>
                    </a:p>
                  </a:txBody>
                  <a:tcPr>
                    <a:lnT w="19050" cap="flat" cmpd="sng" algn="ctr">
                      <a:solidFill>
                        <a:schemeClr val="bg2">
                          <a:lumMod val="75000"/>
                        </a:schemeClr>
                      </a:solidFill>
                      <a:prstDash val="solid"/>
                      <a:round/>
                      <a:headEnd type="none" w="med" len="med"/>
                      <a:tailEnd type="none" w="med" len="med"/>
                    </a:lnT>
                  </a:tcPr>
                </a:tc>
                <a:tc>
                  <a:txBody>
                    <a:bodyPr/>
                    <a:lstStyle/>
                    <a:p>
                      <a:pPr algn="l" fontAlgn="ctr"/>
                      <a:r>
                        <a:rPr lang="es-ES" sz="1050" u="none" strike="noStrike" dirty="0">
                          <a:effectLst/>
                          <a:latin typeface="+mn-lt"/>
                        </a:rPr>
                        <a:t>Dept. of Social Work </a:t>
                      </a:r>
                      <a:endParaRPr lang="es-E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MA</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MA/27</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T w="19050" cap="flat" cmpd="sng" algn="ctr">
                      <a:solidFill>
                        <a:schemeClr val="bg2">
                          <a:lumMod val="75000"/>
                        </a:schemeClr>
                      </a:solidFill>
                      <a:prstDash val="solid"/>
                      <a:round/>
                      <a:headEnd type="none" w="med" len="med"/>
                      <a:tailEnd type="none" w="med" len="med"/>
                    </a:lnT>
                    <a:lnB w="19050" cap="flat" cmpd="sng" algn="ctr">
                      <a:solidFill>
                        <a:schemeClr val="bg2">
                          <a:lumMod val="75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3310088931"/>
                  </a:ext>
                </a:extLst>
              </a:tr>
              <a:tr h="362043">
                <a:tc>
                  <a:txBody>
                    <a:bodyPr/>
                    <a:lstStyle/>
                    <a:p>
                      <a:pPr algn="l" fontAlgn="ctr"/>
                      <a:r>
                        <a:rPr lang="en-US" sz="1050" u="none" strike="noStrike" dirty="0">
                          <a:effectLst/>
                          <a:latin typeface="+mn-lt"/>
                        </a:rPr>
                        <a:t>Dept. of Accounting and Information Systems</a:t>
                      </a:r>
                      <a:endParaRPr lang="en-US" sz="1050" b="0" i="0" u="none" strike="noStrike" dirty="0">
                        <a:solidFill>
                          <a:srgbClr val="000000"/>
                        </a:solidFill>
                        <a:effectLst/>
                        <a:latin typeface="+mn-lt"/>
                        <a:ea typeface="新細明體" panose="02020500000000000000" pitchFamily="18" charset="-120"/>
                      </a:endParaRPr>
                    </a:p>
                  </a:txBody>
                  <a:tcPr marL="6436" marR="6436" marT="6436" marB="0" anchor="ctr">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solidFill>
                      <a:schemeClr val="bg1"/>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MBA</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solidFill>
                      <a:schemeClr val="bg1"/>
                    </a:solidFill>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MBA/36</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solidFill>
                      <a:schemeClr val="bg1"/>
                    </a:solidFill>
                  </a:tcPr>
                </a:tc>
                <a:tc hMerge="1">
                  <a:txBody>
                    <a:bodyPr/>
                    <a:lstStyle/>
                    <a:p>
                      <a:endParaRPr lang="zh-TW" altLang="en-US"/>
                    </a:p>
                  </a:txBody>
                  <a:tcPr/>
                </a:tc>
                <a:tc gridSpan="2">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BA/128</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solidFill>
                      <a:schemeClr val="bg1"/>
                    </a:solidFill>
                  </a:tcPr>
                </a:tc>
                <a:tc hMerge="1">
                  <a:txBody>
                    <a:bodyPr/>
                    <a:lstStyle/>
                    <a:p>
                      <a:endParaRPr lang="zh-TW" altLang="en-US"/>
                    </a:p>
                  </a:txBody>
                  <a:tcPr/>
                </a:tc>
                <a:tc>
                  <a:txBody>
                    <a:bodyPr/>
                    <a:lstStyle/>
                    <a:p>
                      <a:pPr algn="l" fontAlgn="ctr"/>
                      <a:r>
                        <a:rPr lang="es-ES" sz="1050" u="none" strike="noStrike" dirty="0">
                          <a:effectLst/>
                          <a:latin typeface="+mn-lt"/>
                        </a:rPr>
                        <a:t>Dept. of Digital Media  Design</a:t>
                      </a:r>
                      <a:endParaRPr lang="es-E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MA</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solidFill>
                      <a:schemeClr val="bg1"/>
                    </a:solidFill>
                  </a:tcPr>
                </a:tc>
                <a:tc>
                  <a:txBody>
                    <a:bodyPr/>
                    <a:lstStyle/>
                    <a:p>
                      <a:pPr algn="ctr" fontAlgn="ct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PhD/24</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solidFill>
                      <a:schemeClr val="bg1"/>
                    </a:solidFill>
                  </a:tcPr>
                </a:tc>
                <a:tc>
                  <a:txBody>
                    <a:bodyPr/>
                    <a:lstStyle/>
                    <a:p>
                      <a:pPr algn="ctr" fontAlgn="ctr"/>
                      <a:r>
                        <a:rPr lang="en-US" altLang="zh-TW" sz="1050" b="0" i="0" u="none" strike="noStrike" dirty="0">
                          <a:solidFill>
                            <a:srgbClr val="000000"/>
                          </a:solidFill>
                          <a:effectLst/>
                          <a:latin typeface="+mn-lt"/>
                          <a:ea typeface="新細明體" panose="02020500000000000000" pitchFamily="18" charset="-120"/>
                        </a:rPr>
                        <a:t>MA/24</a:t>
                      </a:r>
                      <a:endParaRPr lang="zh-TW" altLang="en-US" sz="1050" b="0" i="0" u="none" strike="noStrike" dirty="0">
                        <a:solidFill>
                          <a:srgbClr val="000000"/>
                        </a:solidFill>
                        <a:effectLst/>
                        <a:latin typeface="+mn-lt"/>
                        <a:ea typeface="新細明體" panose="02020500000000000000" pitchFamily="18" charset="-120"/>
                      </a:endParaRPr>
                    </a:p>
                  </a:txBody>
                  <a:tcPr marL="6436" marR="6436" marT="6436" marB="0" anchor="ctr">
                    <a:lnL w="19050" cap="flat" cmpd="sng" algn="ctr">
                      <a:solidFill>
                        <a:schemeClr val="bg2">
                          <a:lumMod val="75000"/>
                        </a:schemeClr>
                      </a:solidFill>
                      <a:prstDash val="solid"/>
                      <a:round/>
                      <a:headEnd type="none" w="med" len="med"/>
                      <a:tailEnd type="none" w="med" len="med"/>
                    </a:lnL>
                    <a:lnT w="19050" cap="flat" cmpd="sng" algn="ctr">
                      <a:solidFill>
                        <a:schemeClr val="bg2">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960970899"/>
                  </a:ext>
                </a:extLst>
              </a:tr>
            </a:tbl>
          </a:graphicData>
        </a:graphic>
      </p:graphicFrame>
      <p:sp>
        <p:nvSpPr>
          <p:cNvPr id="3" name="文字方塊 2">
            <a:extLst>
              <a:ext uri="{FF2B5EF4-FFF2-40B4-BE49-F238E27FC236}">
                <a16:creationId xmlns:a16="http://schemas.microsoft.com/office/drawing/2014/main" id="{EF241AC5-9890-42D0-B551-5345A146AB78}"/>
              </a:ext>
            </a:extLst>
          </p:cNvPr>
          <p:cNvSpPr txBox="1"/>
          <p:nvPr/>
        </p:nvSpPr>
        <p:spPr>
          <a:xfrm>
            <a:off x="160065" y="5295900"/>
            <a:ext cx="8221935" cy="369332"/>
          </a:xfrm>
          <a:prstGeom prst="rect">
            <a:avLst/>
          </a:prstGeom>
          <a:noFill/>
        </p:spPr>
        <p:txBody>
          <a:bodyPr wrap="square" rtlCol="0">
            <a:spAutoFit/>
          </a:bodyPr>
          <a:lstStyle/>
          <a:p>
            <a:r>
              <a:rPr lang="en-US" altLang="zh-TW" sz="900" dirty="0">
                <a:solidFill>
                  <a:schemeClr val="bg1"/>
                </a:solidFill>
              </a:rPr>
              <a:t>*Students can take courses in different departments.</a:t>
            </a:r>
          </a:p>
          <a:p>
            <a:r>
              <a:rPr lang="en-US" altLang="zh-TW" sz="900" dirty="0">
                <a:solidFill>
                  <a:schemeClr val="bg1"/>
                </a:solidFill>
              </a:rPr>
              <a:t>*For other BA, MA, MS, PhD programs taught in Chinese and for any other information, please contact us.</a:t>
            </a:r>
            <a:endParaRPr lang="zh-TW" altLang="en-US" sz="9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041651" y="122374"/>
            <a:ext cx="5893434" cy="628377"/>
          </a:xfrm>
          <a:prstGeom prst="rect">
            <a:avLst/>
          </a:prstGeom>
        </p:spPr>
        <p:txBody>
          <a:bodyPr vert="horz" wrap="square" lIns="0" tIns="12700" rIns="0" bIns="0" rtlCol="0">
            <a:spAutoFit/>
          </a:bodyPr>
          <a:lstStyle/>
          <a:p>
            <a:pPr marL="12700">
              <a:lnSpc>
                <a:spcPct val="100000"/>
              </a:lnSpc>
              <a:spcBef>
                <a:spcPts val="100"/>
              </a:spcBef>
            </a:pPr>
            <a:r>
              <a:rPr lang="en-US" sz="4000" b="1" spc="-10" dirty="0">
                <a:solidFill>
                  <a:srgbClr val="FFC000"/>
                </a:solidFill>
                <a:latin typeface="Calibri"/>
                <a:cs typeface="Calibri"/>
              </a:rPr>
              <a:t>Facts </a:t>
            </a:r>
            <a:r>
              <a:rPr lang="en-US" sz="4000" b="1" spc="-30" dirty="0">
                <a:solidFill>
                  <a:srgbClr val="FFC000"/>
                </a:solidFill>
                <a:latin typeface="Calibri"/>
                <a:cs typeface="Calibri"/>
              </a:rPr>
              <a:t>of Asia University</a:t>
            </a:r>
            <a:endParaRPr sz="4000" dirty="0">
              <a:latin typeface="Calibri"/>
              <a:cs typeface="Calibri"/>
            </a:endParaRPr>
          </a:p>
        </p:txBody>
      </p:sp>
      <p:sp>
        <p:nvSpPr>
          <p:cNvPr id="33" name="Rectangle: Rounded Corners 6">
            <a:extLst>
              <a:ext uri="{FF2B5EF4-FFF2-40B4-BE49-F238E27FC236}">
                <a16:creationId xmlns:a16="http://schemas.microsoft.com/office/drawing/2014/main" id="{3B2D0574-E161-45E3-9D68-E72BCE41F734}"/>
              </a:ext>
            </a:extLst>
          </p:cNvPr>
          <p:cNvSpPr/>
          <p:nvPr/>
        </p:nvSpPr>
        <p:spPr>
          <a:xfrm>
            <a:off x="152400" y="3008424"/>
            <a:ext cx="3870484" cy="2032972"/>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lIns="40500" tIns="0" rIns="0" bIns="0" rtlCol="0" anchor="t"/>
          <a:lstStyle/>
          <a:p>
            <a:pPr marL="0" lvl="1" algn="ctr" defTabSz="685800">
              <a:defRPr/>
            </a:pPr>
            <a:endParaRPr lang="en-US" altLang="zh-TW" sz="7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endParaRPr>
          </a:p>
          <a:p>
            <a:pPr marL="0" lvl="1" algn="ctr" defTabSz="685800">
              <a:lnSpc>
                <a:spcPct val="114000"/>
              </a:lnSpc>
              <a:defRPr/>
            </a:pPr>
            <a:r>
              <a:rPr lang="en-US" altLang="zh-TW" sz="20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rPr>
              <a:t>500</a:t>
            </a:r>
            <a:r>
              <a:rPr lang="zh-TW" altLang="en-US" sz="20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rPr>
              <a:t> </a:t>
            </a:r>
            <a:r>
              <a:rPr lang="en-US" altLang="zh-TW" sz="20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rPr>
              <a:t>Faculties</a:t>
            </a:r>
          </a:p>
          <a:p>
            <a:pPr marL="908447" lvl="1" indent="-172641" defTabSz="685800">
              <a:lnSpc>
                <a:spcPct val="114000"/>
              </a:lnSpc>
              <a:buFont typeface="Arial" charset="0"/>
              <a:buChar char="•"/>
              <a:defRPr/>
            </a:pPr>
            <a:endParaRPr lang="en-US" altLang="zh-TW" sz="1400" kern="0" dirty="0">
              <a:solidFill>
                <a:prstClr val="black"/>
              </a:solidFill>
              <a:latin typeface="Calibri" panose="020F0502020204030204" pitchFamily="34" charset="0"/>
              <a:ea typeface="Segoe UI" panose="020B0502040204020203" pitchFamily="34" charset="0"/>
              <a:cs typeface="Calibri" panose="020F0502020204030204" pitchFamily="34" charset="0"/>
              <a:sym typeface="Helvetica Light"/>
            </a:endParaRPr>
          </a:p>
        </p:txBody>
      </p:sp>
      <p:sp>
        <p:nvSpPr>
          <p:cNvPr id="37" name="Rectangle: Rounded Corners 6">
            <a:extLst>
              <a:ext uri="{FF2B5EF4-FFF2-40B4-BE49-F238E27FC236}">
                <a16:creationId xmlns:a16="http://schemas.microsoft.com/office/drawing/2014/main" id="{76044C1A-DD7D-4C82-B585-6ADD38C81AF4}"/>
              </a:ext>
            </a:extLst>
          </p:cNvPr>
          <p:cNvSpPr/>
          <p:nvPr/>
        </p:nvSpPr>
        <p:spPr>
          <a:xfrm>
            <a:off x="4782106" y="962003"/>
            <a:ext cx="3904694" cy="1846887"/>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lIns="40500" tIns="0" rIns="0" bIns="0" rtlCol="0" anchor="ctr"/>
          <a:lstStyle/>
          <a:p>
            <a:pPr marL="0" lvl="1" algn="r" defTabSz="685800">
              <a:spcBef>
                <a:spcPts val="900"/>
              </a:spcBef>
              <a:defRPr/>
            </a:pPr>
            <a:endParaRPr lang="en-US" altLang="zh-TW" sz="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endParaRPr>
          </a:p>
          <a:p>
            <a:pPr marL="0" lvl="1" defTabSz="685800">
              <a:lnSpc>
                <a:spcPct val="114000"/>
              </a:lnSpc>
              <a:defRPr/>
            </a:pP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  </a:t>
            </a:r>
          </a:p>
          <a:p>
            <a:pPr marL="0" lvl="1" defTabSz="685800">
              <a:lnSpc>
                <a:spcPct val="114000"/>
              </a:lnSpc>
              <a:defRPr/>
            </a:pPr>
            <a:endPar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endParaRPr>
          </a:p>
          <a:p>
            <a:pPr marL="0" lvl="1" defTabSz="685800">
              <a:lnSpc>
                <a:spcPct val="114000"/>
              </a:lnSpc>
              <a:defRPr/>
            </a:pPr>
            <a:endPar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endParaRPr>
          </a:p>
          <a:p>
            <a:pPr marL="0" lvl="1" defTabSz="685800">
              <a:lnSpc>
                <a:spcPct val="114000"/>
              </a:lnSpc>
              <a:defRPr/>
            </a:pPr>
            <a:endPar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endParaRPr>
          </a:p>
          <a:p>
            <a:pPr marL="0" lvl="1" defTabSz="685800">
              <a:lnSpc>
                <a:spcPct val="114000"/>
              </a:lnSpc>
              <a:defRPr/>
            </a:pPr>
            <a:endPar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endParaRPr>
          </a:p>
          <a:p>
            <a:pPr marL="0" lvl="1" defTabSz="685800">
              <a:lnSpc>
                <a:spcPct val="114000"/>
              </a:lnSpc>
              <a:defRPr/>
            </a:pPr>
            <a:endPar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endParaRPr>
          </a:p>
          <a:p>
            <a:pPr marL="0" lvl="1" defTabSz="685800">
              <a:lnSpc>
                <a:spcPct val="114000"/>
              </a:lnSpc>
              <a:defRPr/>
            </a:pPr>
            <a:endPar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endParaRPr>
          </a:p>
        </p:txBody>
      </p:sp>
      <p:sp>
        <p:nvSpPr>
          <p:cNvPr id="38" name="Rectangle: Rounded Corners 6">
            <a:extLst>
              <a:ext uri="{FF2B5EF4-FFF2-40B4-BE49-F238E27FC236}">
                <a16:creationId xmlns:a16="http://schemas.microsoft.com/office/drawing/2014/main" id="{7627D706-565B-43BA-9401-5FCDC1B56D68}"/>
              </a:ext>
            </a:extLst>
          </p:cNvPr>
          <p:cNvSpPr/>
          <p:nvPr/>
        </p:nvSpPr>
        <p:spPr>
          <a:xfrm>
            <a:off x="4782105" y="3044650"/>
            <a:ext cx="3904694" cy="1996744"/>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lIns="40500" tIns="0" rIns="0" bIns="0" rtlCol="0" anchor="t"/>
          <a:lstStyle/>
          <a:p>
            <a:pPr marL="0" lvl="1" algn="ctr" defTabSz="685800">
              <a:defRPr/>
            </a:pPr>
            <a:endParaRPr lang="en-US" altLang="zh-TW" sz="8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endParaRPr>
          </a:p>
          <a:p>
            <a:pPr marL="0" lvl="1" algn="ctr" defTabSz="685800">
              <a:lnSpc>
                <a:spcPct val="125000"/>
              </a:lnSpc>
              <a:defRPr/>
            </a:pPr>
            <a:r>
              <a:rPr lang="en-US" altLang="zh-TW" sz="20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rPr>
              <a:t>12,100</a:t>
            </a:r>
            <a:r>
              <a:rPr lang="zh-TW" altLang="en-US" sz="20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rPr>
              <a:t> </a:t>
            </a:r>
            <a:r>
              <a:rPr lang="en-US" altLang="zh-TW" sz="20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rPr>
              <a:t>Students</a:t>
            </a:r>
          </a:p>
        </p:txBody>
      </p:sp>
      <p:sp>
        <p:nvSpPr>
          <p:cNvPr id="39" name="Rectangle: Rounded Corners 6">
            <a:extLst>
              <a:ext uri="{FF2B5EF4-FFF2-40B4-BE49-F238E27FC236}">
                <a16:creationId xmlns:a16="http://schemas.microsoft.com/office/drawing/2014/main" id="{DC7B3413-D4BC-4E4C-A39B-685DD17E81AB}"/>
              </a:ext>
            </a:extLst>
          </p:cNvPr>
          <p:cNvSpPr/>
          <p:nvPr/>
        </p:nvSpPr>
        <p:spPr>
          <a:xfrm>
            <a:off x="152400" y="901743"/>
            <a:ext cx="3900387" cy="1924432"/>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lIns="40500" tIns="0" rIns="0" bIns="0" rtlCol="0" anchor="t"/>
          <a:lstStyle/>
          <a:p>
            <a:pPr marL="0" lvl="1" indent="14288" algn="ctr" defTabSz="685800">
              <a:defRPr/>
            </a:pPr>
            <a:endParaRPr lang="en-US" altLang="zh-TW" sz="8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endParaRPr>
          </a:p>
          <a:p>
            <a:pPr marL="0" lvl="1" indent="14288" algn="ctr" defTabSz="685800">
              <a:lnSpc>
                <a:spcPct val="125000"/>
              </a:lnSpc>
              <a:defRPr/>
            </a:pPr>
            <a:r>
              <a:rPr lang="en-US" altLang="zh-TW" sz="20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rPr>
              <a:t>8</a:t>
            </a:r>
            <a:r>
              <a:rPr lang="zh-TW" altLang="en-US" sz="20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rPr>
              <a:t> </a:t>
            </a:r>
            <a:r>
              <a:rPr lang="en-US" altLang="zh-TW" sz="20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rPr>
              <a:t>Colleges</a:t>
            </a:r>
          </a:p>
        </p:txBody>
      </p:sp>
      <p:sp>
        <p:nvSpPr>
          <p:cNvPr id="40" name="矩形 39">
            <a:extLst>
              <a:ext uri="{FF2B5EF4-FFF2-40B4-BE49-F238E27FC236}">
                <a16:creationId xmlns:a16="http://schemas.microsoft.com/office/drawing/2014/main" id="{07C8B9B2-9530-4E7A-BE4B-F419350D0211}"/>
              </a:ext>
            </a:extLst>
          </p:cNvPr>
          <p:cNvSpPr/>
          <p:nvPr/>
        </p:nvSpPr>
        <p:spPr>
          <a:xfrm>
            <a:off x="727124" y="3541850"/>
            <a:ext cx="2843817" cy="770813"/>
          </a:xfrm>
          <a:prstGeom prst="rect">
            <a:avLst/>
          </a:prstGeom>
        </p:spPr>
        <p:txBody>
          <a:bodyPr wrap="square">
            <a:spAutoFit/>
          </a:bodyPr>
          <a:lstStyle/>
          <a:p>
            <a:pPr marL="0" lvl="1" defTabSz="685800">
              <a:lnSpc>
                <a:spcPct val="114000"/>
              </a:lnSpc>
              <a:buFont typeface="Arial" charset="0"/>
              <a:buChar char="•"/>
              <a:defRPr/>
            </a:pP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sym typeface="Helvetica Light"/>
              </a:rPr>
              <a:t>113</a:t>
            </a:r>
            <a:r>
              <a:rPr lang="zh-TW" altLang="en-US" sz="1600" dirty="0">
                <a:solidFill>
                  <a:prstClr val="black"/>
                </a:solidFill>
                <a:latin typeface="Calibri" panose="020F0502020204030204" pitchFamily="34" charset="0"/>
                <a:ea typeface="新細明體" panose="02020500000000000000" pitchFamily="18" charset="-120"/>
                <a:cs typeface="Calibri" panose="020F0502020204030204" pitchFamily="34" charset="0"/>
                <a:sym typeface="Helvetica Light"/>
              </a:rPr>
              <a:t> </a:t>
            </a: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sym typeface="Helvetica Light"/>
              </a:rPr>
              <a:t>Professors</a:t>
            </a:r>
          </a:p>
          <a:p>
            <a:pPr marL="0" lvl="1" defTabSz="685800">
              <a:lnSpc>
                <a:spcPct val="114000"/>
              </a:lnSpc>
              <a:buFont typeface="Arial" charset="0"/>
              <a:buChar char="•"/>
              <a:defRPr/>
            </a:pP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172</a:t>
            </a:r>
            <a:r>
              <a:rPr lang="zh-TW" altLang="en-US"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 </a:t>
            </a: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Associate</a:t>
            </a:r>
            <a:r>
              <a:rPr lang="zh-TW" altLang="en-US"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 </a:t>
            </a: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Professors</a:t>
            </a:r>
          </a:p>
          <a:p>
            <a:pPr marL="0" lvl="1" defTabSz="685800">
              <a:lnSpc>
                <a:spcPct val="114000"/>
              </a:lnSpc>
              <a:buFont typeface="Arial" charset="0"/>
              <a:buChar char="•"/>
              <a:defRPr/>
            </a:pP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215</a:t>
            </a:r>
            <a:r>
              <a:rPr lang="zh-TW" altLang="en-US"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 </a:t>
            </a: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Assistant</a:t>
            </a:r>
            <a:r>
              <a:rPr lang="zh-TW" altLang="en-US"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 </a:t>
            </a: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Professors</a:t>
            </a:r>
          </a:p>
        </p:txBody>
      </p:sp>
      <p:sp>
        <p:nvSpPr>
          <p:cNvPr id="41" name="矩形 40">
            <a:extLst>
              <a:ext uri="{FF2B5EF4-FFF2-40B4-BE49-F238E27FC236}">
                <a16:creationId xmlns:a16="http://schemas.microsoft.com/office/drawing/2014/main" id="{AAE5A892-A2B9-4279-8DB2-6699510F3254}"/>
              </a:ext>
            </a:extLst>
          </p:cNvPr>
          <p:cNvSpPr/>
          <p:nvPr/>
        </p:nvSpPr>
        <p:spPr>
          <a:xfrm>
            <a:off x="1396590" y="3988682"/>
            <a:ext cx="2853812" cy="307712"/>
          </a:xfrm>
          <a:prstGeom prst="rect">
            <a:avLst/>
          </a:prstGeom>
        </p:spPr>
        <p:txBody>
          <a:bodyPr wrap="square">
            <a:spAutoFit/>
          </a:bodyPr>
          <a:lstStyle/>
          <a:p>
            <a:pPr marL="0" lvl="1" defTabSz="685800">
              <a:lnSpc>
                <a:spcPct val="114000"/>
              </a:lnSpc>
              <a:buFont typeface="Arial" charset="0"/>
              <a:buChar char="•"/>
              <a:defRPr/>
            </a:pPr>
            <a:endPar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endParaRPr>
          </a:p>
        </p:txBody>
      </p:sp>
      <p:sp>
        <p:nvSpPr>
          <p:cNvPr id="42" name="矩形 41">
            <a:extLst>
              <a:ext uri="{FF2B5EF4-FFF2-40B4-BE49-F238E27FC236}">
                <a16:creationId xmlns:a16="http://schemas.microsoft.com/office/drawing/2014/main" id="{0317D888-741E-4FB5-BE07-BC487F2E95BA}"/>
              </a:ext>
            </a:extLst>
          </p:cNvPr>
          <p:cNvSpPr/>
          <p:nvPr/>
        </p:nvSpPr>
        <p:spPr>
          <a:xfrm>
            <a:off x="5630445" y="1152478"/>
            <a:ext cx="2028397" cy="393499"/>
          </a:xfrm>
          <a:prstGeom prst="rect">
            <a:avLst/>
          </a:prstGeom>
        </p:spPr>
        <p:txBody>
          <a:bodyPr wrap="none">
            <a:spAutoFit/>
          </a:bodyPr>
          <a:lstStyle/>
          <a:p>
            <a:pPr marL="0" lvl="1" indent="14288" algn="ctr" defTabSz="685800">
              <a:lnSpc>
                <a:spcPct val="125000"/>
              </a:lnSpc>
              <a:defRPr/>
            </a:pPr>
            <a:r>
              <a:rPr lang="en-US" altLang="zh-TW" sz="2000" b="1" kern="0" dirty="0">
                <a:solidFill>
                  <a:srgbClr val="C00000"/>
                </a:solidFill>
                <a:latin typeface="Calibri" panose="020F0502020204030204" pitchFamily="34" charset="0"/>
                <a:ea typeface="Segoe UI" panose="020B0502040204020203" pitchFamily="34" charset="0"/>
                <a:cs typeface="Calibri" panose="020F0502020204030204" pitchFamily="34" charset="0"/>
                <a:sym typeface="Helvetica Light"/>
              </a:rPr>
              <a:t>1 Affiliated Hospital</a:t>
            </a:r>
          </a:p>
        </p:txBody>
      </p:sp>
      <p:pic>
        <p:nvPicPr>
          <p:cNvPr id="43" name="圖片 42">
            <a:extLst>
              <a:ext uri="{FF2B5EF4-FFF2-40B4-BE49-F238E27FC236}">
                <a16:creationId xmlns:a16="http://schemas.microsoft.com/office/drawing/2014/main" id="{5269945E-87F0-4F9B-A588-10F79A13B577}"/>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924966" y="2406219"/>
            <a:ext cx="989268" cy="932738"/>
          </a:xfrm>
          <a:prstGeom prst="rect">
            <a:avLst/>
          </a:prstGeom>
        </p:spPr>
      </p:pic>
      <p:pic>
        <p:nvPicPr>
          <p:cNvPr id="44" name="圖片 43">
            <a:extLst>
              <a:ext uri="{FF2B5EF4-FFF2-40B4-BE49-F238E27FC236}">
                <a16:creationId xmlns:a16="http://schemas.microsoft.com/office/drawing/2014/main" id="{2DE20A20-6FAD-433A-B65F-5C1EEC2E9017}"/>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587743" y="1181100"/>
            <a:ext cx="741980" cy="470686"/>
          </a:xfrm>
          <a:prstGeom prst="rect">
            <a:avLst/>
          </a:prstGeom>
        </p:spPr>
      </p:pic>
      <p:pic>
        <p:nvPicPr>
          <p:cNvPr id="45" name="圖片 44">
            <a:extLst>
              <a:ext uri="{FF2B5EF4-FFF2-40B4-BE49-F238E27FC236}">
                <a16:creationId xmlns:a16="http://schemas.microsoft.com/office/drawing/2014/main" id="{8506A820-9DD8-42AE-B35A-DFE61EDBFD43}"/>
              </a:ext>
            </a:extLst>
          </p:cNvPr>
          <p:cNvPicPr>
            <a:picLocks/>
          </p:cNvPicPr>
          <p:nvPr/>
        </p:nvPicPr>
        <p:blipFill rotWithShape="1">
          <a:blip r:embed="rId4" cstate="print">
            <a:extLst>
              <a:ext uri="{28A0092B-C50C-407E-A947-70E740481C1C}">
                <a14:useLocalDpi xmlns:a14="http://schemas.microsoft.com/office/drawing/2010/main"/>
              </a:ext>
            </a:extLst>
          </a:blip>
          <a:srcRect b="-1"/>
          <a:stretch/>
        </p:blipFill>
        <p:spPr>
          <a:xfrm>
            <a:off x="7680975" y="1091324"/>
            <a:ext cx="1005825" cy="597411"/>
          </a:xfrm>
          <a:prstGeom prst="rect">
            <a:avLst/>
          </a:prstGeom>
        </p:spPr>
      </p:pic>
      <p:pic>
        <p:nvPicPr>
          <p:cNvPr id="46" name="圖片 45">
            <a:extLst>
              <a:ext uri="{FF2B5EF4-FFF2-40B4-BE49-F238E27FC236}">
                <a16:creationId xmlns:a16="http://schemas.microsoft.com/office/drawing/2014/main" id="{4CD18CE3-2CC6-4267-9B5E-353A3F73EC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5998" y="1799998"/>
            <a:ext cx="1822885" cy="853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矩形 46">
            <a:extLst>
              <a:ext uri="{FF2B5EF4-FFF2-40B4-BE49-F238E27FC236}">
                <a16:creationId xmlns:a16="http://schemas.microsoft.com/office/drawing/2014/main" id="{BD7E4F79-80B5-4F5D-9637-B4910A7FE899}"/>
              </a:ext>
            </a:extLst>
          </p:cNvPr>
          <p:cNvSpPr/>
          <p:nvPr/>
        </p:nvSpPr>
        <p:spPr>
          <a:xfrm>
            <a:off x="5121115" y="3601837"/>
            <a:ext cx="4324903" cy="1479892"/>
          </a:xfrm>
          <a:prstGeom prst="rect">
            <a:avLst/>
          </a:prstGeom>
        </p:spPr>
        <p:txBody>
          <a:bodyPr wrap="square">
            <a:spAutoFit/>
          </a:bodyPr>
          <a:lstStyle/>
          <a:p>
            <a:pPr marL="0" lvl="1" defTabSz="685800">
              <a:lnSpc>
                <a:spcPct val="114000"/>
              </a:lnSpc>
              <a:buFont typeface="Arial" charset="0"/>
              <a:buChar char="•"/>
              <a:defRPr/>
            </a:pP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sym typeface="Helvetica Light"/>
              </a:rPr>
              <a:t> 10,921</a:t>
            </a:r>
            <a:r>
              <a:rPr lang="zh-TW" altLang="en-US" sz="1600" dirty="0">
                <a:solidFill>
                  <a:prstClr val="black"/>
                </a:solidFill>
                <a:latin typeface="Calibri" panose="020F0502020204030204" pitchFamily="34" charset="0"/>
                <a:ea typeface="新細明體" panose="02020500000000000000" pitchFamily="18" charset="-120"/>
                <a:cs typeface="Calibri" panose="020F0502020204030204" pitchFamily="34" charset="0"/>
                <a:sym typeface="Helvetica Light"/>
              </a:rPr>
              <a:t> </a:t>
            </a: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sym typeface="Helvetica Light"/>
              </a:rPr>
              <a:t>Undergraduate Students</a:t>
            </a:r>
          </a:p>
          <a:p>
            <a:pPr marL="0" lvl="1" defTabSz="685800">
              <a:lnSpc>
                <a:spcPct val="114000"/>
              </a:lnSpc>
              <a:buFont typeface="Arial" charset="0"/>
              <a:buChar char="•"/>
              <a:defRPr/>
            </a:pP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 997</a:t>
            </a:r>
            <a:r>
              <a:rPr lang="zh-TW" altLang="en-US"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 </a:t>
            </a: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Graduate Students</a:t>
            </a:r>
          </a:p>
          <a:p>
            <a:pPr marL="0" lvl="1" defTabSz="685800">
              <a:lnSpc>
                <a:spcPct val="114000"/>
              </a:lnSpc>
              <a:buFont typeface="Arial" charset="0"/>
              <a:buChar char="•"/>
              <a:defRPr/>
            </a:pP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 182</a:t>
            </a:r>
            <a:r>
              <a:rPr lang="zh-TW" altLang="en-US"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 </a:t>
            </a:r>
            <a:r>
              <a:rPr lang="en-US" altLang="zh-TW" sz="1600" dirty="0">
                <a:solidFill>
                  <a:prstClr val="black"/>
                </a:solidFill>
                <a:latin typeface="Calibri" panose="020F0502020204030204" pitchFamily="34" charset="0"/>
                <a:ea typeface="新細明體" panose="02020500000000000000" pitchFamily="18" charset="-120"/>
                <a:cs typeface="Calibri" panose="020F0502020204030204" pitchFamily="34" charset="0"/>
              </a:rPr>
              <a:t>Ph.D. Students</a:t>
            </a:r>
          </a:p>
          <a:p>
            <a:pPr marL="0" lvl="1" defTabSz="685800">
              <a:lnSpc>
                <a:spcPct val="114000"/>
              </a:lnSpc>
              <a:buFont typeface="Arial" charset="0"/>
              <a:buChar char="•"/>
              <a:defRPr/>
            </a:pPr>
            <a:r>
              <a:rPr lang="en-US" altLang="zh-TW" sz="1600" b="1" dirty="0">
                <a:solidFill>
                  <a:srgbClr val="FFFF00"/>
                </a:solidFill>
                <a:latin typeface="Calibri" panose="020F0502020204030204" pitchFamily="34" charset="0"/>
                <a:ea typeface="新細明體" panose="02020500000000000000" pitchFamily="18" charset="-120"/>
                <a:cs typeface="Calibri" panose="020F0502020204030204" pitchFamily="34" charset="0"/>
              </a:rPr>
              <a:t> 450 International students</a:t>
            </a:r>
          </a:p>
          <a:p>
            <a:pPr marL="0" lvl="1" defTabSz="685800">
              <a:lnSpc>
                <a:spcPct val="114000"/>
              </a:lnSpc>
              <a:buFont typeface="Arial" charset="0"/>
              <a:buChar char="•"/>
              <a:defRPr/>
            </a:pPr>
            <a:r>
              <a:rPr lang="en-US" altLang="zh-TW" sz="1600" b="1" dirty="0">
                <a:solidFill>
                  <a:srgbClr val="FFFF00"/>
                </a:solidFill>
                <a:latin typeface="Calibri" panose="020F0502020204030204" pitchFamily="34" charset="0"/>
                <a:ea typeface="新細明體" panose="02020500000000000000" pitchFamily="18" charset="-120"/>
                <a:cs typeface="Calibri" panose="020F0502020204030204" pitchFamily="34" charset="0"/>
              </a:rPr>
              <a:t> 500 international exchange  students</a:t>
            </a:r>
          </a:p>
        </p:txBody>
      </p:sp>
      <p:sp>
        <p:nvSpPr>
          <p:cNvPr id="48" name="矩形 47">
            <a:extLst>
              <a:ext uri="{FF2B5EF4-FFF2-40B4-BE49-F238E27FC236}">
                <a16:creationId xmlns:a16="http://schemas.microsoft.com/office/drawing/2014/main" id="{11DB33FF-E704-407A-83A6-20A24C4C2DFC}"/>
              </a:ext>
            </a:extLst>
          </p:cNvPr>
          <p:cNvSpPr/>
          <p:nvPr/>
        </p:nvSpPr>
        <p:spPr>
          <a:xfrm>
            <a:off x="5147958" y="1753870"/>
            <a:ext cx="1822885" cy="880306"/>
          </a:xfrm>
          <a:prstGeom prst="rect">
            <a:avLst/>
          </a:prstGeom>
        </p:spPr>
        <p:txBody>
          <a:bodyPr wrap="square">
            <a:spAutoFit/>
          </a:bodyPr>
          <a:lstStyle/>
          <a:p>
            <a:pPr marL="196454" lvl="1" indent="-130969" defTabSz="685800">
              <a:lnSpc>
                <a:spcPct val="125000"/>
              </a:lnSpc>
              <a:buFont typeface="Arial" charset="0"/>
              <a:buChar char="•"/>
              <a:defRPr/>
            </a:pP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5</a:t>
            </a:r>
            <a:r>
              <a:rPr lang="zh-TW" altLang="en-US"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 </a:t>
            </a: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Departments</a:t>
            </a:r>
          </a:p>
          <a:p>
            <a:pPr marL="196454" lvl="1" indent="-130969" defTabSz="685800">
              <a:lnSpc>
                <a:spcPct val="125000"/>
              </a:lnSpc>
              <a:buFont typeface="Arial" charset="0"/>
              <a:buChar char="•"/>
              <a:defRPr/>
            </a:pP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38 Divisions</a:t>
            </a:r>
          </a:p>
          <a:p>
            <a:pPr marL="196454" lvl="1" indent="-130969" defTabSz="685800">
              <a:lnSpc>
                <a:spcPct val="125000"/>
              </a:lnSpc>
              <a:buFont typeface="Arial" charset="0"/>
              <a:buChar char="•"/>
              <a:defRPr/>
            </a:pP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482 beds</a:t>
            </a:r>
          </a:p>
        </p:txBody>
      </p:sp>
      <p:sp>
        <p:nvSpPr>
          <p:cNvPr id="49" name="矩形 48">
            <a:extLst>
              <a:ext uri="{FF2B5EF4-FFF2-40B4-BE49-F238E27FC236}">
                <a16:creationId xmlns:a16="http://schemas.microsoft.com/office/drawing/2014/main" id="{903AB5A5-2650-4BF0-8BB8-4FF43F995E49}"/>
              </a:ext>
            </a:extLst>
          </p:cNvPr>
          <p:cNvSpPr/>
          <p:nvPr/>
        </p:nvSpPr>
        <p:spPr>
          <a:xfrm>
            <a:off x="362005" y="1721903"/>
            <a:ext cx="3208936" cy="880306"/>
          </a:xfrm>
          <a:prstGeom prst="rect">
            <a:avLst/>
          </a:prstGeom>
        </p:spPr>
        <p:txBody>
          <a:bodyPr wrap="square">
            <a:spAutoFit/>
          </a:bodyPr>
          <a:lstStyle/>
          <a:p>
            <a:pPr marL="0" lvl="1" defTabSz="685800">
              <a:lnSpc>
                <a:spcPct val="125000"/>
              </a:lnSpc>
              <a:buFont typeface="Arial" charset="0"/>
              <a:buChar char="•"/>
              <a:defRPr/>
            </a:pP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28 Undergraduate  </a:t>
            </a:r>
          </a:p>
          <a:p>
            <a:pPr marL="0" lvl="1" defTabSz="685800">
              <a:lnSpc>
                <a:spcPct val="125000"/>
              </a:lnSpc>
              <a:defRPr/>
            </a:pPr>
            <a:r>
              <a:rPr lang="zh-TW" altLang="en-US"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  </a:t>
            </a: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Programs</a:t>
            </a:r>
          </a:p>
          <a:p>
            <a:pPr marL="0" lvl="1" defTabSz="685800">
              <a:lnSpc>
                <a:spcPct val="125000"/>
              </a:lnSpc>
              <a:buFont typeface="Arial" charset="0"/>
              <a:buChar char="•"/>
              <a:defRPr/>
            </a:pP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1</a:t>
            </a:r>
            <a:r>
              <a:rPr lang="zh-TW" altLang="en-US"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 </a:t>
            </a: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International</a:t>
            </a:r>
            <a:r>
              <a:rPr lang="zh-TW" altLang="en-US"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 </a:t>
            </a: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Undergraduate Program </a:t>
            </a:r>
          </a:p>
        </p:txBody>
      </p:sp>
      <p:sp>
        <p:nvSpPr>
          <p:cNvPr id="50" name="矩形 49">
            <a:extLst>
              <a:ext uri="{FF2B5EF4-FFF2-40B4-BE49-F238E27FC236}">
                <a16:creationId xmlns:a16="http://schemas.microsoft.com/office/drawing/2014/main" id="{0763B078-73A6-477F-A747-3DB21D659C9F}"/>
              </a:ext>
            </a:extLst>
          </p:cNvPr>
          <p:cNvSpPr/>
          <p:nvPr/>
        </p:nvSpPr>
        <p:spPr>
          <a:xfrm>
            <a:off x="2163529" y="1721604"/>
            <a:ext cx="1910613" cy="611001"/>
          </a:xfrm>
          <a:prstGeom prst="rect">
            <a:avLst/>
          </a:prstGeom>
        </p:spPr>
        <p:txBody>
          <a:bodyPr wrap="square">
            <a:spAutoFit/>
          </a:bodyPr>
          <a:lstStyle/>
          <a:p>
            <a:pPr marL="196454" lvl="1" indent="-130969" defTabSz="685800">
              <a:lnSpc>
                <a:spcPct val="125000"/>
              </a:lnSpc>
              <a:buFont typeface="Arial" charset="0"/>
              <a:buChar char="•"/>
              <a:defRPr/>
            </a:pP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28 Master Programs</a:t>
            </a:r>
          </a:p>
          <a:p>
            <a:pPr marL="196454" lvl="1" indent="-130969" defTabSz="685800">
              <a:lnSpc>
                <a:spcPct val="125000"/>
              </a:lnSpc>
              <a:buFont typeface="Arial" charset="0"/>
              <a:buChar char="•"/>
              <a:defRPr/>
            </a:pP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8</a:t>
            </a:r>
            <a:r>
              <a:rPr lang="zh-TW" altLang="en-US"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 </a:t>
            </a:r>
            <a:r>
              <a:rPr lang="en-US" altLang="zh-TW" sz="1400" kern="0" dirty="0">
                <a:solidFill>
                  <a:srgbClr val="000000"/>
                </a:solidFill>
                <a:latin typeface="Calibri" panose="020F0502020204030204" pitchFamily="34" charset="0"/>
                <a:ea typeface="Segoe UI" panose="020B0502040204020203" pitchFamily="34" charset="0"/>
                <a:cs typeface="Calibri" panose="020F0502020204030204" pitchFamily="34" charset="0"/>
                <a:sym typeface="Helvetica Light"/>
              </a:rPr>
              <a:t>Doctoral Programs</a:t>
            </a:r>
          </a:p>
        </p:txBody>
      </p:sp>
    </p:spTree>
    <p:extLst>
      <p:ext uri="{BB962C8B-B14F-4D97-AF65-F5344CB8AC3E}">
        <p14:creationId xmlns:p14="http://schemas.microsoft.com/office/powerpoint/2010/main" val="836835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31" name="群組 30">
            <a:extLst>
              <a:ext uri="{FF2B5EF4-FFF2-40B4-BE49-F238E27FC236}">
                <a16:creationId xmlns:a16="http://schemas.microsoft.com/office/drawing/2014/main" id="{67991D88-D664-4AE3-A4F8-F22C2F0DFF1E}"/>
              </a:ext>
            </a:extLst>
          </p:cNvPr>
          <p:cNvGrpSpPr/>
          <p:nvPr/>
        </p:nvGrpSpPr>
        <p:grpSpPr>
          <a:xfrm>
            <a:off x="319406" y="3631023"/>
            <a:ext cx="4119881" cy="1553751"/>
            <a:chOff x="76200" y="3924300"/>
            <a:chExt cx="4533902" cy="1600201"/>
          </a:xfrm>
        </p:grpSpPr>
        <p:sp>
          <p:nvSpPr>
            <p:cNvPr id="32" name="矩形: 圓角 31">
              <a:extLst>
                <a:ext uri="{FF2B5EF4-FFF2-40B4-BE49-F238E27FC236}">
                  <a16:creationId xmlns:a16="http://schemas.microsoft.com/office/drawing/2014/main" id="{78C8999F-1ECE-4D9F-B5C2-E10752182131}"/>
                </a:ext>
              </a:extLst>
            </p:cNvPr>
            <p:cNvSpPr/>
            <p:nvPr/>
          </p:nvSpPr>
          <p:spPr>
            <a:xfrm>
              <a:off x="209550" y="3924300"/>
              <a:ext cx="4400552" cy="1600201"/>
            </a:xfrm>
            <a:prstGeom prst="roundRect">
              <a:avLst/>
            </a:prstGeom>
            <a:solidFill>
              <a:srgbClr val="ECA6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9" name="矩形: 圓角 28">
              <a:extLst>
                <a:ext uri="{FF2B5EF4-FFF2-40B4-BE49-F238E27FC236}">
                  <a16:creationId xmlns:a16="http://schemas.microsoft.com/office/drawing/2014/main" id="{204723F2-7EA8-4020-BB09-5AD272C0E9D8}"/>
                </a:ext>
              </a:extLst>
            </p:cNvPr>
            <p:cNvSpPr/>
            <p:nvPr/>
          </p:nvSpPr>
          <p:spPr>
            <a:xfrm>
              <a:off x="76200" y="3924300"/>
              <a:ext cx="4419600" cy="1505001"/>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28" name="object 24">
            <a:extLst>
              <a:ext uri="{FF2B5EF4-FFF2-40B4-BE49-F238E27FC236}">
                <a16:creationId xmlns:a16="http://schemas.microsoft.com/office/drawing/2014/main" id="{3DC5E1A3-9C58-4345-A4E1-6C8485A1E73A}"/>
              </a:ext>
            </a:extLst>
          </p:cNvPr>
          <p:cNvSpPr txBox="1">
            <a:spLocks/>
          </p:cNvSpPr>
          <p:nvPr/>
        </p:nvSpPr>
        <p:spPr>
          <a:xfrm>
            <a:off x="374114" y="723900"/>
            <a:ext cx="5036086" cy="335348"/>
          </a:xfrm>
          <a:prstGeom prst="rect">
            <a:avLst/>
          </a:prstGeom>
        </p:spPr>
        <p:txBody>
          <a:bodyPr vert="horz" wrap="square" lIns="0" tIns="12065" rIns="0" bIns="0" rtlCol="0" anchor="ctr">
            <a:spAutoFit/>
          </a:bodyPr>
          <a:lstStyle>
            <a:lvl1pPr algn="l" defTabSz="685800" rtl="0" eaLnBrk="1" latinLnBrk="0" hangingPunct="1">
              <a:lnSpc>
                <a:spcPct val="90000"/>
              </a:lnSpc>
              <a:spcBef>
                <a:spcPct val="0"/>
              </a:spcBef>
              <a:buNone/>
              <a:defRPr sz="6000" b="0" i="0" kern="1200">
                <a:solidFill>
                  <a:schemeClr val="bg1"/>
                </a:solidFill>
                <a:latin typeface="Gabriola"/>
                <a:ea typeface="+mj-ea"/>
                <a:cs typeface="Gabriola"/>
              </a:defRPr>
            </a:lvl1pPr>
          </a:lstStyle>
          <a:p>
            <a:pPr marL="12700">
              <a:lnSpc>
                <a:spcPct val="100000"/>
              </a:lnSpc>
              <a:spcBef>
                <a:spcPts val="95"/>
              </a:spcBef>
            </a:pPr>
            <a:r>
              <a:rPr lang="es-ES" sz="2100" b="1" spc="-5" dirty="0">
                <a:latin typeface="Calibri"/>
                <a:cs typeface="Calibri"/>
              </a:rPr>
              <a:t>Asia</a:t>
            </a:r>
            <a:r>
              <a:rPr lang="es-ES" sz="2100" b="1" spc="-20" dirty="0">
                <a:latin typeface="Calibri"/>
                <a:cs typeface="Calibri"/>
              </a:rPr>
              <a:t> </a:t>
            </a:r>
            <a:r>
              <a:rPr lang="es-ES" sz="2100" b="1" spc="-10" dirty="0">
                <a:latin typeface="Calibri"/>
                <a:cs typeface="Calibri"/>
              </a:rPr>
              <a:t>University Museum of Modern Art</a:t>
            </a:r>
            <a:endParaRPr lang="es-ES" sz="2100" dirty="0">
              <a:latin typeface="Calibri"/>
              <a:cs typeface="Calibri"/>
            </a:endParaRPr>
          </a:p>
        </p:txBody>
      </p:sp>
      <p:pic>
        <p:nvPicPr>
          <p:cNvPr id="2050" name="Picture 2" descr="亞洲現代美術館">
            <a:extLst>
              <a:ext uri="{FF2B5EF4-FFF2-40B4-BE49-F238E27FC236}">
                <a16:creationId xmlns:a16="http://schemas.microsoft.com/office/drawing/2014/main" id="{26AEFF47-4321-42C3-BCCD-844FE3F9CCA7}"/>
              </a:ext>
            </a:extLst>
          </p:cNvPr>
          <p:cNvPicPr>
            <a:picLocks noChangeArrowheads="1"/>
          </p:cNvPicPr>
          <p:nvPr/>
        </p:nvPicPr>
        <p:blipFill rotWithShape="1">
          <a:blip r:embed="rId2" cstate="print">
            <a:extLst>
              <a:ext uri="{28A0092B-C50C-407E-A947-70E740481C1C}">
                <a14:useLocalDpi xmlns:a14="http://schemas.microsoft.com/office/drawing/2010/main" val="0"/>
              </a:ext>
            </a:extLst>
          </a:blip>
          <a:srcRect l="10978"/>
          <a:stretch/>
        </p:blipFill>
        <p:spPr bwMode="auto">
          <a:xfrm>
            <a:off x="685800" y="1333500"/>
            <a:ext cx="3470400" cy="2098800"/>
          </a:xfrm>
          <a:prstGeom prst="round2DiagRect">
            <a:avLst>
              <a:gd name="adj1" fmla="val 16667"/>
              <a:gd name="adj2" fmla="val 0"/>
            </a:avLst>
          </a:prstGeom>
          <a:ln w="88900" cap="sq">
            <a:solidFill>
              <a:srgbClr val="0070C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0" name="object 24">
            <a:extLst>
              <a:ext uri="{FF2B5EF4-FFF2-40B4-BE49-F238E27FC236}">
                <a16:creationId xmlns:a16="http://schemas.microsoft.com/office/drawing/2014/main" id="{46AD74F6-498A-4A49-B833-ABD2F7ACBE4D}"/>
              </a:ext>
            </a:extLst>
          </p:cNvPr>
          <p:cNvSpPr txBox="1">
            <a:spLocks/>
          </p:cNvSpPr>
          <p:nvPr/>
        </p:nvSpPr>
        <p:spPr>
          <a:xfrm>
            <a:off x="394332" y="3841893"/>
            <a:ext cx="3872868" cy="1012457"/>
          </a:xfrm>
          <a:prstGeom prst="rect">
            <a:avLst/>
          </a:prstGeom>
        </p:spPr>
        <p:txBody>
          <a:bodyPr vert="horz" wrap="square" lIns="0" tIns="12065" rIns="0" bIns="0" rtlCol="0" anchor="ctr">
            <a:spAutoFit/>
          </a:bodyPr>
          <a:lstStyle>
            <a:lvl1pPr algn="l" defTabSz="685800" rtl="0" eaLnBrk="1" latinLnBrk="0" hangingPunct="1">
              <a:lnSpc>
                <a:spcPct val="90000"/>
              </a:lnSpc>
              <a:spcBef>
                <a:spcPct val="0"/>
              </a:spcBef>
              <a:buNone/>
              <a:defRPr sz="6000" b="0" i="0" kern="1200">
                <a:solidFill>
                  <a:schemeClr val="bg1"/>
                </a:solidFill>
                <a:latin typeface="Gabriola"/>
                <a:ea typeface="+mj-ea"/>
                <a:cs typeface="Gabriola"/>
              </a:defRPr>
            </a:lvl1pPr>
          </a:lstStyle>
          <a:p>
            <a:pPr marL="12700" algn="just">
              <a:lnSpc>
                <a:spcPct val="100000"/>
              </a:lnSpc>
              <a:spcBef>
                <a:spcPts val="95"/>
              </a:spcBef>
            </a:pPr>
            <a:r>
              <a:rPr lang="en-US" altLang="zh-TW" sz="1300" dirty="0">
                <a:solidFill>
                  <a:schemeClr val="tx1"/>
                </a:solidFill>
                <a:latin typeface="Gabriola" panose="04040605051002020D02" pitchFamily="82" charset="0"/>
              </a:rPr>
              <a:t>Designed by the famous Japanese architect, </a:t>
            </a:r>
            <a:r>
              <a:rPr lang="en-US" altLang="zh-TW" sz="1300" dirty="0" err="1">
                <a:solidFill>
                  <a:schemeClr val="tx1"/>
                </a:solidFill>
                <a:latin typeface="Gabriola" panose="04040605051002020D02" pitchFamily="82" charset="0"/>
              </a:rPr>
              <a:t>Tadao</a:t>
            </a:r>
            <a:r>
              <a:rPr lang="en-US" altLang="zh-TW" sz="1300" dirty="0">
                <a:solidFill>
                  <a:schemeClr val="tx1"/>
                </a:solidFill>
                <a:latin typeface="Gabriola" panose="04040605051002020D02" pitchFamily="82" charset="0"/>
              </a:rPr>
              <a:t> Ando, the equilateral triangle is adopted as the basic element. The exterior of this avant-garde and challenging architectural design is low-key, peaceful and pure, while the interior is precise and calm. It is the intention of </a:t>
            </a:r>
            <a:r>
              <a:rPr lang="en-US" altLang="zh-TW" sz="1300" dirty="0" err="1">
                <a:solidFill>
                  <a:schemeClr val="tx1"/>
                </a:solidFill>
                <a:latin typeface="Gabriola" panose="04040605051002020D02" pitchFamily="82" charset="0"/>
              </a:rPr>
              <a:t>Tadao</a:t>
            </a:r>
            <a:r>
              <a:rPr lang="en-US" altLang="zh-TW" sz="1300" dirty="0">
                <a:solidFill>
                  <a:schemeClr val="tx1"/>
                </a:solidFill>
                <a:latin typeface="Gabriola" panose="04040605051002020D02" pitchFamily="82" charset="0"/>
              </a:rPr>
              <a:t> Ando to allow people, art and nature to meet and have dialog here. </a:t>
            </a:r>
            <a:endParaRPr lang="es-ES" sz="1300" dirty="0">
              <a:solidFill>
                <a:schemeClr val="tx1"/>
              </a:solidFill>
              <a:latin typeface="Gabriola" panose="04040605051002020D02" pitchFamily="82" charset="0"/>
              <a:cs typeface="Calibri"/>
            </a:endParaRPr>
          </a:p>
        </p:txBody>
      </p:sp>
      <p:sp>
        <p:nvSpPr>
          <p:cNvPr id="33" name="object 24">
            <a:extLst>
              <a:ext uri="{FF2B5EF4-FFF2-40B4-BE49-F238E27FC236}">
                <a16:creationId xmlns:a16="http://schemas.microsoft.com/office/drawing/2014/main" id="{B3BAD787-677E-4704-B00F-F5AF3C1C573C}"/>
              </a:ext>
            </a:extLst>
          </p:cNvPr>
          <p:cNvSpPr txBox="1">
            <a:spLocks/>
          </p:cNvSpPr>
          <p:nvPr/>
        </p:nvSpPr>
        <p:spPr>
          <a:xfrm>
            <a:off x="5486400" y="723900"/>
            <a:ext cx="3124200" cy="335348"/>
          </a:xfrm>
          <a:prstGeom prst="rect">
            <a:avLst/>
          </a:prstGeom>
        </p:spPr>
        <p:txBody>
          <a:bodyPr vert="horz" wrap="square" lIns="0" tIns="12065" rIns="0" bIns="0" rtlCol="0" anchor="ctr">
            <a:spAutoFit/>
          </a:bodyPr>
          <a:lstStyle>
            <a:lvl1pPr algn="l" defTabSz="685800" rtl="0" eaLnBrk="1" latinLnBrk="0" hangingPunct="1">
              <a:lnSpc>
                <a:spcPct val="90000"/>
              </a:lnSpc>
              <a:spcBef>
                <a:spcPct val="0"/>
              </a:spcBef>
              <a:buNone/>
              <a:defRPr sz="6000" b="0" i="0" kern="1200">
                <a:solidFill>
                  <a:schemeClr val="bg1"/>
                </a:solidFill>
                <a:latin typeface="Gabriola"/>
                <a:ea typeface="+mj-ea"/>
                <a:cs typeface="Gabriola"/>
              </a:defRPr>
            </a:lvl1pPr>
          </a:lstStyle>
          <a:p>
            <a:pPr marL="12700">
              <a:lnSpc>
                <a:spcPct val="100000"/>
              </a:lnSpc>
              <a:spcBef>
                <a:spcPts val="95"/>
              </a:spcBef>
            </a:pPr>
            <a:r>
              <a:rPr lang="es-ES" sz="2100" b="1" spc="-5" dirty="0">
                <a:latin typeface="Calibri"/>
                <a:cs typeface="Calibri"/>
              </a:rPr>
              <a:t>Asia</a:t>
            </a:r>
            <a:r>
              <a:rPr lang="es-ES" sz="2100" b="1" spc="-20" dirty="0">
                <a:latin typeface="Calibri"/>
                <a:cs typeface="Calibri"/>
              </a:rPr>
              <a:t> </a:t>
            </a:r>
            <a:r>
              <a:rPr lang="es-ES" sz="2100" b="1" spc="-10" dirty="0">
                <a:latin typeface="Calibri"/>
                <a:cs typeface="Calibri"/>
              </a:rPr>
              <a:t>University Hospital</a:t>
            </a:r>
            <a:endParaRPr lang="es-ES" sz="2100" dirty="0">
              <a:latin typeface="Calibri"/>
              <a:cs typeface="Calibri"/>
            </a:endParaRPr>
          </a:p>
        </p:txBody>
      </p:sp>
      <p:pic>
        <p:nvPicPr>
          <p:cNvPr id="2052" name="Picture 4" descr="醫院簡介- 亞洲大學附屬醫院">
            <a:extLst>
              <a:ext uri="{FF2B5EF4-FFF2-40B4-BE49-F238E27FC236}">
                <a16:creationId xmlns:a16="http://schemas.microsoft.com/office/drawing/2014/main" id="{563E6CB2-4AE6-4A47-97F2-53414C4CA8C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334"/>
          <a:stretch/>
        </p:blipFill>
        <p:spPr bwMode="auto">
          <a:xfrm>
            <a:off x="5105400" y="1333500"/>
            <a:ext cx="3469401" cy="2097422"/>
          </a:xfrm>
          <a:prstGeom prst="round2DiagRect">
            <a:avLst>
              <a:gd name="adj1" fmla="val 16667"/>
              <a:gd name="adj2" fmla="val 0"/>
            </a:avLst>
          </a:prstGeom>
          <a:ln w="88900" cap="sq">
            <a:solidFill>
              <a:srgbClr val="C0000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0" name="矩形: 圓角 39">
            <a:extLst>
              <a:ext uri="{FF2B5EF4-FFF2-40B4-BE49-F238E27FC236}">
                <a16:creationId xmlns:a16="http://schemas.microsoft.com/office/drawing/2014/main" id="{478E7FD1-7523-4D35-B5A8-93C907FB9236}"/>
              </a:ext>
            </a:extLst>
          </p:cNvPr>
          <p:cNvSpPr/>
          <p:nvPr/>
        </p:nvSpPr>
        <p:spPr>
          <a:xfrm>
            <a:off x="4992892" y="3710963"/>
            <a:ext cx="3998708" cy="1553751"/>
          </a:xfrm>
          <a:prstGeom prst="roundRect">
            <a:avLst/>
          </a:prstGeom>
          <a:solidFill>
            <a:srgbClr val="C7A1E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1" name="矩形: 圓角 40">
            <a:extLst>
              <a:ext uri="{FF2B5EF4-FFF2-40B4-BE49-F238E27FC236}">
                <a16:creationId xmlns:a16="http://schemas.microsoft.com/office/drawing/2014/main" id="{4180E5AE-0710-4262-BB0A-1416215E1E29}"/>
              </a:ext>
            </a:extLst>
          </p:cNvPr>
          <p:cNvSpPr/>
          <p:nvPr/>
        </p:nvSpPr>
        <p:spPr>
          <a:xfrm>
            <a:off x="4871719" y="3710963"/>
            <a:ext cx="4016017" cy="1461314"/>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2" name="object 24">
            <a:extLst>
              <a:ext uri="{FF2B5EF4-FFF2-40B4-BE49-F238E27FC236}">
                <a16:creationId xmlns:a16="http://schemas.microsoft.com/office/drawing/2014/main" id="{62F43D80-517C-409E-8AF3-3F887AF367C3}"/>
              </a:ext>
            </a:extLst>
          </p:cNvPr>
          <p:cNvSpPr txBox="1">
            <a:spLocks/>
          </p:cNvSpPr>
          <p:nvPr/>
        </p:nvSpPr>
        <p:spPr>
          <a:xfrm>
            <a:off x="4943293" y="3927615"/>
            <a:ext cx="3872868" cy="1012457"/>
          </a:xfrm>
          <a:prstGeom prst="rect">
            <a:avLst/>
          </a:prstGeom>
        </p:spPr>
        <p:txBody>
          <a:bodyPr vert="horz" wrap="square" lIns="0" tIns="12065" rIns="0" bIns="0" rtlCol="0" anchor="ctr">
            <a:spAutoFit/>
          </a:bodyPr>
          <a:lstStyle>
            <a:lvl1pPr algn="l" defTabSz="685800" rtl="0" eaLnBrk="1" latinLnBrk="0" hangingPunct="1">
              <a:lnSpc>
                <a:spcPct val="90000"/>
              </a:lnSpc>
              <a:spcBef>
                <a:spcPct val="0"/>
              </a:spcBef>
              <a:buNone/>
              <a:defRPr sz="6000" b="0" i="0" kern="1200">
                <a:solidFill>
                  <a:schemeClr val="bg1"/>
                </a:solidFill>
                <a:latin typeface="Gabriola"/>
                <a:ea typeface="+mj-ea"/>
                <a:cs typeface="Gabriola"/>
              </a:defRPr>
            </a:lvl1pPr>
          </a:lstStyle>
          <a:p>
            <a:pPr marL="12700" algn="just">
              <a:lnSpc>
                <a:spcPct val="100000"/>
              </a:lnSpc>
              <a:spcBef>
                <a:spcPts val="95"/>
              </a:spcBef>
            </a:pPr>
            <a:r>
              <a:rPr lang="en-US" altLang="zh-TW" sz="1300" dirty="0">
                <a:solidFill>
                  <a:schemeClr val="tx1"/>
                </a:solidFill>
              </a:rPr>
              <a:t>AU Hospital has the following medical centers: Neuro-medicine Center, Joint Replacement Center, Cancer Center, Cardiovascular Center, Kidney Medicine Center, and Ophthalmology Center, providing medical care for 24 hours emergency, with 482 beds and 23 professional outpatient departments. The goal is to become a world-class medical center. </a:t>
            </a:r>
            <a:endParaRPr lang="es-ES" sz="1300" dirty="0">
              <a:solidFill>
                <a:schemeClr val="tx1"/>
              </a:solidFill>
              <a:latin typeface="Gabriola" panose="04040605051002020D02" pitchFamily="82" charset="0"/>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9" name="object 19"/>
          <p:cNvSpPr txBox="1">
            <a:spLocks noGrp="1"/>
          </p:cNvSpPr>
          <p:nvPr>
            <p:ph type="title"/>
          </p:nvPr>
        </p:nvSpPr>
        <p:spPr>
          <a:xfrm>
            <a:off x="286308" y="218306"/>
            <a:ext cx="8570595" cy="566181"/>
          </a:xfrm>
          <a:prstGeom prst="rect">
            <a:avLst/>
          </a:prstGeom>
        </p:spPr>
        <p:txBody>
          <a:bodyPr vert="horz" wrap="square" lIns="0" tIns="12065" rIns="0" bIns="0" rtlCol="0">
            <a:spAutoFit/>
          </a:bodyPr>
          <a:lstStyle/>
          <a:p>
            <a:pPr marL="12700">
              <a:lnSpc>
                <a:spcPct val="100000"/>
              </a:lnSpc>
              <a:spcBef>
                <a:spcPts val="95"/>
              </a:spcBef>
            </a:pPr>
            <a:r>
              <a:rPr lang="en-US" altLang="zh-TW" sz="3600" b="1" spc="-5" dirty="0">
                <a:solidFill>
                  <a:srgbClr val="FFC000"/>
                </a:solidFill>
                <a:latin typeface="Calibri"/>
                <a:cs typeface="Calibri"/>
              </a:rPr>
              <a:t>Exchange Program for Spring Semester, 2024 </a:t>
            </a:r>
            <a:endParaRPr sz="3600" dirty="0">
              <a:latin typeface="Calibri"/>
              <a:cs typeface="Calibri"/>
            </a:endParaRPr>
          </a:p>
        </p:txBody>
      </p:sp>
      <p:grpSp>
        <p:nvGrpSpPr>
          <p:cNvPr id="2" name="群組 1">
            <a:extLst>
              <a:ext uri="{FF2B5EF4-FFF2-40B4-BE49-F238E27FC236}">
                <a16:creationId xmlns:a16="http://schemas.microsoft.com/office/drawing/2014/main" id="{FB06B0C0-45A8-45E9-BB67-4647E227A2FF}"/>
              </a:ext>
            </a:extLst>
          </p:cNvPr>
          <p:cNvGrpSpPr/>
          <p:nvPr/>
        </p:nvGrpSpPr>
        <p:grpSpPr>
          <a:xfrm>
            <a:off x="396341" y="1085342"/>
            <a:ext cx="4041751" cy="1924558"/>
            <a:chOff x="396341" y="1085342"/>
            <a:chExt cx="4041751" cy="1924558"/>
          </a:xfrm>
        </p:grpSpPr>
        <p:sp>
          <p:nvSpPr>
            <p:cNvPr id="7" name="矩形: 圓角 6">
              <a:extLst>
                <a:ext uri="{FF2B5EF4-FFF2-40B4-BE49-F238E27FC236}">
                  <a16:creationId xmlns:a16="http://schemas.microsoft.com/office/drawing/2014/main" id="{555BDF16-2032-4D98-B08B-69FE3DEB5BF9}"/>
                </a:ext>
              </a:extLst>
            </p:cNvPr>
            <p:cNvSpPr/>
            <p:nvPr/>
          </p:nvSpPr>
          <p:spPr>
            <a:xfrm>
              <a:off x="533400" y="1181100"/>
              <a:ext cx="3904692" cy="1828800"/>
            </a:xfrm>
            <a:prstGeom prst="round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614B1293-FE56-4DEF-A6B8-C787B5E1A399}"/>
                </a:ext>
              </a:extLst>
            </p:cNvPr>
            <p:cNvSpPr/>
            <p:nvPr/>
          </p:nvSpPr>
          <p:spPr>
            <a:xfrm>
              <a:off x="396341" y="1085342"/>
              <a:ext cx="3904692" cy="1828800"/>
            </a:xfrm>
            <a:prstGeom prst="round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2" name="object 18">
              <a:extLst>
                <a:ext uri="{FF2B5EF4-FFF2-40B4-BE49-F238E27FC236}">
                  <a16:creationId xmlns:a16="http://schemas.microsoft.com/office/drawing/2014/main" id="{7F64E757-59D3-4D21-AC20-CA5E9451FB0A}"/>
                </a:ext>
              </a:extLst>
            </p:cNvPr>
            <p:cNvSpPr txBox="1"/>
            <p:nvPr/>
          </p:nvSpPr>
          <p:spPr>
            <a:xfrm>
              <a:off x="456387" y="1299413"/>
              <a:ext cx="3784600" cy="1029128"/>
            </a:xfrm>
            <a:prstGeom prst="rect">
              <a:avLst/>
            </a:prstGeom>
          </p:spPr>
          <p:txBody>
            <a:bodyPr vert="horz" wrap="square" lIns="0" tIns="13335" rIns="0" bIns="0" rtlCol="0">
              <a:spAutoFit/>
            </a:bodyPr>
            <a:lstStyle/>
            <a:p>
              <a:pPr marL="60960" algn="ctr">
                <a:lnSpc>
                  <a:spcPct val="100000"/>
                </a:lnSpc>
                <a:spcBef>
                  <a:spcPts val="105"/>
                </a:spcBef>
              </a:pPr>
              <a:r>
                <a:rPr lang="en-US" sz="2400" b="1" dirty="0">
                  <a:solidFill>
                    <a:srgbClr val="C00000"/>
                  </a:solidFill>
                  <a:latin typeface="Calibri"/>
                  <a:cs typeface="Calibri"/>
                </a:rPr>
                <a:t>Spring Semester Calendar</a:t>
              </a:r>
              <a:endParaRPr sz="2400" dirty="0">
                <a:latin typeface="Calibri"/>
                <a:cs typeface="Calibri"/>
              </a:endParaRPr>
            </a:p>
            <a:p>
              <a:pPr>
                <a:lnSpc>
                  <a:spcPct val="100000"/>
                </a:lnSpc>
              </a:pPr>
              <a:endParaRPr lang="en-US" sz="2100" dirty="0">
                <a:latin typeface="Calibri"/>
                <a:cs typeface="Calibri"/>
              </a:endParaRPr>
            </a:p>
            <a:p>
              <a:pPr algn="ctr">
                <a:lnSpc>
                  <a:spcPct val="100000"/>
                </a:lnSpc>
              </a:pPr>
              <a:r>
                <a:rPr lang="en-US" sz="2000" dirty="0">
                  <a:latin typeface="Calibri"/>
                  <a:cs typeface="Calibri"/>
                </a:rPr>
                <a:t>19</a:t>
              </a:r>
              <a:r>
                <a:rPr lang="en-US" sz="2000" baseline="30000" dirty="0">
                  <a:latin typeface="Calibri"/>
                  <a:cs typeface="Calibri"/>
                </a:rPr>
                <a:t>th</a:t>
              </a:r>
              <a:r>
                <a:rPr lang="en-US" sz="2000" dirty="0">
                  <a:latin typeface="Calibri"/>
                  <a:cs typeface="Calibri"/>
                </a:rPr>
                <a:t> February-22</a:t>
              </a:r>
              <a:r>
                <a:rPr lang="en-US" sz="2000" baseline="30000" dirty="0">
                  <a:latin typeface="Calibri"/>
                  <a:cs typeface="Calibri"/>
                </a:rPr>
                <a:t>nd</a:t>
              </a:r>
              <a:r>
                <a:rPr lang="en-US" sz="2000" dirty="0">
                  <a:latin typeface="Calibri"/>
                  <a:cs typeface="Calibri"/>
                </a:rPr>
                <a:t> June (18 weeks)</a:t>
              </a:r>
              <a:endParaRPr sz="2000" dirty="0">
                <a:latin typeface="Calibri"/>
                <a:cs typeface="Calibri"/>
              </a:endParaRPr>
            </a:p>
          </p:txBody>
        </p:sp>
      </p:grpSp>
      <p:grpSp>
        <p:nvGrpSpPr>
          <p:cNvPr id="9" name="群組 8">
            <a:extLst>
              <a:ext uri="{FF2B5EF4-FFF2-40B4-BE49-F238E27FC236}">
                <a16:creationId xmlns:a16="http://schemas.microsoft.com/office/drawing/2014/main" id="{38148D0A-4CD3-4F90-8F50-FDA9BD3F43C8}"/>
              </a:ext>
            </a:extLst>
          </p:cNvPr>
          <p:cNvGrpSpPr/>
          <p:nvPr/>
        </p:nvGrpSpPr>
        <p:grpSpPr>
          <a:xfrm>
            <a:off x="4815152" y="1085342"/>
            <a:ext cx="4041751" cy="1924558"/>
            <a:chOff x="396341" y="1085342"/>
            <a:chExt cx="4041751" cy="1924558"/>
          </a:xfrm>
        </p:grpSpPr>
        <p:sp>
          <p:nvSpPr>
            <p:cNvPr id="10" name="矩形: 圓角 9">
              <a:extLst>
                <a:ext uri="{FF2B5EF4-FFF2-40B4-BE49-F238E27FC236}">
                  <a16:creationId xmlns:a16="http://schemas.microsoft.com/office/drawing/2014/main" id="{359945E0-92AA-4BE2-8113-C7F572C589D5}"/>
                </a:ext>
              </a:extLst>
            </p:cNvPr>
            <p:cNvSpPr/>
            <p:nvPr/>
          </p:nvSpPr>
          <p:spPr>
            <a:xfrm>
              <a:off x="533400" y="1181100"/>
              <a:ext cx="3904692" cy="1828800"/>
            </a:xfrm>
            <a:prstGeom prst="round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83266D34-29A6-4294-B668-C2F265F0FB38}"/>
                </a:ext>
              </a:extLst>
            </p:cNvPr>
            <p:cNvSpPr/>
            <p:nvPr/>
          </p:nvSpPr>
          <p:spPr>
            <a:xfrm>
              <a:off x="396341" y="1085342"/>
              <a:ext cx="3904692" cy="1828800"/>
            </a:xfrm>
            <a:prstGeom prst="round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2" name="object 18">
              <a:extLst>
                <a:ext uri="{FF2B5EF4-FFF2-40B4-BE49-F238E27FC236}">
                  <a16:creationId xmlns:a16="http://schemas.microsoft.com/office/drawing/2014/main" id="{CF1809FC-E89A-4A51-B89B-28C21A62A792}"/>
                </a:ext>
              </a:extLst>
            </p:cNvPr>
            <p:cNvSpPr txBox="1"/>
            <p:nvPr/>
          </p:nvSpPr>
          <p:spPr>
            <a:xfrm>
              <a:off x="456387" y="1257300"/>
              <a:ext cx="3784600" cy="1613903"/>
            </a:xfrm>
            <a:prstGeom prst="rect">
              <a:avLst/>
            </a:prstGeom>
          </p:spPr>
          <p:txBody>
            <a:bodyPr vert="horz" wrap="square" lIns="0" tIns="13335" rIns="0" bIns="0" rtlCol="0">
              <a:spAutoFit/>
            </a:bodyPr>
            <a:lstStyle/>
            <a:p>
              <a:pPr marL="60960" algn="ctr">
                <a:lnSpc>
                  <a:spcPct val="100000"/>
                </a:lnSpc>
                <a:spcBef>
                  <a:spcPts val="105"/>
                </a:spcBef>
              </a:pPr>
              <a:r>
                <a:rPr sz="2400" b="1" dirty="0">
                  <a:solidFill>
                    <a:srgbClr val="C00000"/>
                  </a:solidFill>
                  <a:latin typeface="Calibri"/>
                  <a:cs typeface="Calibri"/>
                </a:rPr>
                <a:t>Fees</a:t>
              </a:r>
              <a:r>
                <a:rPr sz="2400" b="1" spc="-30" dirty="0">
                  <a:solidFill>
                    <a:srgbClr val="C00000"/>
                  </a:solidFill>
                  <a:latin typeface="Calibri"/>
                  <a:cs typeface="Calibri"/>
                </a:rPr>
                <a:t> </a:t>
              </a:r>
              <a:r>
                <a:rPr sz="2400" b="1" spc="-5" dirty="0">
                  <a:solidFill>
                    <a:srgbClr val="C00000"/>
                  </a:solidFill>
                  <a:latin typeface="Calibri"/>
                  <a:cs typeface="Calibri"/>
                </a:rPr>
                <a:t>Waiver</a:t>
              </a:r>
              <a:endParaRPr lang="en-US" altLang="zh-TW" sz="1600" spc="-5" dirty="0">
                <a:latin typeface="Calibri"/>
                <a:cs typeface="Calibri"/>
              </a:endParaRPr>
            </a:p>
            <a:p>
              <a:pPr algn="ctr">
                <a:lnSpc>
                  <a:spcPct val="100000"/>
                </a:lnSpc>
              </a:pPr>
              <a:r>
                <a:rPr sz="1600" spc="-5" dirty="0">
                  <a:latin typeface="Calibri"/>
                  <a:cs typeface="Calibri"/>
                </a:rPr>
                <a:t>We</a:t>
              </a:r>
              <a:r>
                <a:rPr sz="1600" spc="10" dirty="0">
                  <a:latin typeface="Calibri"/>
                  <a:cs typeface="Calibri"/>
                </a:rPr>
                <a:t> </a:t>
              </a:r>
              <a:r>
                <a:rPr sz="1600" spc="-5" dirty="0">
                  <a:latin typeface="Calibri"/>
                  <a:cs typeface="Calibri"/>
                </a:rPr>
                <a:t>offer</a:t>
              </a:r>
              <a:r>
                <a:rPr sz="1600" spc="10" dirty="0">
                  <a:latin typeface="Calibri"/>
                  <a:cs typeface="Calibri"/>
                </a:rPr>
                <a:t> </a:t>
              </a:r>
              <a:r>
                <a:rPr sz="1600" b="1" spc="-5" dirty="0">
                  <a:latin typeface="Calibri"/>
                  <a:cs typeface="Calibri"/>
                </a:rPr>
                <a:t>registration</a:t>
              </a:r>
              <a:r>
                <a:rPr sz="1600" b="1" spc="5" dirty="0">
                  <a:latin typeface="Calibri"/>
                  <a:cs typeface="Calibri"/>
                </a:rPr>
                <a:t> </a:t>
              </a:r>
              <a:r>
                <a:rPr sz="1600" b="1" spc="-5" dirty="0">
                  <a:latin typeface="Calibri"/>
                  <a:cs typeface="Calibri"/>
                </a:rPr>
                <a:t>and</a:t>
              </a:r>
              <a:r>
                <a:rPr sz="1600" b="1" spc="20" dirty="0">
                  <a:latin typeface="Calibri"/>
                  <a:cs typeface="Calibri"/>
                </a:rPr>
                <a:t> </a:t>
              </a:r>
              <a:r>
                <a:rPr sz="1600" b="1" spc="-5" dirty="0">
                  <a:latin typeface="Calibri"/>
                  <a:cs typeface="Calibri"/>
                </a:rPr>
                <a:t>tuition</a:t>
              </a:r>
              <a:r>
                <a:rPr sz="1600" b="1" spc="5" dirty="0">
                  <a:latin typeface="Calibri"/>
                  <a:cs typeface="Calibri"/>
                </a:rPr>
                <a:t> </a:t>
              </a:r>
              <a:r>
                <a:rPr sz="1600" b="1" spc="-5" dirty="0">
                  <a:latin typeface="Calibri"/>
                  <a:cs typeface="Calibri"/>
                </a:rPr>
                <a:t>fees</a:t>
              </a:r>
              <a:r>
                <a:rPr sz="1600" b="1" spc="10" dirty="0">
                  <a:latin typeface="Calibri"/>
                  <a:cs typeface="Calibri"/>
                </a:rPr>
                <a:t> </a:t>
              </a:r>
              <a:r>
                <a:rPr sz="1600" b="1" spc="-5" dirty="0">
                  <a:latin typeface="Calibri"/>
                  <a:cs typeface="Calibri"/>
                </a:rPr>
                <a:t>waiver</a:t>
              </a:r>
              <a:r>
                <a:rPr lang="en-US" altLang="zh-TW" sz="1600" b="1" dirty="0">
                  <a:latin typeface="Calibri"/>
                  <a:cs typeface="Calibri"/>
                </a:rPr>
                <a:t> </a:t>
              </a:r>
              <a:r>
                <a:rPr sz="1600" spc="-5" dirty="0">
                  <a:latin typeface="Calibri"/>
                  <a:cs typeface="Calibri"/>
                </a:rPr>
                <a:t>to students</a:t>
              </a:r>
              <a:r>
                <a:rPr sz="1600" spc="-10" dirty="0">
                  <a:latin typeface="Calibri"/>
                  <a:cs typeface="Calibri"/>
                </a:rPr>
                <a:t> </a:t>
              </a:r>
              <a:r>
                <a:rPr sz="1600" spc="-5" dirty="0">
                  <a:latin typeface="Calibri"/>
                  <a:cs typeface="Calibri"/>
                </a:rPr>
                <a:t>of</a:t>
              </a:r>
              <a:r>
                <a:rPr sz="1600" dirty="0">
                  <a:latin typeface="Calibri"/>
                  <a:cs typeface="Calibri"/>
                </a:rPr>
                <a:t> </a:t>
              </a:r>
              <a:r>
                <a:rPr sz="1600" spc="-5" dirty="0">
                  <a:latin typeface="Calibri"/>
                  <a:cs typeface="Calibri"/>
                </a:rPr>
                <a:t>AU</a:t>
              </a:r>
              <a:r>
                <a:rPr sz="1600" spc="-15" dirty="0">
                  <a:latin typeface="Calibri"/>
                  <a:cs typeface="Calibri"/>
                </a:rPr>
                <a:t> </a:t>
              </a:r>
              <a:r>
                <a:rPr sz="1600" spc="-5" dirty="0">
                  <a:latin typeface="Calibri"/>
                  <a:cs typeface="Calibri"/>
                </a:rPr>
                <a:t>partner</a:t>
              </a:r>
              <a:r>
                <a:rPr sz="1600" spc="5" dirty="0">
                  <a:latin typeface="Calibri"/>
                  <a:cs typeface="Calibri"/>
                </a:rPr>
                <a:t> </a:t>
              </a:r>
              <a:r>
                <a:rPr sz="1600" spc="-5" dirty="0">
                  <a:latin typeface="Calibri"/>
                  <a:cs typeface="Calibri"/>
                </a:rPr>
                <a:t>universities.</a:t>
              </a:r>
              <a:endParaRPr lang="en-US" altLang="zh-TW" sz="1600" spc="-5" dirty="0">
                <a:latin typeface="Calibri"/>
                <a:cs typeface="Calibri"/>
              </a:endParaRPr>
            </a:p>
            <a:p>
              <a:pPr algn="ctr">
                <a:lnSpc>
                  <a:spcPct val="100000"/>
                </a:lnSpc>
              </a:pPr>
              <a:r>
                <a:rPr lang="en-US" sz="1600" spc="-5" dirty="0">
                  <a:latin typeface="Calibri"/>
                  <a:cs typeface="Calibri"/>
                </a:rPr>
                <a:t>Each students still need to pay </a:t>
              </a:r>
              <a:r>
                <a:rPr lang="en-US" sz="1600" b="1" spc="-5" dirty="0">
                  <a:latin typeface="Calibri"/>
                  <a:cs typeface="Calibri"/>
                </a:rPr>
                <a:t>US$25 </a:t>
              </a:r>
              <a:r>
                <a:rPr lang="en-US" sz="1600" spc="-5" dirty="0">
                  <a:latin typeface="Calibri"/>
                  <a:cs typeface="Calibri"/>
                </a:rPr>
                <a:t>for handling charge and delivery of the transcript and certificate.</a:t>
              </a:r>
              <a:endParaRPr sz="1600" dirty="0">
                <a:latin typeface="Calibri"/>
                <a:cs typeface="Calibri"/>
              </a:endParaRPr>
            </a:p>
          </p:txBody>
        </p:sp>
      </p:grpSp>
      <p:grpSp>
        <p:nvGrpSpPr>
          <p:cNvPr id="13" name="群組 12">
            <a:extLst>
              <a:ext uri="{FF2B5EF4-FFF2-40B4-BE49-F238E27FC236}">
                <a16:creationId xmlns:a16="http://schemas.microsoft.com/office/drawing/2014/main" id="{07D3FB1C-779F-4EA4-A529-254F8644D9B6}"/>
              </a:ext>
            </a:extLst>
          </p:cNvPr>
          <p:cNvGrpSpPr/>
          <p:nvPr/>
        </p:nvGrpSpPr>
        <p:grpSpPr>
          <a:xfrm>
            <a:off x="456387" y="3447542"/>
            <a:ext cx="4041751" cy="1924558"/>
            <a:chOff x="396341" y="1085342"/>
            <a:chExt cx="4041751" cy="1924558"/>
          </a:xfrm>
        </p:grpSpPr>
        <p:sp>
          <p:nvSpPr>
            <p:cNvPr id="14" name="矩形: 圓角 13">
              <a:extLst>
                <a:ext uri="{FF2B5EF4-FFF2-40B4-BE49-F238E27FC236}">
                  <a16:creationId xmlns:a16="http://schemas.microsoft.com/office/drawing/2014/main" id="{6151E5FB-928C-41CA-8FDE-AB5055CC1FF9}"/>
                </a:ext>
              </a:extLst>
            </p:cNvPr>
            <p:cNvSpPr/>
            <p:nvPr/>
          </p:nvSpPr>
          <p:spPr>
            <a:xfrm>
              <a:off x="533400" y="1181100"/>
              <a:ext cx="3904692" cy="1828800"/>
            </a:xfrm>
            <a:prstGeom prst="round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5" name="矩形: 圓角 14">
              <a:extLst>
                <a:ext uri="{FF2B5EF4-FFF2-40B4-BE49-F238E27FC236}">
                  <a16:creationId xmlns:a16="http://schemas.microsoft.com/office/drawing/2014/main" id="{998D7A66-6926-4197-B786-05FC8A030D61}"/>
                </a:ext>
              </a:extLst>
            </p:cNvPr>
            <p:cNvSpPr/>
            <p:nvPr/>
          </p:nvSpPr>
          <p:spPr>
            <a:xfrm>
              <a:off x="396341" y="1085342"/>
              <a:ext cx="3904692" cy="1828800"/>
            </a:xfrm>
            <a:prstGeom prst="round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7" name="object 18">
              <a:extLst>
                <a:ext uri="{FF2B5EF4-FFF2-40B4-BE49-F238E27FC236}">
                  <a16:creationId xmlns:a16="http://schemas.microsoft.com/office/drawing/2014/main" id="{984A80F9-9816-439A-BC6E-44C1E1704006}"/>
                </a:ext>
              </a:extLst>
            </p:cNvPr>
            <p:cNvSpPr txBox="1"/>
            <p:nvPr/>
          </p:nvSpPr>
          <p:spPr>
            <a:xfrm>
              <a:off x="456387" y="1299413"/>
              <a:ext cx="3784600" cy="1013739"/>
            </a:xfrm>
            <a:prstGeom prst="rect">
              <a:avLst/>
            </a:prstGeom>
          </p:spPr>
          <p:txBody>
            <a:bodyPr vert="horz" wrap="square" lIns="0" tIns="13335" rIns="0" bIns="0" rtlCol="0">
              <a:spAutoFit/>
            </a:bodyPr>
            <a:lstStyle/>
            <a:p>
              <a:pPr marL="60960" algn="ctr">
                <a:lnSpc>
                  <a:spcPct val="100000"/>
                </a:lnSpc>
                <a:spcBef>
                  <a:spcPts val="105"/>
                </a:spcBef>
              </a:pPr>
              <a:r>
                <a:rPr lang="en-US" sz="2400" b="1" dirty="0">
                  <a:solidFill>
                    <a:srgbClr val="C00000"/>
                  </a:solidFill>
                  <a:latin typeface="Calibri"/>
                  <a:cs typeface="Calibri"/>
                </a:rPr>
                <a:t>Courses Offered by AU</a:t>
              </a:r>
            </a:p>
            <a:p>
              <a:pPr>
                <a:lnSpc>
                  <a:spcPct val="100000"/>
                </a:lnSpc>
              </a:pPr>
              <a:endParaRPr lang="en-US" sz="2100" dirty="0">
                <a:latin typeface="Calibri"/>
                <a:cs typeface="Calibri"/>
              </a:endParaRPr>
            </a:p>
            <a:p>
              <a:pPr algn="ctr">
                <a:lnSpc>
                  <a:spcPct val="100000"/>
                </a:lnSpc>
              </a:pPr>
              <a:endParaRPr sz="2000" dirty="0">
                <a:latin typeface="Calibri"/>
                <a:cs typeface="Calibri"/>
              </a:endParaRPr>
            </a:p>
          </p:txBody>
        </p:sp>
      </p:grpSp>
      <p:grpSp>
        <p:nvGrpSpPr>
          <p:cNvPr id="20" name="群組 19">
            <a:extLst>
              <a:ext uri="{FF2B5EF4-FFF2-40B4-BE49-F238E27FC236}">
                <a16:creationId xmlns:a16="http://schemas.microsoft.com/office/drawing/2014/main" id="{4CFCD93D-B79D-4C55-B554-404E1E3047A1}"/>
              </a:ext>
            </a:extLst>
          </p:cNvPr>
          <p:cNvGrpSpPr/>
          <p:nvPr/>
        </p:nvGrpSpPr>
        <p:grpSpPr>
          <a:xfrm>
            <a:off x="4815152" y="3467100"/>
            <a:ext cx="4041751" cy="1924558"/>
            <a:chOff x="396341" y="1085342"/>
            <a:chExt cx="4041751" cy="1924558"/>
          </a:xfrm>
        </p:grpSpPr>
        <p:sp>
          <p:nvSpPr>
            <p:cNvPr id="23" name="矩形: 圓角 22">
              <a:extLst>
                <a:ext uri="{FF2B5EF4-FFF2-40B4-BE49-F238E27FC236}">
                  <a16:creationId xmlns:a16="http://schemas.microsoft.com/office/drawing/2014/main" id="{24F453A0-6897-423D-95BF-15789CA3C7F6}"/>
                </a:ext>
              </a:extLst>
            </p:cNvPr>
            <p:cNvSpPr/>
            <p:nvPr/>
          </p:nvSpPr>
          <p:spPr>
            <a:xfrm>
              <a:off x="533400" y="1181100"/>
              <a:ext cx="3904692" cy="1828800"/>
            </a:xfrm>
            <a:prstGeom prst="round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4" name="矩形: 圓角 23">
              <a:extLst>
                <a:ext uri="{FF2B5EF4-FFF2-40B4-BE49-F238E27FC236}">
                  <a16:creationId xmlns:a16="http://schemas.microsoft.com/office/drawing/2014/main" id="{14730FA7-987C-49FC-A0FE-B67314B0A008}"/>
                </a:ext>
              </a:extLst>
            </p:cNvPr>
            <p:cNvSpPr/>
            <p:nvPr/>
          </p:nvSpPr>
          <p:spPr>
            <a:xfrm>
              <a:off x="396341" y="1085342"/>
              <a:ext cx="3904692" cy="1828800"/>
            </a:xfrm>
            <a:prstGeom prst="round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5" name="object 18">
              <a:extLst>
                <a:ext uri="{FF2B5EF4-FFF2-40B4-BE49-F238E27FC236}">
                  <a16:creationId xmlns:a16="http://schemas.microsoft.com/office/drawing/2014/main" id="{854AAA7B-4062-4B3A-A383-8DA8AF102BFD}"/>
                </a:ext>
              </a:extLst>
            </p:cNvPr>
            <p:cNvSpPr txBox="1"/>
            <p:nvPr/>
          </p:nvSpPr>
          <p:spPr>
            <a:xfrm>
              <a:off x="456387" y="1237742"/>
              <a:ext cx="3784600" cy="1414746"/>
            </a:xfrm>
            <a:prstGeom prst="rect">
              <a:avLst/>
            </a:prstGeom>
          </p:spPr>
          <p:txBody>
            <a:bodyPr vert="horz" wrap="square" lIns="0" tIns="13335" rIns="0" bIns="0" rtlCol="0">
              <a:spAutoFit/>
            </a:bodyPr>
            <a:lstStyle/>
            <a:p>
              <a:pPr marR="24130" algn="ctr">
                <a:lnSpc>
                  <a:spcPct val="100000"/>
                </a:lnSpc>
                <a:spcBef>
                  <a:spcPts val="100"/>
                </a:spcBef>
              </a:pPr>
              <a:r>
                <a:rPr lang="en-US" altLang="zh-TW" sz="2400" b="1" spc="-5" dirty="0">
                  <a:solidFill>
                    <a:srgbClr val="C00000"/>
                  </a:solidFill>
                  <a:cs typeface="Calibri"/>
                </a:rPr>
                <a:t>Credit</a:t>
              </a:r>
              <a:r>
                <a:rPr lang="en-US" altLang="zh-TW" sz="2400" b="1" spc="-35" dirty="0">
                  <a:solidFill>
                    <a:srgbClr val="C00000"/>
                  </a:solidFill>
                  <a:cs typeface="Calibri"/>
                </a:rPr>
                <a:t> </a:t>
              </a:r>
              <a:r>
                <a:rPr lang="en-US" altLang="zh-TW" sz="2400" b="1" spc="-5" dirty="0">
                  <a:solidFill>
                    <a:srgbClr val="C00000"/>
                  </a:solidFill>
                  <a:cs typeface="Calibri"/>
                </a:rPr>
                <a:t>Transfer</a:t>
              </a:r>
              <a:endParaRPr lang="en-US" altLang="zh-TW" sz="2400" dirty="0">
                <a:cs typeface="Calibri"/>
              </a:endParaRPr>
            </a:p>
            <a:p>
              <a:pPr marL="12700" marR="5080" algn="just">
                <a:lnSpc>
                  <a:spcPct val="113799"/>
                </a:lnSpc>
                <a:spcBef>
                  <a:spcPts val="780"/>
                </a:spcBef>
              </a:pPr>
              <a:r>
                <a:rPr lang="en-US" altLang="zh-TW" spc="-5" dirty="0">
                  <a:cs typeface="Calibri"/>
                </a:rPr>
                <a:t>Students </a:t>
              </a:r>
              <a:r>
                <a:rPr lang="en-US" altLang="zh-TW" dirty="0">
                  <a:cs typeface="Calibri"/>
                </a:rPr>
                <a:t>will</a:t>
              </a:r>
              <a:r>
                <a:rPr lang="en-US" altLang="zh-TW" spc="5" dirty="0">
                  <a:cs typeface="Calibri"/>
                </a:rPr>
                <a:t> </a:t>
              </a:r>
              <a:r>
                <a:rPr lang="en-US" altLang="zh-TW" spc="-5" dirty="0">
                  <a:cs typeface="Calibri"/>
                </a:rPr>
                <a:t>be </a:t>
              </a:r>
              <a:r>
                <a:rPr lang="en-US" altLang="zh-TW" dirty="0">
                  <a:cs typeface="Calibri"/>
                </a:rPr>
                <a:t>issued an </a:t>
              </a:r>
              <a:r>
                <a:rPr lang="en-US" altLang="zh-TW" spc="-5" dirty="0">
                  <a:cs typeface="Calibri"/>
                </a:rPr>
                <a:t>academic transcript of</a:t>
              </a:r>
              <a:r>
                <a:rPr lang="en-US" altLang="zh-TW" dirty="0">
                  <a:cs typeface="Calibri"/>
                </a:rPr>
                <a:t> the </a:t>
              </a:r>
              <a:r>
                <a:rPr lang="en-US" altLang="zh-TW" spc="-10" dirty="0">
                  <a:cs typeface="Calibri"/>
                </a:rPr>
                <a:t>courses </a:t>
              </a:r>
              <a:r>
                <a:rPr lang="en-US" altLang="zh-TW" dirty="0">
                  <a:cs typeface="Calibri"/>
                </a:rPr>
                <a:t>they</a:t>
              </a:r>
              <a:r>
                <a:rPr lang="en-US" altLang="zh-TW" spc="5" dirty="0">
                  <a:cs typeface="Calibri"/>
                </a:rPr>
                <a:t> </a:t>
              </a:r>
              <a:r>
                <a:rPr lang="en-US" altLang="zh-TW" spc="-15" dirty="0">
                  <a:cs typeface="Calibri"/>
                </a:rPr>
                <a:t>have</a:t>
              </a:r>
              <a:r>
                <a:rPr lang="en-US" altLang="zh-TW" spc="5" dirty="0">
                  <a:cs typeface="Calibri"/>
                </a:rPr>
                <a:t> </a:t>
              </a:r>
              <a:r>
                <a:rPr lang="en-US" altLang="zh-TW" spc="-15" dirty="0">
                  <a:cs typeface="Calibri"/>
                </a:rPr>
                <a:t>taken</a:t>
              </a:r>
              <a:r>
                <a:rPr lang="en-US" altLang="zh-TW" spc="10" dirty="0">
                  <a:cs typeface="Calibri"/>
                </a:rPr>
                <a:t> with</a:t>
              </a:r>
              <a:r>
                <a:rPr lang="en-US" altLang="zh-TW" spc="-5" dirty="0">
                  <a:cs typeface="Calibri"/>
                </a:rPr>
                <a:t> the</a:t>
              </a:r>
              <a:r>
                <a:rPr lang="en-US" altLang="zh-TW" dirty="0">
                  <a:cs typeface="Calibri"/>
                </a:rPr>
                <a:t> </a:t>
              </a:r>
              <a:r>
                <a:rPr lang="en-US" altLang="zh-TW" spc="-5" dirty="0">
                  <a:cs typeface="Calibri"/>
                </a:rPr>
                <a:t>grades.</a:t>
              </a:r>
              <a:endParaRPr lang="en-US" altLang="zh-TW" dirty="0">
                <a:cs typeface="Calibri"/>
              </a:endParaRPr>
            </a:p>
          </p:txBody>
        </p:sp>
      </p:grpSp>
      <p:pic>
        <p:nvPicPr>
          <p:cNvPr id="4" name="圖片 3">
            <a:extLst>
              <a:ext uri="{FF2B5EF4-FFF2-40B4-BE49-F238E27FC236}">
                <a16:creationId xmlns:a16="http://schemas.microsoft.com/office/drawing/2014/main" id="{E0BC206C-E643-4BDB-B431-A26ED01C7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053029"/>
            <a:ext cx="829744" cy="829744"/>
          </a:xfrm>
          <a:prstGeom prst="rect">
            <a:avLst/>
          </a:prstGeom>
        </p:spPr>
      </p:pic>
      <p:sp>
        <p:nvSpPr>
          <p:cNvPr id="5" name="文字方塊 4">
            <a:extLst>
              <a:ext uri="{FF2B5EF4-FFF2-40B4-BE49-F238E27FC236}">
                <a16:creationId xmlns:a16="http://schemas.microsoft.com/office/drawing/2014/main" id="{7026606D-D639-4CE7-A746-6590932B9D81}"/>
              </a:ext>
            </a:extLst>
          </p:cNvPr>
          <p:cNvSpPr txBox="1"/>
          <p:nvPr/>
        </p:nvSpPr>
        <p:spPr>
          <a:xfrm>
            <a:off x="1319473" y="4061365"/>
            <a:ext cx="2631269" cy="1015663"/>
          </a:xfrm>
          <a:prstGeom prst="rect">
            <a:avLst/>
          </a:prstGeom>
          <a:noFill/>
        </p:spPr>
        <p:txBody>
          <a:bodyPr wrap="square" rtlCol="0">
            <a:spAutoFit/>
          </a:bodyPr>
          <a:lstStyle/>
          <a:p>
            <a:r>
              <a:rPr lang="en-US" altLang="zh-TW" sz="1200" dirty="0"/>
              <a:t>If the courses of the                  </a:t>
            </a:r>
          </a:p>
          <a:p>
            <a:r>
              <a:rPr lang="en-US" altLang="zh-TW" sz="1200" dirty="0"/>
              <a:t>are not yet open for inquiry, you may refer to the courses of the year 112 semester 1 since the courses will be mostly as same as last year.  </a:t>
            </a:r>
            <a:endParaRPr lang="zh-TW" altLang="en-US" sz="1200" dirty="0"/>
          </a:p>
        </p:txBody>
      </p:sp>
      <p:pic>
        <p:nvPicPr>
          <p:cNvPr id="16" name="圖片 15">
            <a:extLst>
              <a:ext uri="{FF2B5EF4-FFF2-40B4-BE49-F238E27FC236}">
                <a16:creationId xmlns:a16="http://schemas.microsoft.com/office/drawing/2014/main" id="{8448FAAF-1202-4FDA-A5A1-0238E63E2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4115207"/>
            <a:ext cx="1521260" cy="194038"/>
          </a:xfrm>
          <a:prstGeom prst="rect">
            <a:avLst/>
          </a:prstGeom>
        </p:spPr>
      </p:pic>
      <p:sp>
        <p:nvSpPr>
          <p:cNvPr id="8" name="文字方塊 7">
            <a:extLst>
              <a:ext uri="{FF2B5EF4-FFF2-40B4-BE49-F238E27FC236}">
                <a16:creationId xmlns:a16="http://schemas.microsoft.com/office/drawing/2014/main" id="{E5407713-F67B-4524-BC05-F34EAEFA32D1}"/>
              </a:ext>
            </a:extLst>
          </p:cNvPr>
          <p:cNvSpPr txBox="1"/>
          <p:nvPr/>
        </p:nvSpPr>
        <p:spPr>
          <a:xfrm>
            <a:off x="4010788" y="4124579"/>
            <a:ext cx="230199" cy="184666"/>
          </a:xfrm>
          <a:prstGeom prst="rect">
            <a:avLst/>
          </a:prstGeom>
          <a:solidFill>
            <a:schemeClr val="bg1"/>
          </a:solidFill>
        </p:spPr>
        <p:txBody>
          <a:bodyPr wrap="square" rtlCol="0">
            <a:spAutoFit/>
          </a:bodyPr>
          <a:lstStyle/>
          <a:p>
            <a:r>
              <a:rPr lang="en-US" altLang="zh-TW" sz="600" dirty="0"/>
              <a:t>2</a:t>
            </a:r>
            <a:endParaRPr lang="zh-TW" alt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8" name="矩形: 圓角 57">
            <a:extLst>
              <a:ext uri="{FF2B5EF4-FFF2-40B4-BE49-F238E27FC236}">
                <a16:creationId xmlns:a16="http://schemas.microsoft.com/office/drawing/2014/main" id="{E712C97E-933F-4775-9085-43A56EF2B2EC}"/>
              </a:ext>
            </a:extLst>
          </p:cNvPr>
          <p:cNvSpPr/>
          <p:nvPr/>
        </p:nvSpPr>
        <p:spPr>
          <a:xfrm>
            <a:off x="514908" y="3411623"/>
            <a:ext cx="3904692" cy="1828800"/>
          </a:xfrm>
          <a:prstGeom prst="round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59" name="矩形: 圓角 58">
            <a:extLst>
              <a:ext uri="{FF2B5EF4-FFF2-40B4-BE49-F238E27FC236}">
                <a16:creationId xmlns:a16="http://schemas.microsoft.com/office/drawing/2014/main" id="{8684BB59-D83D-4446-831C-4D1549A0DBD8}"/>
              </a:ext>
            </a:extLst>
          </p:cNvPr>
          <p:cNvSpPr/>
          <p:nvPr/>
        </p:nvSpPr>
        <p:spPr>
          <a:xfrm>
            <a:off x="131649" y="3265448"/>
            <a:ext cx="4140876" cy="1880866"/>
          </a:xfrm>
          <a:prstGeom prst="roundRect">
            <a:avLst/>
          </a:prstGeom>
          <a:solidFill>
            <a:schemeClr val="accent6">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62" name="object 20">
            <a:extLst>
              <a:ext uri="{FF2B5EF4-FFF2-40B4-BE49-F238E27FC236}">
                <a16:creationId xmlns:a16="http://schemas.microsoft.com/office/drawing/2014/main" id="{888EE6E1-DFCE-4DEC-A4D8-1FD7EFFE0E4B}"/>
              </a:ext>
            </a:extLst>
          </p:cNvPr>
          <p:cNvSpPr txBox="1"/>
          <p:nvPr/>
        </p:nvSpPr>
        <p:spPr>
          <a:xfrm>
            <a:off x="234950" y="3800722"/>
            <a:ext cx="4184650" cy="916276"/>
          </a:xfrm>
          <a:prstGeom prst="rect">
            <a:avLst/>
          </a:prstGeom>
        </p:spPr>
        <p:txBody>
          <a:bodyPr vert="horz" wrap="square" lIns="0" tIns="13335" rIns="0" bIns="0" rtlCol="0">
            <a:spAutoFit/>
          </a:bodyPr>
          <a:lstStyle/>
          <a:p>
            <a:pPr marL="12700" algn="ctr">
              <a:lnSpc>
                <a:spcPct val="100000"/>
              </a:lnSpc>
              <a:spcBef>
                <a:spcPts val="105"/>
              </a:spcBef>
            </a:pPr>
            <a:r>
              <a:rPr sz="1900" b="1" dirty="0">
                <a:latin typeface="Calibri"/>
                <a:cs typeface="Calibri"/>
              </a:rPr>
              <a:t>Letter</a:t>
            </a:r>
            <a:r>
              <a:rPr sz="1900" b="1" spc="-20" dirty="0">
                <a:latin typeface="Calibri"/>
                <a:cs typeface="Calibri"/>
              </a:rPr>
              <a:t> </a:t>
            </a:r>
            <a:r>
              <a:rPr sz="1900" b="1" dirty="0">
                <a:latin typeface="Calibri"/>
                <a:cs typeface="Calibri"/>
              </a:rPr>
              <a:t>of</a:t>
            </a:r>
            <a:r>
              <a:rPr sz="1900" b="1" spc="-10" dirty="0">
                <a:latin typeface="Calibri"/>
                <a:cs typeface="Calibri"/>
              </a:rPr>
              <a:t> </a:t>
            </a:r>
            <a:r>
              <a:rPr sz="1900" b="1" dirty="0">
                <a:latin typeface="Calibri"/>
                <a:cs typeface="Calibri"/>
              </a:rPr>
              <a:t>Acceptance</a:t>
            </a:r>
            <a:r>
              <a:rPr sz="1900" b="1" spc="-10" dirty="0">
                <a:latin typeface="Calibri"/>
                <a:cs typeface="Calibri"/>
              </a:rPr>
              <a:t> </a:t>
            </a:r>
            <a:endParaRPr lang="en-US" altLang="zh-TW" sz="1900" b="1" spc="-10" dirty="0">
              <a:latin typeface="Calibri"/>
              <a:cs typeface="Calibri"/>
            </a:endParaRPr>
          </a:p>
          <a:p>
            <a:pPr marL="12700" algn="ctr">
              <a:lnSpc>
                <a:spcPct val="100000"/>
              </a:lnSpc>
              <a:spcBef>
                <a:spcPts val="105"/>
              </a:spcBef>
            </a:pPr>
            <a:r>
              <a:rPr sz="1900" b="1" spc="-5" dirty="0">
                <a:latin typeface="Calibri"/>
                <a:cs typeface="Calibri"/>
              </a:rPr>
              <a:t>Sen</a:t>
            </a:r>
            <a:r>
              <a:rPr lang="en-US" sz="1900" b="1" spc="-5" dirty="0">
                <a:latin typeface="Calibri"/>
                <a:cs typeface="Calibri"/>
              </a:rPr>
              <a:t>d</a:t>
            </a:r>
            <a:r>
              <a:rPr sz="1900" b="1" spc="-10" dirty="0">
                <a:latin typeface="Calibri"/>
                <a:cs typeface="Calibri"/>
              </a:rPr>
              <a:t> </a:t>
            </a:r>
            <a:r>
              <a:rPr sz="1900" b="1" dirty="0">
                <a:latin typeface="Calibri"/>
                <a:cs typeface="Calibri"/>
              </a:rPr>
              <a:t>to</a:t>
            </a:r>
            <a:r>
              <a:rPr sz="1900" b="1" spc="-25" dirty="0">
                <a:latin typeface="Calibri"/>
                <a:cs typeface="Calibri"/>
              </a:rPr>
              <a:t> </a:t>
            </a:r>
            <a:endParaRPr lang="en-US" altLang="zh-TW" sz="1900" b="1" spc="-25" dirty="0">
              <a:latin typeface="Calibri"/>
              <a:cs typeface="Calibri"/>
            </a:endParaRPr>
          </a:p>
          <a:p>
            <a:pPr marL="12700" algn="ctr">
              <a:lnSpc>
                <a:spcPct val="100000"/>
              </a:lnSpc>
              <a:spcBef>
                <a:spcPts val="105"/>
              </a:spcBef>
            </a:pPr>
            <a:r>
              <a:rPr sz="1900" b="1" dirty="0">
                <a:latin typeface="Calibri"/>
                <a:cs typeface="Calibri"/>
              </a:rPr>
              <a:t>Applicants</a:t>
            </a:r>
            <a:r>
              <a:rPr lang="en-US" altLang="zh-TW" sz="1900" b="1" dirty="0">
                <a:latin typeface="Calibri"/>
                <a:cs typeface="Calibri"/>
              </a:rPr>
              <a:t> via email</a:t>
            </a:r>
            <a:endParaRPr sz="1900" dirty="0">
              <a:latin typeface="Calibri"/>
              <a:cs typeface="Calibri"/>
            </a:endParaRPr>
          </a:p>
        </p:txBody>
      </p:sp>
      <p:grpSp>
        <p:nvGrpSpPr>
          <p:cNvPr id="56" name="群組 55">
            <a:extLst>
              <a:ext uri="{FF2B5EF4-FFF2-40B4-BE49-F238E27FC236}">
                <a16:creationId xmlns:a16="http://schemas.microsoft.com/office/drawing/2014/main" id="{DA25CC41-A5A4-4C10-97D3-B3645F3FB2CA}"/>
              </a:ext>
            </a:extLst>
          </p:cNvPr>
          <p:cNvGrpSpPr/>
          <p:nvPr/>
        </p:nvGrpSpPr>
        <p:grpSpPr>
          <a:xfrm>
            <a:off x="4683251" y="3312503"/>
            <a:ext cx="4287951" cy="1974975"/>
            <a:chOff x="758276" y="-2012531"/>
            <a:chExt cx="4287951" cy="1974975"/>
          </a:xfrm>
        </p:grpSpPr>
        <p:sp>
          <p:nvSpPr>
            <p:cNvPr id="52" name="矩形: 圓角 51">
              <a:extLst>
                <a:ext uri="{FF2B5EF4-FFF2-40B4-BE49-F238E27FC236}">
                  <a16:creationId xmlns:a16="http://schemas.microsoft.com/office/drawing/2014/main" id="{3A4C7EB5-F039-4391-8AD2-29305D246099}"/>
                </a:ext>
              </a:extLst>
            </p:cNvPr>
            <p:cNvSpPr/>
            <p:nvPr/>
          </p:nvSpPr>
          <p:spPr>
            <a:xfrm>
              <a:off x="1141535" y="-1866356"/>
              <a:ext cx="3904692" cy="1828800"/>
            </a:xfrm>
            <a:prstGeom prst="roundRect">
              <a:avLst/>
            </a:prstGeom>
            <a:solidFill>
              <a:schemeClr val="accent2">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53" name="矩形: 圓角 52">
              <a:extLst>
                <a:ext uri="{FF2B5EF4-FFF2-40B4-BE49-F238E27FC236}">
                  <a16:creationId xmlns:a16="http://schemas.microsoft.com/office/drawing/2014/main" id="{64C90FC6-91DE-459D-A4AB-3464FFD8BA8D}"/>
                </a:ext>
              </a:extLst>
            </p:cNvPr>
            <p:cNvSpPr/>
            <p:nvPr/>
          </p:nvSpPr>
          <p:spPr>
            <a:xfrm>
              <a:off x="758276" y="-2012531"/>
              <a:ext cx="4140876" cy="1880866"/>
            </a:xfrm>
            <a:prstGeom prst="round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54" name="object 7">
              <a:extLst>
                <a:ext uri="{FF2B5EF4-FFF2-40B4-BE49-F238E27FC236}">
                  <a16:creationId xmlns:a16="http://schemas.microsoft.com/office/drawing/2014/main" id="{9F42DE84-7EAF-4F4C-BA7B-F8E790C9EA85}"/>
                </a:ext>
              </a:extLst>
            </p:cNvPr>
            <p:cNvSpPr txBox="1"/>
            <p:nvPr/>
          </p:nvSpPr>
          <p:spPr>
            <a:xfrm>
              <a:off x="1868885" y="-1857934"/>
              <a:ext cx="2451655" cy="321242"/>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S</a:t>
              </a:r>
              <a:r>
                <a:rPr lang="en-US" sz="2000" b="1" dirty="0">
                  <a:latin typeface="Calibri"/>
                  <a:cs typeface="Calibri"/>
                </a:rPr>
                <a:t>tudent Application</a:t>
              </a:r>
              <a:endParaRPr sz="2000" dirty="0">
                <a:latin typeface="Calibri"/>
                <a:cs typeface="Calibri"/>
              </a:endParaRPr>
            </a:p>
          </p:txBody>
        </p:sp>
        <p:sp>
          <p:nvSpPr>
            <p:cNvPr id="55" name="object 8">
              <a:extLst>
                <a:ext uri="{FF2B5EF4-FFF2-40B4-BE49-F238E27FC236}">
                  <a16:creationId xmlns:a16="http://schemas.microsoft.com/office/drawing/2014/main" id="{1C63CF07-8673-42AA-8A9A-773BBF33F623}"/>
                </a:ext>
              </a:extLst>
            </p:cNvPr>
            <p:cNvSpPr txBox="1"/>
            <p:nvPr/>
          </p:nvSpPr>
          <p:spPr>
            <a:xfrm>
              <a:off x="1278166" y="-602595"/>
              <a:ext cx="3405172" cy="321242"/>
            </a:xfrm>
            <a:prstGeom prst="rect">
              <a:avLst/>
            </a:prstGeom>
          </p:spPr>
          <p:txBody>
            <a:bodyPr vert="horz" wrap="square" lIns="0" tIns="13335" rIns="0" bIns="0" rtlCol="0">
              <a:spAutoFit/>
            </a:bodyPr>
            <a:lstStyle/>
            <a:p>
              <a:pPr marL="12700">
                <a:lnSpc>
                  <a:spcPct val="100000"/>
                </a:lnSpc>
                <a:spcBef>
                  <a:spcPts val="105"/>
                </a:spcBef>
              </a:pPr>
              <a:r>
                <a:rPr sz="2000" b="1" u="heavy" spc="-5" dirty="0">
                  <a:solidFill>
                    <a:srgbClr val="C00000"/>
                  </a:solidFill>
                  <a:uFill>
                    <a:solidFill>
                      <a:srgbClr val="C00000"/>
                    </a:solidFill>
                  </a:uFill>
                  <a:latin typeface="Calibri"/>
                  <a:cs typeface="Calibri"/>
                </a:rPr>
                <a:t>Deadline:</a:t>
              </a:r>
              <a:r>
                <a:rPr sz="2000" b="1" u="heavy" spc="-15" dirty="0">
                  <a:solidFill>
                    <a:srgbClr val="C00000"/>
                  </a:solidFill>
                  <a:uFill>
                    <a:solidFill>
                      <a:srgbClr val="C00000"/>
                    </a:solidFill>
                  </a:uFill>
                  <a:latin typeface="Calibri"/>
                  <a:cs typeface="Calibri"/>
                </a:rPr>
                <a:t> </a:t>
              </a:r>
              <a:r>
                <a:rPr lang="en-US" altLang="zh-CN" sz="2000" b="1" u="heavy" spc="-5" dirty="0">
                  <a:solidFill>
                    <a:srgbClr val="C00000"/>
                  </a:solidFill>
                  <a:uFill>
                    <a:solidFill>
                      <a:srgbClr val="C00000"/>
                    </a:solidFill>
                  </a:uFill>
                  <a:latin typeface="Calibri"/>
                  <a:cs typeface="Calibri"/>
                </a:rPr>
                <a:t>November</a:t>
              </a:r>
              <a:r>
                <a:rPr lang="en-US" sz="2000" b="1" u="heavy" spc="-5" dirty="0">
                  <a:solidFill>
                    <a:srgbClr val="C00000"/>
                  </a:solidFill>
                  <a:uFill>
                    <a:solidFill>
                      <a:srgbClr val="C00000"/>
                    </a:solidFill>
                  </a:uFill>
                  <a:latin typeface="Calibri"/>
                  <a:cs typeface="Calibri"/>
                </a:rPr>
                <a:t> </a:t>
              </a:r>
              <a:r>
                <a:rPr lang="en-US" altLang="zh-TW" sz="2000" b="1" u="heavy" spc="-10" dirty="0">
                  <a:solidFill>
                    <a:srgbClr val="C00000"/>
                  </a:solidFill>
                  <a:uFill>
                    <a:solidFill>
                      <a:srgbClr val="C00000"/>
                    </a:solidFill>
                  </a:uFill>
                  <a:latin typeface="Calibri"/>
                  <a:cs typeface="Calibri"/>
                </a:rPr>
                <a:t>15</a:t>
              </a:r>
              <a:r>
                <a:rPr sz="2000" b="1" u="heavy" dirty="0">
                  <a:solidFill>
                    <a:srgbClr val="C00000"/>
                  </a:solidFill>
                  <a:uFill>
                    <a:solidFill>
                      <a:srgbClr val="C00000"/>
                    </a:solidFill>
                  </a:uFill>
                  <a:latin typeface="Calibri"/>
                  <a:cs typeface="Calibri"/>
                </a:rPr>
                <a:t>,</a:t>
              </a:r>
              <a:r>
                <a:rPr sz="2000" b="1" u="heavy" spc="-20" dirty="0">
                  <a:solidFill>
                    <a:srgbClr val="C00000"/>
                  </a:solidFill>
                  <a:uFill>
                    <a:solidFill>
                      <a:srgbClr val="C00000"/>
                    </a:solidFill>
                  </a:uFill>
                  <a:latin typeface="Calibri"/>
                  <a:cs typeface="Calibri"/>
                </a:rPr>
                <a:t> </a:t>
              </a:r>
              <a:r>
                <a:rPr sz="2000" b="1" u="heavy" dirty="0">
                  <a:solidFill>
                    <a:srgbClr val="C00000"/>
                  </a:solidFill>
                  <a:uFill>
                    <a:solidFill>
                      <a:srgbClr val="C00000"/>
                    </a:solidFill>
                  </a:uFill>
                  <a:latin typeface="Calibri"/>
                  <a:cs typeface="Calibri"/>
                </a:rPr>
                <a:t>202</a:t>
              </a:r>
              <a:r>
                <a:rPr lang="en-US" altLang="zh-TW" sz="2000" b="1" u="heavy" dirty="0">
                  <a:solidFill>
                    <a:srgbClr val="C00000"/>
                  </a:solidFill>
                  <a:uFill>
                    <a:solidFill>
                      <a:srgbClr val="C00000"/>
                    </a:solidFill>
                  </a:uFill>
                  <a:latin typeface="Calibri"/>
                  <a:cs typeface="Calibri"/>
                </a:rPr>
                <a:t>3</a:t>
              </a:r>
              <a:endParaRPr sz="2000" dirty="0">
                <a:latin typeface="Calibri"/>
                <a:cs typeface="Calibri"/>
              </a:endParaRPr>
            </a:p>
          </p:txBody>
        </p:sp>
      </p:grpSp>
      <p:sp>
        <p:nvSpPr>
          <p:cNvPr id="44" name="矩形: 圓角 43">
            <a:extLst>
              <a:ext uri="{FF2B5EF4-FFF2-40B4-BE49-F238E27FC236}">
                <a16:creationId xmlns:a16="http://schemas.microsoft.com/office/drawing/2014/main" id="{F7E4E4F7-06C6-437D-B4CF-F5A53BB5E6C4}"/>
              </a:ext>
            </a:extLst>
          </p:cNvPr>
          <p:cNvSpPr/>
          <p:nvPr/>
        </p:nvSpPr>
        <p:spPr>
          <a:xfrm>
            <a:off x="5027776" y="1114933"/>
            <a:ext cx="3904692" cy="1828800"/>
          </a:xfrm>
          <a:prstGeom prst="round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45" name="矩形: 圓角 44">
            <a:extLst>
              <a:ext uri="{FF2B5EF4-FFF2-40B4-BE49-F238E27FC236}">
                <a16:creationId xmlns:a16="http://schemas.microsoft.com/office/drawing/2014/main" id="{F323B708-7CA1-4378-B728-F53C8B84396F}"/>
              </a:ext>
            </a:extLst>
          </p:cNvPr>
          <p:cNvSpPr/>
          <p:nvPr/>
        </p:nvSpPr>
        <p:spPr>
          <a:xfrm>
            <a:off x="4644517" y="968758"/>
            <a:ext cx="4140876" cy="1880866"/>
          </a:xfrm>
          <a:prstGeom prst="roundRect">
            <a:avLst/>
          </a:prstGeom>
          <a:solidFill>
            <a:srgbClr val="EADCF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grpSp>
        <p:nvGrpSpPr>
          <p:cNvPr id="48" name="群組 47">
            <a:extLst>
              <a:ext uri="{FF2B5EF4-FFF2-40B4-BE49-F238E27FC236}">
                <a16:creationId xmlns:a16="http://schemas.microsoft.com/office/drawing/2014/main" id="{6EE0C2DC-84B8-4277-A2CA-FFBA27E2D810}"/>
              </a:ext>
            </a:extLst>
          </p:cNvPr>
          <p:cNvGrpSpPr/>
          <p:nvPr/>
        </p:nvGrpSpPr>
        <p:grpSpPr>
          <a:xfrm>
            <a:off x="5181600" y="1181100"/>
            <a:ext cx="3388132" cy="1083242"/>
            <a:chOff x="5151633" y="1160535"/>
            <a:chExt cx="3388132" cy="1083242"/>
          </a:xfrm>
        </p:grpSpPr>
        <p:sp>
          <p:nvSpPr>
            <p:cNvPr id="49" name="object 7">
              <a:extLst>
                <a:ext uri="{FF2B5EF4-FFF2-40B4-BE49-F238E27FC236}">
                  <a16:creationId xmlns:a16="http://schemas.microsoft.com/office/drawing/2014/main" id="{E708CE45-948F-4178-9F09-030AA952E3FD}"/>
                </a:ext>
              </a:extLst>
            </p:cNvPr>
            <p:cNvSpPr txBox="1"/>
            <p:nvPr/>
          </p:nvSpPr>
          <p:spPr>
            <a:xfrm>
              <a:off x="5725159" y="1160535"/>
              <a:ext cx="204152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School</a:t>
              </a:r>
              <a:r>
                <a:rPr sz="2000" b="1" spc="-85" dirty="0">
                  <a:latin typeface="Calibri"/>
                  <a:cs typeface="Calibri"/>
                </a:rPr>
                <a:t> </a:t>
              </a:r>
              <a:r>
                <a:rPr sz="2000" b="1" dirty="0">
                  <a:latin typeface="Calibri"/>
                  <a:cs typeface="Calibri"/>
                </a:rPr>
                <a:t>Nomination</a:t>
              </a:r>
              <a:endParaRPr sz="2000" dirty="0">
                <a:latin typeface="Calibri"/>
                <a:cs typeface="Calibri"/>
              </a:endParaRPr>
            </a:p>
          </p:txBody>
        </p:sp>
        <p:sp>
          <p:nvSpPr>
            <p:cNvPr id="50" name="object 8">
              <a:extLst>
                <a:ext uri="{FF2B5EF4-FFF2-40B4-BE49-F238E27FC236}">
                  <a16:creationId xmlns:a16="http://schemas.microsoft.com/office/drawing/2014/main" id="{93493748-980C-419C-8E13-9B30A8900465}"/>
                </a:ext>
              </a:extLst>
            </p:cNvPr>
            <p:cNvSpPr txBox="1"/>
            <p:nvPr/>
          </p:nvSpPr>
          <p:spPr>
            <a:xfrm>
              <a:off x="5151633" y="1922535"/>
              <a:ext cx="3388132" cy="321242"/>
            </a:xfrm>
            <a:prstGeom prst="rect">
              <a:avLst/>
            </a:prstGeom>
          </p:spPr>
          <p:txBody>
            <a:bodyPr vert="horz" wrap="square" lIns="0" tIns="13335" rIns="0" bIns="0" rtlCol="0">
              <a:spAutoFit/>
            </a:bodyPr>
            <a:lstStyle/>
            <a:p>
              <a:pPr marL="12700">
                <a:lnSpc>
                  <a:spcPct val="100000"/>
                </a:lnSpc>
                <a:spcBef>
                  <a:spcPts val="105"/>
                </a:spcBef>
              </a:pPr>
              <a:r>
                <a:rPr sz="2000" b="1" u="heavy" spc="-5" dirty="0">
                  <a:solidFill>
                    <a:srgbClr val="C00000"/>
                  </a:solidFill>
                  <a:uFill>
                    <a:solidFill>
                      <a:srgbClr val="C00000"/>
                    </a:solidFill>
                  </a:uFill>
                  <a:latin typeface="Calibri"/>
                  <a:cs typeface="Calibri"/>
                </a:rPr>
                <a:t>Deadline:</a:t>
              </a:r>
              <a:r>
                <a:rPr sz="2000" b="1" u="heavy" spc="-15" dirty="0">
                  <a:solidFill>
                    <a:srgbClr val="C00000"/>
                  </a:solidFill>
                  <a:uFill>
                    <a:solidFill>
                      <a:srgbClr val="C00000"/>
                    </a:solidFill>
                  </a:uFill>
                  <a:latin typeface="Calibri"/>
                  <a:cs typeface="Calibri"/>
                </a:rPr>
                <a:t> </a:t>
              </a:r>
              <a:r>
                <a:rPr lang="en-US" sz="2000" b="1" u="heavy" spc="-5" dirty="0">
                  <a:solidFill>
                    <a:srgbClr val="C00000"/>
                  </a:solidFill>
                  <a:uFill>
                    <a:solidFill>
                      <a:srgbClr val="C00000"/>
                    </a:solidFill>
                  </a:uFill>
                  <a:latin typeface="Calibri"/>
                  <a:cs typeface="Calibri"/>
                </a:rPr>
                <a:t>November </a:t>
              </a:r>
              <a:r>
                <a:rPr sz="2000" b="1" u="heavy" spc="-10" dirty="0">
                  <a:solidFill>
                    <a:srgbClr val="C00000"/>
                  </a:solidFill>
                  <a:uFill>
                    <a:solidFill>
                      <a:srgbClr val="C00000"/>
                    </a:solidFill>
                  </a:uFill>
                  <a:latin typeface="Calibri"/>
                  <a:cs typeface="Calibri"/>
                </a:rPr>
                <a:t> </a:t>
              </a:r>
              <a:r>
                <a:rPr lang="en-US" altLang="zh-TW" sz="2000" b="1" u="heavy" spc="-10" dirty="0">
                  <a:solidFill>
                    <a:srgbClr val="C00000"/>
                  </a:solidFill>
                  <a:uFill>
                    <a:solidFill>
                      <a:srgbClr val="C00000"/>
                    </a:solidFill>
                  </a:uFill>
                  <a:latin typeface="Calibri"/>
                  <a:cs typeface="Calibri"/>
                </a:rPr>
                <a:t>1</a:t>
              </a:r>
              <a:r>
                <a:rPr sz="2000" b="1" u="heavy" dirty="0">
                  <a:solidFill>
                    <a:srgbClr val="C00000"/>
                  </a:solidFill>
                  <a:uFill>
                    <a:solidFill>
                      <a:srgbClr val="C00000"/>
                    </a:solidFill>
                  </a:uFill>
                  <a:latin typeface="Calibri"/>
                  <a:cs typeface="Calibri"/>
                </a:rPr>
                <a:t>,</a:t>
              </a:r>
              <a:r>
                <a:rPr sz="2000" b="1" u="heavy" spc="-20" dirty="0">
                  <a:solidFill>
                    <a:srgbClr val="C00000"/>
                  </a:solidFill>
                  <a:uFill>
                    <a:solidFill>
                      <a:srgbClr val="C00000"/>
                    </a:solidFill>
                  </a:uFill>
                  <a:latin typeface="Calibri"/>
                  <a:cs typeface="Calibri"/>
                </a:rPr>
                <a:t> </a:t>
              </a:r>
              <a:r>
                <a:rPr sz="2000" b="1" u="heavy" dirty="0">
                  <a:solidFill>
                    <a:srgbClr val="C00000"/>
                  </a:solidFill>
                  <a:uFill>
                    <a:solidFill>
                      <a:srgbClr val="C00000"/>
                    </a:solidFill>
                  </a:uFill>
                  <a:latin typeface="Calibri"/>
                  <a:cs typeface="Calibri"/>
                </a:rPr>
                <a:t>202</a:t>
              </a:r>
              <a:r>
                <a:rPr lang="en-US" altLang="zh-TW" sz="2000" b="1" u="heavy" dirty="0">
                  <a:solidFill>
                    <a:srgbClr val="C00000"/>
                  </a:solidFill>
                  <a:uFill>
                    <a:solidFill>
                      <a:srgbClr val="C00000"/>
                    </a:solidFill>
                  </a:uFill>
                  <a:latin typeface="Calibri"/>
                  <a:cs typeface="Calibri"/>
                </a:rPr>
                <a:t>3</a:t>
              </a:r>
              <a:endParaRPr sz="2000" dirty="0">
                <a:latin typeface="Calibri"/>
                <a:cs typeface="Calibri"/>
              </a:endParaRPr>
            </a:p>
          </p:txBody>
        </p:sp>
      </p:grpSp>
      <p:sp>
        <p:nvSpPr>
          <p:cNvPr id="2" name="object 2"/>
          <p:cNvSpPr txBox="1"/>
          <p:nvPr/>
        </p:nvSpPr>
        <p:spPr>
          <a:xfrm>
            <a:off x="8454643" y="5354218"/>
            <a:ext cx="153670"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888888"/>
                </a:solidFill>
                <a:latin typeface="Calibri"/>
                <a:cs typeface="Calibri"/>
              </a:rPr>
              <a:t>11</a:t>
            </a:r>
            <a:endParaRPr sz="1000">
              <a:latin typeface="Calibri"/>
              <a:cs typeface="Calibri"/>
            </a:endParaRPr>
          </a:p>
        </p:txBody>
      </p:sp>
      <p:sp>
        <p:nvSpPr>
          <p:cNvPr id="28" name="object 28"/>
          <p:cNvSpPr txBox="1">
            <a:spLocks noGrp="1"/>
          </p:cNvSpPr>
          <p:nvPr>
            <p:ph type="title"/>
          </p:nvPr>
        </p:nvSpPr>
        <p:spPr>
          <a:xfrm>
            <a:off x="3007614" y="70180"/>
            <a:ext cx="2887980" cy="635000"/>
          </a:xfrm>
          <a:prstGeom prst="rect">
            <a:avLst/>
          </a:prstGeom>
        </p:spPr>
        <p:txBody>
          <a:bodyPr vert="horz" wrap="square" lIns="0" tIns="12065" rIns="0" bIns="0" rtlCol="0">
            <a:spAutoFit/>
          </a:bodyPr>
          <a:lstStyle/>
          <a:p>
            <a:pPr marL="12700">
              <a:lnSpc>
                <a:spcPct val="100000"/>
              </a:lnSpc>
              <a:spcBef>
                <a:spcPts val="95"/>
              </a:spcBef>
            </a:pPr>
            <a:r>
              <a:rPr sz="4000" b="1" spc="-10" dirty="0">
                <a:solidFill>
                  <a:srgbClr val="FFC000"/>
                </a:solidFill>
                <a:latin typeface="Calibri"/>
                <a:cs typeface="Calibri"/>
              </a:rPr>
              <a:t>How</a:t>
            </a:r>
            <a:r>
              <a:rPr sz="4000" b="1" spc="-30" dirty="0">
                <a:solidFill>
                  <a:srgbClr val="FFC000"/>
                </a:solidFill>
                <a:latin typeface="Calibri"/>
                <a:cs typeface="Calibri"/>
              </a:rPr>
              <a:t> </a:t>
            </a:r>
            <a:r>
              <a:rPr sz="4000" b="1" spc="-25" dirty="0">
                <a:solidFill>
                  <a:srgbClr val="FFC000"/>
                </a:solidFill>
                <a:latin typeface="Calibri"/>
                <a:cs typeface="Calibri"/>
              </a:rPr>
              <a:t>to</a:t>
            </a:r>
            <a:r>
              <a:rPr sz="4000" b="1" spc="-40" dirty="0">
                <a:solidFill>
                  <a:srgbClr val="FFC000"/>
                </a:solidFill>
                <a:latin typeface="Calibri"/>
                <a:cs typeface="Calibri"/>
              </a:rPr>
              <a:t> </a:t>
            </a:r>
            <a:r>
              <a:rPr sz="4000" b="1" spc="-5" dirty="0">
                <a:solidFill>
                  <a:srgbClr val="FFC000"/>
                </a:solidFill>
                <a:latin typeface="Calibri"/>
                <a:cs typeface="Calibri"/>
              </a:rPr>
              <a:t>Apply</a:t>
            </a:r>
            <a:endParaRPr sz="4000">
              <a:latin typeface="Calibri"/>
              <a:cs typeface="Calibri"/>
            </a:endParaRPr>
          </a:p>
        </p:txBody>
      </p:sp>
      <p:sp>
        <p:nvSpPr>
          <p:cNvPr id="38" name="矩形: 圓角 37">
            <a:extLst>
              <a:ext uri="{FF2B5EF4-FFF2-40B4-BE49-F238E27FC236}">
                <a16:creationId xmlns:a16="http://schemas.microsoft.com/office/drawing/2014/main" id="{AB5A8E9F-4A2B-4A62-B14B-5F27970541EA}"/>
              </a:ext>
            </a:extLst>
          </p:cNvPr>
          <p:cNvSpPr/>
          <p:nvPr/>
        </p:nvSpPr>
        <p:spPr>
          <a:xfrm>
            <a:off x="514908" y="1070989"/>
            <a:ext cx="3904692" cy="1828800"/>
          </a:xfrm>
          <a:prstGeom prst="roundRect">
            <a:avLst/>
          </a:prstGeom>
          <a:solidFill>
            <a:srgbClr val="EEB5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39" name="矩形: 圓角 38">
            <a:extLst>
              <a:ext uri="{FF2B5EF4-FFF2-40B4-BE49-F238E27FC236}">
                <a16:creationId xmlns:a16="http://schemas.microsoft.com/office/drawing/2014/main" id="{B045CFDF-83CD-41E3-B7EA-A48795CD06D2}"/>
              </a:ext>
            </a:extLst>
          </p:cNvPr>
          <p:cNvSpPr/>
          <p:nvPr/>
        </p:nvSpPr>
        <p:spPr>
          <a:xfrm>
            <a:off x="131649" y="924814"/>
            <a:ext cx="4140876" cy="1880866"/>
          </a:xfrm>
          <a:prstGeom prst="roundRect">
            <a:avLst/>
          </a:prstGeom>
          <a:solidFill>
            <a:schemeClr val="accent4">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41" name="object 14">
            <a:extLst>
              <a:ext uri="{FF2B5EF4-FFF2-40B4-BE49-F238E27FC236}">
                <a16:creationId xmlns:a16="http://schemas.microsoft.com/office/drawing/2014/main" id="{5E8EBF68-C77D-48D8-A657-3DD22FB4E863}"/>
              </a:ext>
            </a:extLst>
          </p:cNvPr>
          <p:cNvSpPr txBox="1"/>
          <p:nvPr/>
        </p:nvSpPr>
        <p:spPr>
          <a:xfrm>
            <a:off x="124460" y="953844"/>
            <a:ext cx="4196080" cy="501419"/>
          </a:xfrm>
          <a:prstGeom prst="rect">
            <a:avLst/>
          </a:prstGeom>
        </p:spPr>
        <p:txBody>
          <a:bodyPr vert="horz" wrap="square" lIns="0" tIns="191770" rIns="0" bIns="0" rtlCol="0">
            <a:spAutoFit/>
          </a:bodyPr>
          <a:lstStyle/>
          <a:p>
            <a:pPr marL="1270" algn="ctr">
              <a:lnSpc>
                <a:spcPct val="100000"/>
              </a:lnSpc>
              <a:spcBef>
                <a:spcPts val="1510"/>
              </a:spcBef>
            </a:pPr>
            <a:r>
              <a:rPr sz="2000" b="1" dirty="0">
                <a:latin typeface="Calibri"/>
                <a:cs typeface="Calibri"/>
              </a:rPr>
              <a:t>Language</a:t>
            </a:r>
            <a:r>
              <a:rPr sz="2000" b="1" spc="-30" dirty="0">
                <a:latin typeface="Calibri"/>
                <a:cs typeface="Calibri"/>
              </a:rPr>
              <a:t> </a:t>
            </a:r>
            <a:r>
              <a:rPr sz="2000" b="1" dirty="0">
                <a:latin typeface="Calibri"/>
                <a:cs typeface="Calibri"/>
              </a:rPr>
              <a:t>Requirement</a:t>
            </a:r>
            <a:endParaRPr lang="en-US" altLang="zh-TW" sz="2000" b="1" dirty="0">
              <a:latin typeface="Calibri"/>
              <a:cs typeface="Calibri"/>
            </a:endParaRPr>
          </a:p>
        </p:txBody>
      </p:sp>
      <p:grpSp>
        <p:nvGrpSpPr>
          <p:cNvPr id="29" name="object 29"/>
          <p:cNvGrpSpPr/>
          <p:nvPr/>
        </p:nvGrpSpPr>
        <p:grpSpPr>
          <a:xfrm>
            <a:off x="4285488" y="1559052"/>
            <a:ext cx="2746375" cy="2961640"/>
            <a:chOff x="4285488" y="1559052"/>
            <a:chExt cx="2746375" cy="2961640"/>
          </a:xfrm>
        </p:grpSpPr>
        <p:sp>
          <p:nvSpPr>
            <p:cNvPr id="30" name="object 30"/>
            <p:cNvSpPr/>
            <p:nvPr/>
          </p:nvSpPr>
          <p:spPr>
            <a:xfrm>
              <a:off x="4389882" y="1572006"/>
              <a:ext cx="509270" cy="317500"/>
            </a:xfrm>
            <a:custGeom>
              <a:avLst/>
              <a:gdLst/>
              <a:ahLst/>
              <a:cxnLst/>
              <a:rect l="l" t="t" r="r" b="b"/>
              <a:pathLst>
                <a:path w="509270" h="317500">
                  <a:moveTo>
                    <a:pt x="350519" y="0"/>
                  </a:moveTo>
                  <a:lnTo>
                    <a:pt x="350519" y="79248"/>
                  </a:lnTo>
                  <a:lnTo>
                    <a:pt x="0" y="79248"/>
                  </a:lnTo>
                  <a:lnTo>
                    <a:pt x="0" y="237744"/>
                  </a:lnTo>
                  <a:lnTo>
                    <a:pt x="350519" y="237744"/>
                  </a:lnTo>
                  <a:lnTo>
                    <a:pt x="350519" y="316992"/>
                  </a:lnTo>
                  <a:lnTo>
                    <a:pt x="509015" y="158496"/>
                  </a:lnTo>
                  <a:lnTo>
                    <a:pt x="350519" y="0"/>
                  </a:lnTo>
                  <a:close/>
                </a:path>
              </a:pathLst>
            </a:custGeom>
            <a:solidFill>
              <a:srgbClr val="4F81BC"/>
            </a:solidFill>
          </p:spPr>
          <p:txBody>
            <a:bodyPr wrap="square" lIns="0" tIns="0" rIns="0" bIns="0" rtlCol="0"/>
            <a:lstStyle/>
            <a:p>
              <a:endParaRPr/>
            </a:p>
          </p:txBody>
        </p:sp>
        <p:sp>
          <p:nvSpPr>
            <p:cNvPr id="31" name="object 31"/>
            <p:cNvSpPr/>
            <p:nvPr/>
          </p:nvSpPr>
          <p:spPr>
            <a:xfrm>
              <a:off x="4389882" y="1572006"/>
              <a:ext cx="509270" cy="317500"/>
            </a:xfrm>
            <a:custGeom>
              <a:avLst/>
              <a:gdLst/>
              <a:ahLst/>
              <a:cxnLst/>
              <a:rect l="l" t="t" r="r" b="b"/>
              <a:pathLst>
                <a:path w="509270" h="317500">
                  <a:moveTo>
                    <a:pt x="0" y="79248"/>
                  </a:moveTo>
                  <a:lnTo>
                    <a:pt x="350519" y="79248"/>
                  </a:lnTo>
                  <a:lnTo>
                    <a:pt x="350519" y="0"/>
                  </a:lnTo>
                  <a:lnTo>
                    <a:pt x="509015" y="158496"/>
                  </a:lnTo>
                  <a:lnTo>
                    <a:pt x="350519" y="316992"/>
                  </a:lnTo>
                  <a:lnTo>
                    <a:pt x="350519" y="237744"/>
                  </a:lnTo>
                  <a:lnTo>
                    <a:pt x="0" y="237744"/>
                  </a:lnTo>
                  <a:lnTo>
                    <a:pt x="0" y="79248"/>
                  </a:lnTo>
                  <a:close/>
                </a:path>
              </a:pathLst>
            </a:custGeom>
            <a:ln w="25908">
              <a:solidFill>
                <a:srgbClr val="385D89"/>
              </a:solidFill>
            </a:ln>
          </p:spPr>
          <p:txBody>
            <a:bodyPr wrap="square" lIns="0" tIns="0" rIns="0" bIns="0" rtlCol="0"/>
            <a:lstStyle/>
            <a:p>
              <a:endParaRPr/>
            </a:p>
          </p:txBody>
        </p:sp>
        <p:sp>
          <p:nvSpPr>
            <p:cNvPr id="32" name="object 32"/>
            <p:cNvSpPr/>
            <p:nvPr/>
          </p:nvSpPr>
          <p:spPr>
            <a:xfrm>
              <a:off x="6680454" y="2815590"/>
              <a:ext cx="338455" cy="561340"/>
            </a:xfrm>
            <a:custGeom>
              <a:avLst/>
              <a:gdLst/>
              <a:ahLst/>
              <a:cxnLst/>
              <a:rect l="l" t="t" r="r" b="b"/>
              <a:pathLst>
                <a:path w="338454" h="561339">
                  <a:moveTo>
                    <a:pt x="253746" y="0"/>
                  </a:moveTo>
                  <a:lnTo>
                    <a:pt x="84581" y="0"/>
                  </a:lnTo>
                  <a:lnTo>
                    <a:pt x="84581" y="391668"/>
                  </a:lnTo>
                  <a:lnTo>
                    <a:pt x="0" y="391668"/>
                  </a:lnTo>
                  <a:lnTo>
                    <a:pt x="169164" y="560832"/>
                  </a:lnTo>
                  <a:lnTo>
                    <a:pt x="338327" y="391668"/>
                  </a:lnTo>
                  <a:lnTo>
                    <a:pt x="253746" y="391668"/>
                  </a:lnTo>
                  <a:lnTo>
                    <a:pt x="253746" y="0"/>
                  </a:lnTo>
                  <a:close/>
                </a:path>
              </a:pathLst>
            </a:custGeom>
            <a:solidFill>
              <a:srgbClr val="4F81BC"/>
            </a:solidFill>
          </p:spPr>
          <p:txBody>
            <a:bodyPr wrap="square" lIns="0" tIns="0" rIns="0" bIns="0" rtlCol="0"/>
            <a:lstStyle/>
            <a:p>
              <a:endParaRPr/>
            </a:p>
          </p:txBody>
        </p:sp>
        <p:sp>
          <p:nvSpPr>
            <p:cNvPr id="33" name="object 33"/>
            <p:cNvSpPr/>
            <p:nvPr/>
          </p:nvSpPr>
          <p:spPr>
            <a:xfrm>
              <a:off x="6680454" y="2815590"/>
              <a:ext cx="338455" cy="561340"/>
            </a:xfrm>
            <a:custGeom>
              <a:avLst/>
              <a:gdLst/>
              <a:ahLst/>
              <a:cxnLst/>
              <a:rect l="l" t="t" r="r" b="b"/>
              <a:pathLst>
                <a:path w="338454" h="561339">
                  <a:moveTo>
                    <a:pt x="0" y="391668"/>
                  </a:moveTo>
                  <a:lnTo>
                    <a:pt x="84581" y="391668"/>
                  </a:lnTo>
                  <a:lnTo>
                    <a:pt x="84581" y="0"/>
                  </a:lnTo>
                  <a:lnTo>
                    <a:pt x="253746" y="0"/>
                  </a:lnTo>
                  <a:lnTo>
                    <a:pt x="253746" y="391668"/>
                  </a:lnTo>
                  <a:lnTo>
                    <a:pt x="338327" y="391668"/>
                  </a:lnTo>
                  <a:lnTo>
                    <a:pt x="169164" y="560832"/>
                  </a:lnTo>
                  <a:lnTo>
                    <a:pt x="0" y="391668"/>
                  </a:lnTo>
                  <a:close/>
                </a:path>
              </a:pathLst>
            </a:custGeom>
            <a:ln w="25908">
              <a:solidFill>
                <a:srgbClr val="385D89"/>
              </a:solidFill>
            </a:ln>
          </p:spPr>
          <p:txBody>
            <a:bodyPr wrap="square" lIns="0" tIns="0" rIns="0" bIns="0" rtlCol="0"/>
            <a:lstStyle/>
            <a:p>
              <a:endParaRPr/>
            </a:p>
          </p:txBody>
        </p:sp>
        <p:sp>
          <p:nvSpPr>
            <p:cNvPr id="34" name="object 34"/>
            <p:cNvSpPr/>
            <p:nvPr/>
          </p:nvSpPr>
          <p:spPr>
            <a:xfrm>
              <a:off x="4298442" y="4167378"/>
              <a:ext cx="561340" cy="340360"/>
            </a:xfrm>
            <a:custGeom>
              <a:avLst/>
              <a:gdLst/>
              <a:ahLst/>
              <a:cxnLst/>
              <a:rect l="l" t="t" r="r" b="b"/>
              <a:pathLst>
                <a:path w="561339" h="340360">
                  <a:moveTo>
                    <a:pt x="169925" y="0"/>
                  </a:moveTo>
                  <a:lnTo>
                    <a:pt x="0" y="169926"/>
                  </a:lnTo>
                  <a:lnTo>
                    <a:pt x="169925" y="339852"/>
                  </a:lnTo>
                  <a:lnTo>
                    <a:pt x="169925" y="254889"/>
                  </a:lnTo>
                  <a:lnTo>
                    <a:pt x="560832" y="254889"/>
                  </a:lnTo>
                  <a:lnTo>
                    <a:pt x="560832" y="84963"/>
                  </a:lnTo>
                  <a:lnTo>
                    <a:pt x="169925" y="84963"/>
                  </a:lnTo>
                  <a:lnTo>
                    <a:pt x="169925" y="0"/>
                  </a:lnTo>
                  <a:close/>
                </a:path>
              </a:pathLst>
            </a:custGeom>
            <a:solidFill>
              <a:srgbClr val="4F81BC"/>
            </a:solidFill>
          </p:spPr>
          <p:txBody>
            <a:bodyPr wrap="square" lIns="0" tIns="0" rIns="0" bIns="0" rtlCol="0"/>
            <a:lstStyle/>
            <a:p>
              <a:endParaRPr/>
            </a:p>
          </p:txBody>
        </p:sp>
        <p:sp>
          <p:nvSpPr>
            <p:cNvPr id="35" name="object 35"/>
            <p:cNvSpPr/>
            <p:nvPr/>
          </p:nvSpPr>
          <p:spPr>
            <a:xfrm>
              <a:off x="4298442" y="4167378"/>
              <a:ext cx="561340" cy="340360"/>
            </a:xfrm>
            <a:custGeom>
              <a:avLst/>
              <a:gdLst/>
              <a:ahLst/>
              <a:cxnLst/>
              <a:rect l="l" t="t" r="r" b="b"/>
              <a:pathLst>
                <a:path w="561339" h="340360">
                  <a:moveTo>
                    <a:pt x="169925" y="0"/>
                  </a:moveTo>
                  <a:lnTo>
                    <a:pt x="169925" y="84963"/>
                  </a:lnTo>
                  <a:lnTo>
                    <a:pt x="560832" y="84963"/>
                  </a:lnTo>
                  <a:lnTo>
                    <a:pt x="560832" y="254889"/>
                  </a:lnTo>
                  <a:lnTo>
                    <a:pt x="169925" y="254889"/>
                  </a:lnTo>
                  <a:lnTo>
                    <a:pt x="169925" y="339852"/>
                  </a:lnTo>
                  <a:lnTo>
                    <a:pt x="0" y="169926"/>
                  </a:lnTo>
                  <a:lnTo>
                    <a:pt x="169925" y="0"/>
                  </a:lnTo>
                  <a:close/>
                </a:path>
              </a:pathLst>
            </a:custGeom>
            <a:ln w="25908">
              <a:solidFill>
                <a:srgbClr val="385D89"/>
              </a:solidFill>
            </a:ln>
          </p:spPr>
          <p:txBody>
            <a:bodyPr wrap="square" lIns="0" tIns="0" rIns="0" bIns="0" rtlCol="0"/>
            <a:lstStyle/>
            <a:p>
              <a:endParaRPr/>
            </a:p>
          </p:txBody>
        </p:sp>
      </p:grpSp>
      <p:sp>
        <p:nvSpPr>
          <p:cNvPr id="5" name="文字方塊 4">
            <a:extLst>
              <a:ext uri="{FF2B5EF4-FFF2-40B4-BE49-F238E27FC236}">
                <a16:creationId xmlns:a16="http://schemas.microsoft.com/office/drawing/2014/main" id="{79DC2C50-ABCF-4B40-A8A2-33373BCBFBD5}"/>
              </a:ext>
            </a:extLst>
          </p:cNvPr>
          <p:cNvSpPr txBox="1"/>
          <p:nvPr/>
        </p:nvSpPr>
        <p:spPr>
          <a:xfrm>
            <a:off x="6382308" y="4000500"/>
            <a:ext cx="2380692" cy="646331"/>
          </a:xfrm>
          <a:prstGeom prst="rect">
            <a:avLst/>
          </a:prstGeom>
          <a:noFill/>
        </p:spPr>
        <p:txBody>
          <a:bodyPr wrap="square" rtlCol="0">
            <a:spAutoFit/>
          </a:bodyPr>
          <a:lstStyle/>
          <a:p>
            <a:r>
              <a:rPr lang="en-US" altLang="zh-TW" dirty="0"/>
              <a:t>Please apply through this google form</a:t>
            </a:r>
            <a:endParaRPr lang="zh-TW" altLang="en-US" dirty="0"/>
          </a:p>
        </p:txBody>
      </p:sp>
      <p:cxnSp>
        <p:nvCxnSpPr>
          <p:cNvPr id="7" name="直線單箭頭接點 6">
            <a:extLst>
              <a:ext uri="{FF2B5EF4-FFF2-40B4-BE49-F238E27FC236}">
                <a16:creationId xmlns:a16="http://schemas.microsoft.com/office/drawing/2014/main" id="{4DEA167B-3736-4099-AB3F-50E4D504E10C}"/>
              </a:ext>
            </a:extLst>
          </p:cNvPr>
          <p:cNvCxnSpPr>
            <a:cxnSpLocks/>
          </p:cNvCxnSpPr>
          <p:nvPr/>
        </p:nvCxnSpPr>
        <p:spPr>
          <a:xfrm flipH="1">
            <a:off x="6059540" y="4305300"/>
            <a:ext cx="322768" cy="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nvGrpSpPr>
          <p:cNvPr id="8" name="群組 7">
            <a:extLst>
              <a:ext uri="{FF2B5EF4-FFF2-40B4-BE49-F238E27FC236}">
                <a16:creationId xmlns:a16="http://schemas.microsoft.com/office/drawing/2014/main" id="{DE156E44-3EDB-4E31-ACEB-FB9AD8073610}"/>
              </a:ext>
            </a:extLst>
          </p:cNvPr>
          <p:cNvGrpSpPr/>
          <p:nvPr/>
        </p:nvGrpSpPr>
        <p:grpSpPr>
          <a:xfrm>
            <a:off x="217027" y="1407590"/>
            <a:ext cx="3973973" cy="1030929"/>
            <a:chOff x="217027" y="1407590"/>
            <a:chExt cx="3973973" cy="1030929"/>
          </a:xfrm>
        </p:grpSpPr>
        <p:sp>
          <p:nvSpPr>
            <p:cNvPr id="3" name="文字方塊 2">
              <a:extLst>
                <a:ext uri="{FF2B5EF4-FFF2-40B4-BE49-F238E27FC236}">
                  <a16:creationId xmlns:a16="http://schemas.microsoft.com/office/drawing/2014/main" id="{57420164-9D4A-4B1A-B11D-4337AEAE0006}"/>
                </a:ext>
              </a:extLst>
            </p:cNvPr>
            <p:cNvSpPr txBox="1"/>
            <p:nvPr/>
          </p:nvSpPr>
          <p:spPr>
            <a:xfrm>
              <a:off x="217027" y="1638300"/>
              <a:ext cx="3973973" cy="800219"/>
            </a:xfrm>
            <a:prstGeom prst="rect">
              <a:avLst/>
            </a:prstGeom>
            <a:noFill/>
          </p:spPr>
          <p:txBody>
            <a:bodyPr wrap="square" rtlCol="0">
              <a:spAutoFit/>
            </a:bodyPr>
            <a:lstStyle/>
            <a:p>
              <a:r>
                <a:rPr lang="en-US" altLang="zh-TW" sz="1400" spc="-5" dirty="0">
                  <a:cs typeface="Calibri"/>
                </a:rPr>
                <a:t>TOEFL</a:t>
              </a:r>
              <a:r>
                <a:rPr lang="en-US" altLang="zh-TW" sz="1400" spc="-15" dirty="0">
                  <a:cs typeface="Calibri"/>
                </a:rPr>
                <a:t> </a:t>
              </a:r>
              <a:r>
                <a:rPr lang="en-US" altLang="zh-TW" sz="1400" spc="-5" dirty="0">
                  <a:cs typeface="Calibri"/>
                </a:rPr>
                <a:t>ITP</a:t>
              </a:r>
              <a:r>
                <a:rPr lang="en-US" altLang="zh-TW" sz="1400" dirty="0">
                  <a:cs typeface="Calibri"/>
                </a:rPr>
                <a:t> </a:t>
              </a:r>
              <a:r>
                <a:rPr lang="en-US" altLang="zh-TW" sz="1400" spc="-5" dirty="0">
                  <a:cs typeface="Calibri"/>
                </a:rPr>
                <a:t>500</a:t>
              </a:r>
              <a:r>
                <a:rPr lang="en-US" altLang="zh-TW" sz="1400" dirty="0">
                  <a:cs typeface="Calibri"/>
                </a:rPr>
                <a:t> or</a:t>
              </a:r>
              <a:r>
                <a:rPr lang="en-US" altLang="zh-TW" sz="1400" spc="-15" dirty="0">
                  <a:cs typeface="Calibri"/>
                </a:rPr>
                <a:t> </a:t>
              </a:r>
              <a:r>
                <a:rPr lang="en-US" altLang="zh-TW" sz="1400" spc="-5" dirty="0">
                  <a:cs typeface="Calibri"/>
                </a:rPr>
                <a:t>TOEIC</a:t>
              </a:r>
              <a:r>
                <a:rPr lang="en-US" altLang="zh-TW" sz="1400" dirty="0">
                  <a:cs typeface="Calibri"/>
                </a:rPr>
                <a:t> </a:t>
              </a:r>
              <a:r>
                <a:rPr lang="en-US" altLang="zh-TW" sz="1400" spc="-5" dirty="0">
                  <a:cs typeface="Calibri"/>
                </a:rPr>
                <a:t>650</a:t>
              </a:r>
              <a:r>
                <a:rPr lang="en-US" altLang="zh-TW" sz="1400" spc="10" dirty="0">
                  <a:cs typeface="Calibri"/>
                </a:rPr>
                <a:t> </a:t>
              </a:r>
              <a:r>
                <a:rPr lang="en-US" altLang="zh-TW" sz="1400" spc="-5" dirty="0">
                  <a:cs typeface="Calibri"/>
                </a:rPr>
                <a:t>and</a:t>
              </a:r>
              <a:r>
                <a:rPr lang="en-US" altLang="zh-TW" sz="1400" dirty="0">
                  <a:cs typeface="Calibri"/>
                </a:rPr>
                <a:t> </a:t>
              </a:r>
              <a:r>
                <a:rPr lang="en-US" altLang="zh-TW" sz="1400" spc="-5" dirty="0">
                  <a:cs typeface="Calibri"/>
                </a:rPr>
                <a:t>above,</a:t>
              </a:r>
              <a:r>
                <a:rPr lang="en-US" altLang="zh-TW" sz="1400" dirty="0">
                  <a:cs typeface="Calibri"/>
                </a:rPr>
                <a:t> </a:t>
              </a:r>
              <a:r>
                <a:rPr lang="en-US" altLang="zh-TW" sz="1400" spc="-5" dirty="0">
                  <a:cs typeface="Calibri"/>
                </a:rPr>
                <a:t>or other</a:t>
              </a:r>
              <a:r>
                <a:rPr lang="en-US" altLang="zh-TW" sz="1400" spc="15" dirty="0">
                  <a:cs typeface="Calibri"/>
                </a:rPr>
                <a:t> </a:t>
              </a:r>
              <a:r>
                <a:rPr lang="en-US" altLang="zh-TW" sz="1400" spc="-5" dirty="0">
                  <a:cs typeface="Calibri"/>
                </a:rPr>
                <a:t>supporting</a:t>
              </a:r>
              <a:r>
                <a:rPr lang="en-US" altLang="zh-TW" sz="1400" spc="10" dirty="0">
                  <a:cs typeface="Calibri"/>
                </a:rPr>
                <a:t> </a:t>
              </a:r>
              <a:r>
                <a:rPr lang="en-US" altLang="zh-TW" sz="1400" spc="-5" dirty="0">
                  <a:cs typeface="Calibri"/>
                </a:rPr>
                <a:t>evidences</a:t>
              </a:r>
              <a:r>
                <a:rPr lang="en-US" altLang="zh-TW" sz="1400" spc="25" dirty="0">
                  <a:cs typeface="Calibri"/>
                </a:rPr>
                <a:t> </a:t>
              </a:r>
              <a:r>
                <a:rPr lang="en-US" altLang="zh-TW" sz="1400" spc="-5" dirty="0">
                  <a:cs typeface="Calibri"/>
                </a:rPr>
                <a:t>of </a:t>
              </a:r>
              <a:r>
                <a:rPr lang="en-US" altLang="zh-TW" sz="1400" dirty="0">
                  <a:cs typeface="Calibri"/>
                </a:rPr>
                <a:t>your</a:t>
              </a:r>
              <a:r>
                <a:rPr lang="en-US" altLang="zh-TW" sz="1400" spc="5" dirty="0">
                  <a:cs typeface="Calibri"/>
                </a:rPr>
                <a:t> </a:t>
              </a:r>
              <a:r>
                <a:rPr lang="en-US" altLang="zh-TW" sz="1400" spc="-5" dirty="0">
                  <a:cs typeface="Calibri"/>
                </a:rPr>
                <a:t>English</a:t>
              </a:r>
              <a:r>
                <a:rPr lang="en-US" altLang="zh-TW" sz="1400" spc="10" dirty="0">
                  <a:cs typeface="Calibri"/>
                </a:rPr>
                <a:t> </a:t>
              </a:r>
              <a:r>
                <a:rPr lang="en-US" altLang="zh-TW" sz="1400" spc="-5" dirty="0">
                  <a:cs typeface="Calibri"/>
                </a:rPr>
                <a:t>proficiency.</a:t>
              </a:r>
            </a:p>
            <a:p>
              <a:endParaRPr lang="zh-TW" altLang="en-US" dirty="0"/>
            </a:p>
          </p:txBody>
        </p:sp>
        <p:sp>
          <p:nvSpPr>
            <p:cNvPr id="6" name="文字方塊 5">
              <a:extLst>
                <a:ext uri="{FF2B5EF4-FFF2-40B4-BE49-F238E27FC236}">
                  <a16:creationId xmlns:a16="http://schemas.microsoft.com/office/drawing/2014/main" id="{D46A4A08-B9D9-447A-B554-C0BCA1A46A52}"/>
                </a:ext>
              </a:extLst>
            </p:cNvPr>
            <p:cNvSpPr txBox="1"/>
            <p:nvPr/>
          </p:nvSpPr>
          <p:spPr>
            <a:xfrm>
              <a:off x="231935" y="1407590"/>
              <a:ext cx="3197065" cy="615553"/>
            </a:xfrm>
            <a:prstGeom prst="rect">
              <a:avLst/>
            </a:prstGeom>
            <a:noFill/>
          </p:spPr>
          <p:txBody>
            <a:bodyPr wrap="square" rtlCol="0">
              <a:spAutoFit/>
            </a:bodyPr>
            <a:lstStyle/>
            <a:p>
              <a:r>
                <a:rPr lang="en-US" altLang="zh-TW" sz="1600" spc="-5" dirty="0">
                  <a:solidFill>
                    <a:schemeClr val="accent5">
                      <a:lumMod val="75000"/>
                    </a:schemeClr>
                  </a:solidFill>
                  <a:cs typeface="Calibri"/>
                </a:rPr>
                <a:t>English taught Courses:</a:t>
              </a:r>
              <a:endParaRPr lang="en-US" altLang="zh-TW" sz="1600" dirty="0">
                <a:solidFill>
                  <a:schemeClr val="accent5">
                    <a:lumMod val="75000"/>
                  </a:schemeClr>
                </a:solidFill>
                <a:cs typeface="Calibri"/>
              </a:endParaRPr>
            </a:p>
            <a:p>
              <a:endParaRPr lang="zh-TW" altLang="en-US" dirty="0"/>
            </a:p>
          </p:txBody>
        </p:sp>
      </p:grpSp>
      <p:sp>
        <p:nvSpPr>
          <p:cNvPr id="37" name="文字方塊 36">
            <a:extLst>
              <a:ext uri="{FF2B5EF4-FFF2-40B4-BE49-F238E27FC236}">
                <a16:creationId xmlns:a16="http://schemas.microsoft.com/office/drawing/2014/main" id="{DD3A8956-2B69-49E6-8A8B-F25371F24208}"/>
              </a:ext>
            </a:extLst>
          </p:cNvPr>
          <p:cNvSpPr txBox="1"/>
          <p:nvPr/>
        </p:nvSpPr>
        <p:spPr>
          <a:xfrm>
            <a:off x="228600" y="2301392"/>
            <a:ext cx="3973973" cy="307777"/>
          </a:xfrm>
          <a:prstGeom prst="rect">
            <a:avLst/>
          </a:prstGeom>
          <a:noFill/>
        </p:spPr>
        <p:txBody>
          <a:bodyPr wrap="square" rtlCol="0">
            <a:spAutoFit/>
          </a:bodyPr>
          <a:lstStyle/>
          <a:p>
            <a:r>
              <a:rPr lang="en-US" altLang="zh-TW" sz="1400" dirty="0"/>
              <a:t>CEFR A2 (HSK level 4 &amp; above)</a:t>
            </a:r>
            <a:endParaRPr lang="zh-TW" altLang="zh-TW" sz="1400" dirty="0"/>
          </a:p>
        </p:txBody>
      </p:sp>
      <p:sp>
        <p:nvSpPr>
          <p:cNvPr id="40" name="文字方塊 39">
            <a:extLst>
              <a:ext uri="{FF2B5EF4-FFF2-40B4-BE49-F238E27FC236}">
                <a16:creationId xmlns:a16="http://schemas.microsoft.com/office/drawing/2014/main" id="{25B20112-1F1D-4694-AC75-F505B13B65E7}"/>
              </a:ext>
            </a:extLst>
          </p:cNvPr>
          <p:cNvSpPr txBox="1"/>
          <p:nvPr/>
        </p:nvSpPr>
        <p:spPr>
          <a:xfrm>
            <a:off x="228600" y="2055171"/>
            <a:ext cx="3197065" cy="553998"/>
          </a:xfrm>
          <a:prstGeom prst="rect">
            <a:avLst/>
          </a:prstGeom>
          <a:noFill/>
        </p:spPr>
        <p:txBody>
          <a:bodyPr wrap="square" rtlCol="0">
            <a:spAutoFit/>
          </a:bodyPr>
          <a:lstStyle/>
          <a:p>
            <a:r>
              <a:rPr lang="en-US" altLang="zh-TW" sz="1600" spc="-5" dirty="0">
                <a:solidFill>
                  <a:schemeClr val="accent5">
                    <a:lumMod val="75000"/>
                  </a:schemeClr>
                </a:solidFill>
                <a:cs typeface="Calibri"/>
              </a:rPr>
              <a:t>Chinese taught Courses:</a:t>
            </a:r>
            <a:endParaRPr lang="en-US" altLang="zh-TW" sz="1600" dirty="0">
              <a:solidFill>
                <a:schemeClr val="accent5">
                  <a:lumMod val="75000"/>
                </a:schemeClr>
              </a:solidFill>
              <a:cs typeface="Calibri"/>
            </a:endParaRPr>
          </a:p>
          <a:p>
            <a:endParaRPr lang="zh-TW" altLang="en-US" sz="1400" dirty="0"/>
          </a:p>
        </p:txBody>
      </p:sp>
      <p:pic>
        <p:nvPicPr>
          <p:cNvPr id="10" name="圖片 9">
            <a:extLst>
              <a:ext uri="{FF2B5EF4-FFF2-40B4-BE49-F238E27FC236}">
                <a16:creationId xmlns:a16="http://schemas.microsoft.com/office/drawing/2014/main" id="{C94983DD-5F91-48F1-90DA-429927C179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6106" y="3858591"/>
            <a:ext cx="812307" cy="81230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7" name="矩形: 圓角 26">
            <a:extLst>
              <a:ext uri="{FF2B5EF4-FFF2-40B4-BE49-F238E27FC236}">
                <a16:creationId xmlns:a16="http://schemas.microsoft.com/office/drawing/2014/main" id="{13036F46-5AED-495F-A3BC-D2607AA657CD}"/>
              </a:ext>
            </a:extLst>
          </p:cNvPr>
          <p:cNvSpPr/>
          <p:nvPr/>
        </p:nvSpPr>
        <p:spPr>
          <a:xfrm>
            <a:off x="4617514" y="1333500"/>
            <a:ext cx="3993086" cy="18908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DEC174AA-1ABF-4A47-B4C4-E9A20952DC04}"/>
              </a:ext>
            </a:extLst>
          </p:cNvPr>
          <p:cNvSpPr/>
          <p:nvPr/>
        </p:nvSpPr>
        <p:spPr>
          <a:xfrm>
            <a:off x="120922" y="1266673"/>
            <a:ext cx="4456412" cy="419392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object 7"/>
          <p:cNvSpPr txBox="1"/>
          <p:nvPr/>
        </p:nvSpPr>
        <p:spPr>
          <a:xfrm>
            <a:off x="5105400" y="1750878"/>
            <a:ext cx="3058032" cy="1056057"/>
          </a:xfrm>
          <a:prstGeom prst="rect">
            <a:avLst/>
          </a:prstGeom>
        </p:spPr>
        <p:txBody>
          <a:bodyPr vert="horz" wrap="square" lIns="0" tIns="55244" rIns="0" bIns="0" rtlCol="0">
            <a:spAutoFit/>
          </a:bodyPr>
          <a:lstStyle/>
          <a:p>
            <a:pPr marL="355600" indent="-343535">
              <a:lnSpc>
                <a:spcPct val="100000"/>
              </a:lnSpc>
              <a:spcBef>
                <a:spcPts val="434"/>
              </a:spcBef>
              <a:buFont typeface="Arial MT"/>
              <a:buChar char="•"/>
              <a:tabLst>
                <a:tab pos="355600" algn="l"/>
                <a:tab pos="356235" algn="l"/>
              </a:tabLst>
            </a:pPr>
            <a:r>
              <a:rPr sz="2000" b="1" dirty="0">
                <a:solidFill>
                  <a:srgbClr val="C00000"/>
                </a:solidFill>
                <a:latin typeface="Calibri"/>
                <a:cs typeface="Calibri"/>
              </a:rPr>
              <a:t>Meals:</a:t>
            </a:r>
            <a:r>
              <a:rPr sz="2000" b="1" spc="-40" dirty="0">
                <a:solidFill>
                  <a:srgbClr val="C00000"/>
                </a:solidFill>
                <a:latin typeface="Calibri"/>
                <a:cs typeface="Calibri"/>
              </a:rPr>
              <a:t> </a:t>
            </a:r>
            <a:r>
              <a:rPr sz="2000" b="1" u="heavy" dirty="0">
                <a:solidFill>
                  <a:srgbClr val="C00000"/>
                </a:solidFill>
                <a:uFill>
                  <a:solidFill>
                    <a:srgbClr val="C00000"/>
                  </a:solidFill>
                </a:uFill>
                <a:latin typeface="Calibri"/>
                <a:cs typeface="Calibri"/>
              </a:rPr>
              <a:t>USD$</a:t>
            </a:r>
            <a:r>
              <a:rPr lang="en-US" altLang="zh-TW" sz="2000" b="1" u="heavy" dirty="0">
                <a:solidFill>
                  <a:srgbClr val="C00000"/>
                </a:solidFill>
                <a:uFill>
                  <a:solidFill>
                    <a:srgbClr val="C00000"/>
                  </a:solidFill>
                </a:uFill>
                <a:latin typeface="Calibri"/>
                <a:cs typeface="Calibri"/>
              </a:rPr>
              <a:t>200</a:t>
            </a:r>
            <a:r>
              <a:rPr sz="2000" b="1" u="heavy" dirty="0">
                <a:solidFill>
                  <a:srgbClr val="C00000"/>
                </a:solidFill>
                <a:uFill>
                  <a:solidFill>
                    <a:srgbClr val="C00000"/>
                  </a:solidFill>
                </a:uFill>
                <a:latin typeface="Calibri"/>
                <a:cs typeface="Calibri"/>
              </a:rPr>
              <a:t>/</a:t>
            </a:r>
            <a:r>
              <a:rPr lang="en-US" sz="2000" b="1" u="heavy" dirty="0">
                <a:solidFill>
                  <a:srgbClr val="C00000"/>
                </a:solidFill>
                <a:uFill>
                  <a:solidFill>
                    <a:srgbClr val="C00000"/>
                  </a:solidFill>
                </a:uFill>
                <a:latin typeface="Calibri"/>
                <a:cs typeface="Calibri"/>
              </a:rPr>
              <a:t>month</a:t>
            </a:r>
            <a:endParaRPr sz="2000" dirty="0">
              <a:latin typeface="Calibri"/>
              <a:cs typeface="Calibri"/>
            </a:endParaRPr>
          </a:p>
          <a:p>
            <a:pPr marL="355600" indent="-343535">
              <a:lnSpc>
                <a:spcPct val="100000"/>
              </a:lnSpc>
              <a:spcBef>
                <a:spcPts val="335"/>
              </a:spcBef>
              <a:buFont typeface="Arial MT"/>
              <a:buChar char="•"/>
              <a:tabLst>
                <a:tab pos="355600" algn="l"/>
                <a:tab pos="356235" algn="l"/>
              </a:tabLst>
            </a:pPr>
            <a:r>
              <a:rPr sz="2000" b="1" dirty="0">
                <a:solidFill>
                  <a:srgbClr val="C00000"/>
                </a:solidFill>
                <a:latin typeface="Calibri"/>
                <a:cs typeface="Calibri"/>
              </a:rPr>
              <a:t>Round-trip</a:t>
            </a:r>
            <a:r>
              <a:rPr sz="2000" b="1" spc="-100" dirty="0">
                <a:solidFill>
                  <a:srgbClr val="C00000"/>
                </a:solidFill>
                <a:latin typeface="Calibri"/>
                <a:cs typeface="Calibri"/>
              </a:rPr>
              <a:t> </a:t>
            </a:r>
            <a:r>
              <a:rPr sz="2000" b="1" spc="-5" dirty="0">
                <a:solidFill>
                  <a:srgbClr val="C00000"/>
                </a:solidFill>
                <a:latin typeface="Calibri"/>
                <a:cs typeface="Calibri"/>
              </a:rPr>
              <a:t>Airfares</a:t>
            </a:r>
            <a:endParaRPr lang="en-US" altLang="zh-TW" sz="2000" b="1" spc="-5" dirty="0">
              <a:solidFill>
                <a:srgbClr val="C00000"/>
              </a:solidFill>
              <a:latin typeface="Calibri"/>
              <a:cs typeface="Calibri"/>
            </a:endParaRPr>
          </a:p>
          <a:p>
            <a:pPr marL="355600" indent="-343535">
              <a:lnSpc>
                <a:spcPct val="100000"/>
              </a:lnSpc>
              <a:spcBef>
                <a:spcPts val="335"/>
              </a:spcBef>
              <a:buFont typeface="Arial MT"/>
              <a:buChar char="•"/>
              <a:tabLst>
                <a:tab pos="355600" algn="l"/>
                <a:tab pos="356235" algn="l"/>
              </a:tabLst>
            </a:pPr>
            <a:r>
              <a:rPr lang="en-US" sz="2000" b="1" spc="-5" dirty="0">
                <a:solidFill>
                  <a:srgbClr val="C00000"/>
                </a:solidFill>
                <a:latin typeface="Calibri"/>
                <a:cs typeface="Calibri"/>
              </a:rPr>
              <a:t>Bedding</a:t>
            </a:r>
            <a:endParaRPr sz="2000" dirty="0">
              <a:latin typeface="Calibri"/>
              <a:cs typeface="Calibri"/>
            </a:endParaRPr>
          </a:p>
        </p:txBody>
      </p:sp>
      <p:sp>
        <p:nvSpPr>
          <p:cNvPr id="13" name="object 13"/>
          <p:cNvSpPr txBox="1"/>
          <p:nvPr/>
        </p:nvSpPr>
        <p:spPr>
          <a:xfrm>
            <a:off x="102425" y="1508760"/>
            <a:ext cx="4393375" cy="1410001"/>
          </a:xfrm>
          <a:prstGeom prst="rect">
            <a:avLst/>
          </a:prstGeom>
        </p:spPr>
        <p:txBody>
          <a:bodyPr vert="horz" wrap="square" lIns="0" tIns="164465" rIns="0" bIns="0" rtlCol="0">
            <a:spAutoFit/>
          </a:bodyPr>
          <a:lstStyle/>
          <a:p>
            <a:pPr marL="312420">
              <a:lnSpc>
                <a:spcPct val="100000"/>
              </a:lnSpc>
              <a:spcBef>
                <a:spcPts val="1295"/>
              </a:spcBef>
            </a:pPr>
            <a:r>
              <a:rPr b="1" spc="-5" dirty="0">
                <a:solidFill>
                  <a:srgbClr val="C00000"/>
                </a:solidFill>
                <a:latin typeface="Calibri"/>
                <a:cs typeface="Calibri"/>
              </a:rPr>
              <a:t>On-Campus</a:t>
            </a:r>
            <a:r>
              <a:rPr b="1" spc="-50" dirty="0">
                <a:solidFill>
                  <a:srgbClr val="C00000"/>
                </a:solidFill>
                <a:latin typeface="Calibri"/>
                <a:cs typeface="Calibri"/>
              </a:rPr>
              <a:t> </a:t>
            </a:r>
            <a:r>
              <a:rPr b="1" dirty="0">
                <a:solidFill>
                  <a:srgbClr val="C00000"/>
                </a:solidFill>
                <a:latin typeface="Calibri"/>
                <a:cs typeface="Calibri"/>
              </a:rPr>
              <a:t>Dormitory:</a:t>
            </a:r>
            <a:r>
              <a:rPr b="1" spc="-25" dirty="0">
                <a:solidFill>
                  <a:srgbClr val="C00000"/>
                </a:solidFill>
                <a:latin typeface="Calibri"/>
                <a:cs typeface="Calibri"/>
              </a:rPr>
              <a:t> </a:t>
            </a:r>
            <a:r>
              <a:rPr b="1" u="heavy" spc="-5" dirty="0">
                <a:solidFill>
                  <a:srgbClr val="C00000"/>
                </a:solidFill>
                <a:uFill>
                  <a:solidFill>
                    <a:srgbClr val="C00000"/>
                  </a:solidFill>
                </a:uFill>
                <a:latin typeface="Calibri"/>
                <a:cs typeface="Calibri"/>
              </a:rPr>
              <a:t>USD$</a:t>
            </a:r>
            <a:r>
              <a:rPr lang="en-US" altLang="zh-TW" b="1" u="heavy" spc="-5" dirty="0">
                <a:solidFill>
                  <a:srgbClr val="C00000"/>
                </a:solidFill>
                <a:uFill>
                  <a:solidFill>
                    <a:srgbClr val="C00000"/>
                  </a:solidFill>
                </a:uFill>
                <a:latin typeface="Calibri"/>
                <a:cs typeface="Calibri"/>
              </a:rPr>
              <a:t>465</a:t>
            </a:r>
            <a:r>
              <a:rPr b="1" u="heavy" spc="-5" dirty="0">
                <a:solidFill>
                  <a:srgbClr val="C00000"/>
                </a:solidFill>
                <a:uFill>
                  <a:solidFill>
                    <a:srgbClr val="C00000"/>
                  </a:solidFill>
                </a:uFill>
                <a:latin typeface="Calibri"/>
                <a:cs typeface="Calibri"/>
              </a:rPr>
              <a:t>/</a:t>
            </a:r>
            <a:r>
              <a:rPr lang="en-US" b="1" u="heavy" spc="-5" dirty="0">
                <a:solidFill>
                  <a:srgbClr val="C00000"/>
                </a:solidFill>
                <a:uFill>
                  <a:solidFill>
                    <a:srgbClr val="C00000"/>
                  </a:solidFill>
                </a:uFill>
                <a:latin typeface="Calibri"/>
                <a:cs typeface="Calibri"/>
              </a:rPr>
              <a:t>semester</a:t>
            </a:r>
            <a:endParaRPr dirty="0">
              <a:latin typeface="Calibri"/>
              <a:cs typeface="Calibri"/>
            </a:endParaRPr>
          </a:p>
          <a:p>
            <a:pPr marL="299085" indent="-287020">
              <a:lnSpc>
                <a:spcPct val="100000"/>
              </a:lnSpc>
              <a:spcBef>
                <a:spcPts val="940"/>
              </a:spcBef>
              <a:buFont typeface="Arial MT"/>
              <a:buChar char="•"/>
              <a:tabLst>
                <a:tab pos="299085" algn="l"/>
                <a:tab pos="299720" algn="l"/>
              </a:tabLst>
            </a:pPr>
            <a:r>
              <a:rPr sz="1400" b="1" dirty="0">
                <a:latin typeface="Calibri"/>
                <a:cs typeface="Calibri"/>
              </a:rPr>
              <a:t>An</a:t>
            </a:r>
            <a:r>
              <a:rPr sz="1400" b="1" spc="-25" dirty="0">
                <a:latin typeface="Calibri"/>
                <a:cs typeface="Calibri"/>
              </a:rPr>
              <a:t> </a:t>
            </a:r>
            <a:r>
              <a:rPr sz="1400" b="1" dirty="0">
                <a:latin typeface="Calibri"/>
                <a:cs typeface="Calibri"/>
              </a:rPr>
              <a:t>air-conditioned</a:t>
            </a:r>
            <a:r>
              <a:rPr sz="1400" b="1" spc="-55" dirty="0">
                <a:latin typeface="Calibri"/>
                <a:cs typeface="Calibri"/>
              </a:rPr>
              <a:t> </a:t>
            </a:r>
            <a:r>
              <a:rPr sz="1400" b="1" dirty="0">
                <a:latin typeface="Calibri"/>
                <a:cs typeface="Calibri"/>
              </a:rPr>
              <a:t>room</a:t>
            </a:r>
            <a:r>
              <a:rPr sz="1400" b="1" spc="-25" dirty="0">
                <a:latin typeface="Calibri"/>
                <a:cs typeface="Calibri"/>
              </a:rPr>
              <a:t> </a:t>
            </a:r>
            <a:r>
              <a:rPr sz="1400" b="1" spc="-5" dirty="0">
                <a:latin typeface="Calibri"/>
                <a:cs typeface="Calibri"/>
              </a:rPr>
              <a:t>with</a:t>
            </a:r>
            <a:r>
              <a:rPr sz="1400" b="1" spc="-15" dirty="0">
                <a:latin typeface="Calibri"/>
                <a:cs typeface="Calibri"/>
              </a:rPr>
              <a:t> </a:t>
            </a:r>
            <a:r>
              <a:rPr sz="1400" b="1" dirty="0">
                <a:latin typeface="Calibri"/>
                <a:cs typeface="Calibri"/>
              </a:rPr>
              <a:t>toilet</a:t>
            </a:r>
            <a:r>
              <a:rPr sz="1400" b="1" spc="-25" dirty="0">
                <a:latin typeface="Calibri"/>
                <a:cs typeface="Calibri"/>
              </a:rPr>
              <a:t> </a:t>
            </a:r>
            <a:r>
              <a:rPr sz="1400" b="1" dirty="0">
                <a:latin typeface="Calibri"/>
                <a:cs typeface="Calibri"/>
              </a:rPr>
              <a:t>and</a:t>
            </a:r>
            <a:r>
              <a:rPr sz="1400" b="1" spc="-30" dirty="0">
                <a:latin typeface="Calibri"/>
                <a:cs typeface="Calibri"/>
              </a:rPr>
              <a:t> </a:t>
            </a:r>
            <a:r>
              <a:rPr sz="1400" b="1" dirty="0">
                <a:latin typeface="Calibri"/>
                <a:cs typeface="Calibri"/>
              </a:rPr>
              <a:t>shower</a:t>
            </a:r>
            <a:endParaRPr sz="1400" dirty="0">
              <a:latin typeface="Calibri"/>
              <a:cs typeface="Calibri"/>
            </a:endParaRPr>
          </a:p>
          <a:p>
            <a:pPr marL="299085">
              <a:lnSpc>
                <a:spcPct val="100000"/>
              </a:lnSpc>
              <a:spcBef>
                <a:spcPts val="840"/>
              </a:spcBef>
            </a:pPr>
            <a:r>
              <a:rPr sz="1400" b="1" dirty="0">
                <a:latin typeface="Calibri"/>
                <a:cs typeface="Calibri"/>
              </a:rPr>
              <a:t>set</a:t>
            </a:r>
            <a:r>
              <a:rPr sz="1400" b="1" spc="-35" dirty="0">
                <a:latin typeface="Calibri"/>
                <a:cs typeface="Calibri"/>
              </a:rPr>
              <a:t> </a:t>
            </a:r>
            <a:r>
              <a:rPr sz="1400" b="1" spc="-5" dirty="0">
                <a:latin typeface="Calibri"/>
                <a:cs typeface="Calibri"/>
              </a:rPr>
              <a:t>for</a:t>
            </a:r>
            <a:r>
              <a:rPr sz="1400" b="1" spc="-35" dirty="0">
                <a:latin typeface="Calibri"/>
                <a:cs typeface="Calibri"/>
              </a:rPr>
              <a:t> </a:t>
            </a:r>
            <a:r>
              <a:rPr sz="1400" b="1" dirty="0">
                <a:latin typeface="Calibri"/>
                <a:cs typeface="Calibri"/>
              </a:rPr>
              <a:t>4</a:t>
            </a:r>
            <a:r>
              <a:rPr sz="1400" b="1" spc="-25" dirty="0">
                <a:latin typeface="Calibri"/>
                <a:cs typeface="Calibri"/>
              </a:rPr>
              <a:t> </a:t>
            </a:r>
            <a:r>
              <a:rPr sz="1400" b="1" dirty="0">
                <a:latin typeface="Calibri"/>
                <a:cs typeface="Calibri"/>
              </a:rPr>
              <a:t>people.</a:t>
            </a:r>
            <a:endParaRPr sz="1400" dirty="0">
              <a:latin typeface="Calibri"/>
              <a:cs typeface="Calibri"/>
            </a:endParaRPr>
          </a:p>
          <a:p>
            <a:pPr marL="299085" indent="-287020">
              <a:lnSpc>
                <a:spcPct val="100000"/>
              </a:lnSpc>
              <a:spcBef>
                <a:spcPts val="840"/>
              </a:spcBef>
              <a:buFont typeface="Arial MT"/>
              <a:buChar char="•"/>
              <a:tabLst>
                <a:tab pos="299085" algn="l"/>
                <a:tab pos="299720" algn="l"/>
              </a:tabLst>
            </a:pPr>
            <a:r>
              <a:rPr sz="1400" b="1" dirty="0">
                <a:latin typeface="Calibri"/>
                <a:cs typeface="Calibri"/>
              </a:rPr>
              <a:t>Bedding</a:t>
            </a:r>
            <a:r>
              <a:rPr sz="1400" b="1" spc="-40" dirty="0">
                <a:latin typeface="Calibri"/>
                <a:cs typeface="Calibri"/>
              </a:rPr>
              <a:t> </a:t>
            </a:r>
            <a:r>
              <a:rPr sz="1400" b="1" dirty="0">
                <a:latin typeface="Calibri"/>
                <a:cs typeface="Calibri"/>
              </a:rPr>
              <a:t>and</a:t>
            </a:r>
            <a:r>
              <a:rPr sz="1400" b="1" spc="-25" dirty="0">
                <a:latin typeface="Calibri"/>
                <a:cs typeface="Calibri"/>
              </a:rPr>
              <a:t> </a:t>
            </a:r>
            <a:r>
              <a:rPr sz="1400" b="1" dirty="0">
                <a:latin typeface="Calibri"/>
                <a:cs typeface="Calibri"/>
              </a:rPr>
              <a:t>toiletries</a:t>
            </a:r>
            <a:r>
              <a:rPr sz="1400" b="1" spc="-25" dirty="0">
                <a:latin typeface="Calibri"/>
                <a:cs typeface="Calibri"/>
              </a:rPr>
              <a:t> </a:t>
            </a:r>
            <a:r>
              <a:rPr sz="1400" b="1" spc="-5" dirty="0">
                <a:latin typeface="Calibri"/>
                <a:cs typeface="Calibri"/>
              </a:rPr>
              <a:t>prepared</a:t>
            </a:r>
            <a:r>
              <a:rPr sz="1400" b="1" spc="-45" dirty="0">
                <a:latin typeface="Calibri"/>
                <a:cs typeface="Calibri"/>
              </a:rPr>
              <a:t> </a:t>
            </a:r>
            <a:r>
              <a:rPr sz="1400" b="1" dirty="0">
                <a:latin typeface="Calibri"/>
                <a:cs typeface="Calibri"/>
              </a:rPr>
              <a:t>by</a:t>
            </a:r>
            <a:r>
              <a:rPr sz="1400" b="1" spc="-20" dirty="0">
                <a:latin typeface="Calibri"/>
                <a:cs typeface="Calibri"/>
              </a:rPr>
              <a:t> </a:t>
            </a:r>
            <a:r>
              <a:rPr sz="1400" b="1" dirty="0">
                <a:latin typeface="Calibri"/>
                <a:cs typeface="Calibri"/>
              </a:rPr>
              <a:t>students.</a:t>
            </a:r>
            <a:endParaRPr sz="1400" dirty="0">
              <a:latin typeface="Calibri"/>
              <a:cs typeface="Calibri"/>
            </a:endParaRPr>
          </a:p>
        </p:txBody>
      </p:sp>
      <p:grpSp>
        <p:nvGrpSpPr>
          <p:cNvPr id="14" name="object 14"/>
          <p:cNvGrpSpPr/>
          <p:nvPr/>
        </p:nvGrpSpPr>
        <p:grpSpPr>
          <a:xfrm>
            <a:off x="4593335" y="3419855"/>
            <a:ext cx="4078604" cy="1940560"/>
            <a:chOff x="4593335" y="3419855"/>
            <a:chExt cx="4078604" cy="1940560"/>
          </a:xfrm>
        </p:grpSpPr>
        <p:pic>
          <p:nvPicPr>
            <p:cNvPr id="15" name="object 15"/>
            <p:cNvPicPr/>
            <p:nvPr/>
          </p:nvPicPr>
          <p:blipFill>
            <a:blip r:embed="rId2" cstate="print"/>
            <a:stretch>
              <a:fillRect/>
            </a:stretch>
          </p:blipFill>
          <p:spPr>
            <a:xfrm>
              <a:off x="4593335" y="3419855"/>
              <a:ext cx="4078223" cy="1940052"/>
            </a:xfrm>
            <a:prstGeom prst="rect">
              <a:avLst/>
            </a:prstGeom>
          </p:spPr>
        </p:pic>
        <p:pic>
          <p:nvPicPr>
            <p:cNvPr id="16" name="object 16"/>
            <p:cNvPicPr/>
            <p:nvPr/>
          </p:nvPicPr>
          <p:blipFill>
            <a:blip r:embed="rId3" cstate="print"/>
            <a:stretch>
              <a:fillRect/>
            </a:stretch>
          </p:blipFill>
          <p:spPr>
            <a:xfrm>
              <a:off x="4728971" y="3549408"/>
              <a:ext cx="3893820" cy="1775460"/>
            </a:xfrm>
            <a:prstGeom prst="rect">
              <a:avLst/>
            </a:prstGeom>
          </p:spPr>
        </p:pic>
        <p:pic>
          <p:nvPicPr>
            <p:cNvPr id="17" name="object 17"/>
            <p:cNvPicPr/>
            <p:nvPr/>
          </p:nvPicPr>
          <p:blipFill>
            <a:blip r:embed="rId4" cstate="print"/>
            <a:stretch>
              <a:fillRect/>
            </a:stretch>
          </p:blipFill>
          <p:spPr>
            <a:xfrm>
              <a:off x="4640579" y="3447287"/>
              <a:ext cx="3988308" cy="1850136"/>
            </a:xfrm>
            <a:prstGeom prst="rect">
              <a:avLst/>
            </a:prstGeom>
          </p:spPr>
        </p:pic>
        <p:sp>
          <p:nvSpPr>
            <p:cNvPr id="18" name="object 18"/>
            <p:cNvSpPr/>
            <p:nvPr/>
          </p:nvSpPr>
          <p:spPr>
            <a:xfrm>
              <a:off x="4640579" y="3447287"/>
              <a:ext cx="3988435" cy="1850389"/>
            </a:xfrm>
            <a:custGeom>
              <a:avLst/>
              <a:gdLst/>
              <a:ahLst/>
              <a:cxnLst/>
              <a:rect l="l" t="t" r="r" b="b"/>
              <a:pathLst>
                <a:path w="3988434" h="1850389">
                  <a:moveTo>
                    <a:pt x="0" y="308356"/>
                  </a:moveTo>
                  <a:lnTo>
                    <a:pt x="3343" y="262787"/>
                  </a:lnTo>
                  <a:lnTo>
                    <a:pt x="13054" y="219296"/>
                  </a:lnTo>
                  <a:lnTo>
                    <a:pt x="28658" y="178357"/>
                  </a:lnTo>
                  <a:lnTo>
                    <a:pt x="49676" y="140449"/>
                  </a:lnTo>
                  <a:lnTo>
                    <a:pt x="75632" y="106049"/>
                  </a:lnTo>
                  <a:lnTo>
                    <a:pt x="106049" y="75632"/>
                  </a:lnTo>
                  <a:lnTo>
                    <a:pt x="140449" y="49676"/>
                  </a:lnTo>
                  <a:lnTo>
                    <a:pt x="178357" y="28658"/>
                  </a:lnTo>
                  <a:lnTo>
                    <a:pt x="219296" y="13054"/>
                  </a:lnTo>
                  <a:lnTo>
                    <a:pt x="262787" y="3343"/>
                  </a:lnTo>
                  <a:lnTo>
                    <a:pt x="308356" y="0"/>
                  </a:lnTo>
                  <a:lnTo>
                    <a:pt x="3679952" y="0"/>
                  </a:lnTo>
                  <a:lnTo>
                    <a:pt x="3725520" y="3343"/>
                  </a:lnTo>
                  <a:lnTo>
                    <a:pt x="3769011" y="13054"/>
                  </a:lnTo>
                  <a:lnTo>
                    <a:pt x="3809950" y="28658"/>
                  </a:lnTo>
                  <a:lnTo>
                    <a:pt x="3847858" y="49676"/>
                  </a:lnTo>
                  <a:lnTo>
                    <a:pt x="3882258" y="75632"/>
                  </a:lnTo>
                  <a:lnTo>
                    <a:pt x="3912675" y="106049"/>
                  </a:lnTo>
                  <a:lnTo>
                    <a:pt x="3938631" y="140449"/>
                  </a:lnTo>
                  <a:lnTo>
                    <a:pt x="3959649" y="178357"/>
                  </a:lnTo>
                  <a:lnTo>
                    <a:pt x="3975253" y="219296"/>
                  </a:lnTo>
                  <a:lnTo>
                    <a:pt x="3984964" y="262787"/>
                  </a:lnTo>
                  <a:lnTo>
                    <a:pt x="3988308" y="308356"/>
                  </a:lnTo>
                  <a:lnTo>
                    <a:pt x="3988308" y="1541780"/>
                  </a:lnTo>
                  <a:lnTo>
                    <a:pt x="3984964" y="1587345"/>
                  </a:lnTo>
                  <a:lnTo>
                    <a:pt x="3975253" y="1630835"/>
                  </a:lnTo>
                  <a:lnTo>
                    <a:pt x="3959649" y="1671772"/>
                  </a:lnTo>
                  <a:lnTo>
                    <a:pt x="3938631" y="1709680"/>
                  </a:lnTo>
                  <a:lnTo>
                    <a:pt x="3912675" y="1744081"/>
                  </a:lnTo>
                  <a:lnTo>
                    <a:pt x="3882258" y="1774499"/>
                  </a:lnTo>
                  <a:lnTo>
                    <a:pt x="3847858" y="1800456"/>
                  </a:lnTo>
                  <a:lnTo>
                    <a:pt x="3809950" y="1821475"/>
                  </a:lnTo>
                  <a:lnTo>
                    <a:pt x="3769011" y="1837080"/>
                  </a:lnTo>
                  <a:lnTo>
                    <a:pt x="3725520" y="1846792"/>
                  </a:lnTo>
                  <a:lnTo>
                    <a:pt x="3679952" y="1850136"/>
                  </a:lnTo>
                  <a:lnTo>
                    <a:pt x="308356" y="1850136"/>
                  </a:lnTo>
                  <a:lnTo>
                    <a:pt x="262787" y="1846792"/>
                  </a:lnTo>
                  <a:lnTo>
                    <a:pt x="219296" y="1837080"/>
                  </a:lnTo>
                  <a:lnTo>
                    <a:pt x="178357" y="1821475"/>
                  </a:lnTo>
                  <a:lnTo>
                    <a:pt x="140449" y="1800456"/>
                  </a:lnTo>
                  <a:lnTo>
                    <a:pt x="106049" y="1774499"/>
                  </a:lnTo>
                  <a:lnTo>
                    <a:pt x="75632" y="1744081"/>
                  </a:lnTo>
                  <a:lnTo>
                    <a:pt x="49676" y="1709680"/>
                  </a:lnTo>
                  <a:lnTo>
                    <a:pt x="28658" y="1671772"/>
                  </a:lnTo>
                  <a:lnTo>
                    <a:pt x="13054" y="1630835"/>
                  </a:lnTo>
                  <a:lnTo>
                    <a:pt x="3343" y="1587345"/>
                  </a:lnTo>
                  <a:lnTo>
                    <a:pt x="0" y="1541780"/>
                  </a:lnTo>
                  <a:lnTo>
                    <a:pt x="0" y="308356"/>
                  </a:lnTo>
                  <a:close/>
                </a:path>
              </a:pathLst>
            </a:custGeom>
            <a:ln w="9144">
              <a:solidFill>
                <a:srgbClr val="BD4A47"/>
              </a:solidFill>
            </a:ln>
          </p:spPr>
          <p:txBody>
            <a:bodyPr wrap="square" lIns="0" tIns="0" rIns="0" bIns="0" rtlCol="0"/>
            <a:lstStyle/>
            <a:p>
              <a:endParaRPr/>
            </a:p>
          </p:txBody>
        </p:sp>
      </p:grpSp>
      <p:sp>
        <p:nvSpPr>
          <p:cNvPr id="19" name="object 19"/>
          <p:cNvSpPr txBox="1"/>
          <p:nvPr/>
        </p:nvSpPr>
        <p:spPr>
          <a:xfrm>
            <a:off x="4881117" y="3632454"/>
            <a:ext cx="3549650" cy="1514475"/>
          </a:xfrm>
          <a:prstGeom prst="rect">
            <a:avLst/>
          </a:prstGeom>
        </p:spPr>
        <p:txBody>
          <a:bodyPr vert="horz" wrap="square" lIns="0" tIns="12700" rIns="0" bIns="0" rtlCol="0">
            <a:spAutoFit/>
          </a:bodyPr>
          <a:lstStyle/>
          <a:p>
            <a:pPr marL="1270" algn="ctr">
              <a:lnSpc>
                <a:spcPct val="100000"/>
              </a:lnSpc>
              <a:spcBef>
                <a:spcPts val="100"/>
              </a:spcBef>
            </a:pPr>
            <a:r>
              <a:rPr sz="2400" b="1" spc="-5" dirty="0">
                <a:solidFill>
                  <a:srgbClr val="C00000"/>
                </a:solidFill>
                <a:latin typeface="Calibri"/>
                <a:cs typeface="Calibri"/>
              </a:rPr>
              <a:t>Insurance</a:t>
            </a:r>
            <a:endParaRPr sz="2400" dirty="0">
              <a:latin typeface="Calibri"/>
              <a:cs typeface="Calibri"/>
            </a:endParaRPr>
          </a:p>
          <a:p>
            <a:pPr marL="12065" marR="5080" algn="ctr">
              <a:lnSpc>
                <a:spcPct val="150100"/>
              </a:lnSpc>
              <a:spcBef>
                <a:spcPts val="195"/>
              </a:spcBef>
            </a:pPr>
            <a:r>
              <a:rPr sz="1600" b="1" spc="-10" dirty="0">
                <a:latin typeface="Calibri"/>
                <a:cs typeface="Calibri"/>
              </a:rPr>
              <a:t>Overseas</a:t>
            </a:r>
            <a:r>
              <a:rPr sz="1600" b="1" spc="15" dirty="0">
                <a:latin typeface="Calibri"/>
                <a:cs typeface="Calibri"/>
              </a:rPr>
              <a:t> </a:t>
            </a:r>
            <a:r>
              <a:rPr sz="1600" b="1" spc="-10" dirty="0">
                <a:latin typeface="Calibri"/>
                <a:cs typeface="Calibri"/>
              </a:rPr>
              <a:t>students</a:t>
            </a:r>
            <a:r>
              <a:rPr sz="1600" b="1" spc="35" dirty="0">
                <a:latin typeface="Calibri"/>
                <a:cs typeface="Calibri"/>
              </a:rPr>
              <a:t> </a:t>
            </a:r>
            <a:r>
              <a:rPr sz="1600" b="1" spc="-5" dirty="0">
                <a:latin typeface="Calibri"/>
                <a:cs typeface="Calibri"/>
              </a:rPr>
              <a:t>are</a:t>
            </a:r>
            <a:r>
              <a:rPr sz="1600" b="1" spc="10" dirty="0">
                <a:latin typeface="Calibri"/>
                <a:cs typeface="Calibri"/>
              </a:rPr>
              <a:t> </a:t>
            </a:r>
            <a:r>
              <a:rPr sz="1600" b="1" spc="-10" dirty="0">
                <a:latin typeface="Calibri"/>
                <a:cs typeface="Calibri"/>
              </a:rPr>
              <a:t>strongly</a:t>
            </a:r>
            <a:r>
              <a:rPr sz="1600" b="1" spc="55" dirty="0">
                <a:latin typeface="Calibri"/>
                <a:cs typeface="Calibri"/>
              </a:rPr>
              <a:t> </a:t>
            </a:r>
            <a:r>
              <a:rPr sz="1600" b="1" spc="-5" dirty="0">
                <a:latin typeface="Calibri"/>
                <a:cs typeface="Calibri"/>
              </a:rPr>
              <a:t>advised</a:t>
            </a:r>
            <a:r>
              <a:rPr sz="1600" b="1" spc="10" dirty="0">
                <a:latin typeface="Calibri"/>
                <a:cs typeface="Calibri"/>
              </a:rPr>
              <a:t> </a:t>
            </a:r>
            <a:r>
              <a:rPr sz="1600" b="1" spc="-5" dirty="0">
                <a:latin typeface="Calibri"/>
                <a:cs typeface="Calibri"/>
              </a:rPr>
              <a:t>to </a:t>
            </a:r>
            <a:r>
              <a:rPr sz="1600" b="1" spc="-350" dirty="0">
                <a:latin typeface="Calibri"/>
                <a:cs typeface="Calibri"/>
              </a:rPr>
              <a:t> </a:t>
            </a:r>
            <a:r>
              <a:rPr sz="1600" b="1" spc="-10" dirty="0">
                <a:latin typeface="Calibri"/>
                <a:cs typeface="Calibri"/>
              </a:rPr>
              <a:t>buy</a:t>
            </a:r>
            <a:r>
              <a:rPr sz="1600" b="1" spc="20" dirty="0">
                <a:latin typeface="Calibri"/>
                <a:cs typeface="Calibri"/>
              </a:rPr>
              <a:t> </a:t>
            </a:r>
            <a:r>
              <a:rPr sz="1600" b="1" spc="-10" dirty="0">
                <a:latin typeface="Calibri"/>
                <a:cs typeface="Calibri"/>
              </a:rPr>
              <a:t>insurance</a:t>
            </a:r>
            <a:r>
              <a:rPr sz="1600" b="1" spc="35" dirty="0">
                <a:latin typeface="Calibri"/>
                <a:cs typeface="Calibri"/>
              </a:rPr>
              <a:t> </a:t>
            </a:r>
            <a:r>
              <a:rPr sz="1600" b="1" spc="-5" dirty="0">
                <a:latin typeface="Calibri"/>
                <a:cs typeface="Calibri"/>
              </a:rPr>
              <a:t>at</a:t>
            </a:r>
            <a:r>
              <a:rPr sz="1600" b="1" dirty="0">
                <a:latin typeface="Calibri"/>
                <a:cs typeface="Calibri"/>
              </a:rPr>
              <a:t> </a:t>
            </a:r>
            <a:r>
              <a:rPr sz="1600" b="1" spc="-5" dirty="0">
                <a:latin typeface="Calibri"/>
                <a:cs typeface="Calibri"/>
              </a:rPr>
              <a:t>home</a:t>
            </a:r>
            <a:r>
              <a:rPr sz="1600" b="1" spc="15" dirty="0">
                <a:latin typeface="Calibri"/>
                <a:cs typeface="Calibri"/>
              </a:rPr>
              <a:t> </a:t>
            </a:r>
            <a:r>
              <a:rPr sz="1600" b="1" spc="-10" dirty="0">
                <a:latin typeface="Calibri"/>
                <a:cs typeface="Calibri"/>
              </a:rPr>
              <a:t>before</a:t>
            </a:r>
            <a:r>
              <a:rPr sz="1600" b="1" spc="35" dirty="0">
                <a:latin typeface="Calibri"/>
                <a:cs typeface="Calibri"/>
              </a:rPr>
              <a:t> </a:t>
            </a:r>
            <a:r>
              <a:rPr sz="1600" b="1" spc="-10" dirty="0">
                <a:latin typeface="Calibri"/>
                <a:cs typeface="Calibri"/>
              </a:rPr>
              <a:t>departure </a:t>
            </a:r>
            <a:r>
              <a:rPr sz="1600" b="1" spc="-5" dirty="0">
                <a:latin typeface="Calibri"/>
                <a:cs typeface="Calibri"/>
              </a:rPr>
              <a:t> for</a:t>
            </a:r>
            <a:r>
              <a:rPr sz="1600" b="1" spc="15" dirty="0">
                <a:latin typeface="Calibri"/>
                <a:cs typeface="Calibri"/>
              </a:rPr>
              <a:t> </a:t>
            </a:r>
            <a:r>
              <a:rPr sz="1600" b="1" spc="-5" dirty="0">
                <a:latin typeface="Calibri"/>
                <a:cs typeface="Calibri"/>
              </a:rPr>
              <a:t>Taiwan.</a:t>
            </a:r>
            <a:endParaRPr sz="1600" dirty="0">
              <a:latin typeface="Calibri"/>
              <a:cs typeface="Calibri"/>
            </a:endParaRPr>
          </a:p>
        </p:txBody>
      </p:sp>
      <p:sp>
        <p:nvSpPr>
          <p:cNvPr id="20" name="object 20"/>
          <p:cNvSpPr txBox="1">
            <a:spLocks noGrp="1"/>
          </p:cNvSpPr>
          <p:nvPr>
            <p:ph type="title"/>
          </p:nvPr>
        </p:nvSpPr>
        <p:spPr>
          <a:xfrm>
            <a:off x="3138677" y="223850"/>
            <a:ext cx="3157220" cy="635000"/>
          </a:xfrm>
          <a:prstGeom prst="rect">
            <a:avLst/>
          </a:prstGeom>
        </p:spPr>
        <p:txBody>
          <a:bodyPr vert="horz" wrap="square" lIns="0" tIns="12065" rIns="0" bIns="0" rtlCol="0">
            <a:spAutoFit/>
          </a:bodyPr>
          <a:lstStyle/>
          <a:p>
            <a:pPr marL="12700">
              <a:lnSpc>
                <a:spcPct val="100000"/>
              </a:lnSpc>
              <a:spcBef>
                <a:spcPts val="95"/>
              </a:spcBef>
            </a:pPr>
            <a:r>
              <a:rPr sz="4000" b="1" spc="-20" dirty="0">
                <a:solidFill>
                  <a:srgbClr val="FFC000"/>
                </a:solidFill>
                <a:latin typeface="Calibri"/>
                <a:cs typeface="Calibri"/>
              </a:rPr>
              <a:t>Estimated</a:t>
            </a:r>
            <a:r>
              <a:rPr sz="4000" b="1" spc="-45" dirty="0">
                <a:solidFill>
                  <a:srgbClr val="FFC000"/>
                </a:solidFill>
                <a:latin typeface="Calibri"/>
                <a:cs typeface="Calibri"/>
              </a:rPr>
              <a:t> </a:t>
            </a:r>
            <a:r>
              <a:rPr sz="4000" b="1" spc="-20" dirty="0">
                <a:solidFill>
                  <a:srgbClr val="FFC000"/>
                </a:solidFill>
                <a:latin typeface="Calibri"/>
                <a:cs typeface="Calibri"/>
              </a:rPr>
              <a:t>Cost</a:t>
            </a:r>
            <a:endParaRPr sz="4000">
              <a:latin typeface="Calibri"/>
              <a:cs typeface="Calibri"/>
            </a:endParaRPr>
          </a:p>
        </p:txBody>
      </p:sp>
      <p:grpSp>
        <p:nvGrpSpPr>
          <p:cNvPr id="21" name="object 21"/>
          <p:cNvGrpSpPr/>
          <p:nvPr/>
        </p:nvGrpSpPr>
        <p:grpSpPr>
          <a:xfrm>
            <a:off x="337679" y="3223426"/>
            <a:ext cx="3959860" cy="1983105"/>
            <a:chOff x="364109" y="3032632"/>
            <a:chExt cx="3959860" cy="1983105"/>
          </a:xfrm>
        </p:grpSpPr>
        <p:pic>
          <p:nvPicPr>
            <p:cNvPr id="22" name="object 22"/>
            <p:cNvPicPr/>
            <p:nvPr/>
          </p:nvPicPr>
          <p:blipFill>
            <a:blip r:embed="rId5" cstate="print"/>
            <a:stretch>
              <a:fillRect/>
            </a:stretch>
          </p:blipFill>
          <p:spPr>
            <a:xfrm>
              <a:off x="364998" y="3033521"/>
              <a:ext cx="1914144" cy="1981200"/>
            </a:xfrm>
            <a:prstGeom prst="rect">
              <a:avLst/>
            </a:prstGeom>
          </p:spPr>
        </p:pic>
        <p:sp>
          <p:nvSpPr>
            <p:cNvPr id="23" name="object 23"/>
            <p:cNvSpPr/>
            <p:nvPr/>
          </p:nvSpPr>
          <p:spPr>
            <a:xfrm>
              <a:off x="364998" y="3033521"/>
              <a:ext cx="1914525" cy="1981200"/>
            </a:xfrm>
            <a:custGeom>
              <a:avLst/>
              <a:gdLst/>
              <a:ahLst/>
              <a:cxnLst/>
              <a:rect l="l" t="t" r="r" b="b"/>
              <a:pathLst>
                <a:path w="1914525" h="1981200">
                  <a:moveTo>
                    <a:pt x="0" y="1981200"/>
                  </a:moveTo>
                  <a:lnTo>
                    <a:pt x="1914144" y="1981200"/>
                  </a:lnTo>
                  <a:lnTo>
                    <a:pt x="1914144" y="0"/>
                  </a:lnTo>
                  <a:lnTo>
                    <a:pt x="0" y="0"/>
                  </a:lnTo>
                  <a:lnTo>
                    <a:pt x="0" y="1981200"/>
                  </a:lnTo>
                  <a:close/>
                </a:path>
              </a:pathLst>
            </a:custGeom>
            <a:ln w="3175">
              <a:solidFill>
                <a:srgbClr val="FFFFFF"/>
              </a:solidFill>
            </a:ln>
          </p:spPr>
          <p:txBody>
            <a:bodyPr wrap="square" lIns="0" tIns="0" rIns="0" bIns="0" rtlCol="0"/>
            <a:lstStyle/>
            <a:p>
              <a:endParaRPr/>
            </a:p>
          </p:txBody>
        </p:sp>
        <p:pic>
          <p:nvPicPr>
            <p:cNvPr id="24" name="object 24"/>
            <p:cNvPicPr/>
            <p:nvPr/>
          </p:nvPicPr>
          <p:blipFill>
            <a:blip r:embed="rId6" cstate="print"/>
            <a:stretch>
              <a:fillRect/>
            </a:stretch>
          </p:blipFill>
          <p:spPr>
            <a:xfrm>
              <a:off x="2498598" y="3033521"/>
              <a:ext cx="1824227" cy="1981200"/>
            </a:xfrm>
            <a:prstGeom prst="rect">
              <a:avLst/>
            </a:prstGeom>
          </p:spPr>
        </p:pic>
        <p:sp>
          <p:nvSpPr>
            <p:cNvPr id="25" name="object 25"/>
            <p:cNvSpPr/>
            <p:nvPr/>
          </p:nvSpPr>
          <p:spPr>
            <a:xfrm>
              <a:off x="2498598" y="3033521"/>
              <a:ext cx="1824355" cy="1981200"/>
            </a:xfrm>
            <a:custGeom>
              <a:avLst/>
              <a:gdLst/>
              <a:ahLst/>
              <a:cxnLst/>
              <a:rect l="l" t="t" r="r" b="b"/>
              <a:pathLst>
                <a:path w="1824354" h="1981200">
                  <a:moveTo>
                    <a:pt x="0" y="1981200"/>
                  </a:moveTo>
                  <a:lnTo>
                    <a:pt x="1824227" y="1981200"/>
                  </a:lnTo>
                  <a:lnTo>
                    <a:pt x="1824227" y="0"/>
                  </a:lnTo>
                  <a:lnTo>
                    <a:pt x="0" y="0"/>
                  </a:lnTo>
                  <a:lnTo>
                    <a:pt x="0" y="1981200"/>
                  </a:lnTo>
                  <a:close/>
                </a:path>
              </a:pathLst>
            </a:custGeom>
            <a:ln w="3175">
              <a:solidFill>
                <a:srgbClr val="FFFFFF"/>
              </a:solidFill>
            </a:ln>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21616</TotalTime>
  <Words>1193</Words>
  <Application>Microsoft Office PowerPoint</Application>
  <PresentationFormat>如螢幕大小 (16:10)</PresentationFormat>
  <Paragraphs>242</Paragraphs>
  <Slides>17</Slides>
  <Notes>1</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17</vt:i4>
      </vt:variant>
    </vt:vector>
  </HeadingPairs>
  <TitlesOfParts>
    <vt:vector size="33" baseType="lpstr">
      <vt:lpstr>Arial MT</vt:lpstr>
      <vt:lpstr>等线</vt:lpstr>
      <vt:lpstr>等线 Light</vt:lpstr>
      <vt:lpstr>Helvetica Light</vt:lpstr>
      <vt:lpstr>Microsoft JhengHei</vt:lpstr>
      <vt:lpstr>新細明體</vt:lpstr>
      <vt:lpstr>Arial</vt:lpstr>
      <vt:lpstr>Arial Black</vt:lpstr>
      <vt:lpstr>Baskerville Old Face</vt:lpstr>
      <vt:lpstr>Calibri</vt:lpstr>
      <vt:lpstr>Calibri Light</vt:lpstr>
      <vt:lpstr>Cambria</vt:lpstr>
      <vt:lpstr>Gabriola</vt:lpstr>
      <vt:lpstr>Lucida Sans Unicode</vt:lpstr>
      <vt:lpstr>Segoe UI</vt:lpstr>
      <vt:lpstr>Office 佈景主題</vt:lpstr>
      <vt:lpstr>AU Exchange Program Spring Semester, 2024</vt:lpstr>
      <vt:lpstr>World University Rankings</vt:lpstr>
      <vt:lpstr>Colleges of Asia University</vt:lpstr>
      <vt:lpstr>30 International Programs (English-taught)</vt:lpstr>
      <vt:lpstr>Facts of Asia University</vt:lpstr>
      <vt:lpstr>PowerPoint 簡報</vt:lpstr>
      <vt:lpstr>Exchange Program for Spring Semester, 2024 </vt:lpstr>
      <vt:lpstr>How to Apply</vt:lpstr>
      <vt:lpstr>Estimated Cost</vt:lpstr>
      <vt:lpstr>Transportation</vt:lpstr>
      <vt:lpstr>Attractions in Taichung (1)</vt:lpstr>
      <vt:lpstr>Attractions in Taichung (2)</vt:lpstr>
      <vt:lpstr>Discover Taiwan- Taipei 101</vt:lpstr>
      <vt:lpstr>Discover Taiwan- National Palace Museum</vt:lpstr>
      <vt:lpstr>Discover Taiwan - Sun Moon Lake</vt:lpstr>
      <vt:lpstr>Discover Taiwan - Alishan</vt:lpstr>
      <vt:lpstr>Welcome to Asia University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Asia Universiy 2023 Spring Semester Exchange Program_Factsheet</dc:title>
  <dc:creator>IC-3611</dc:creator>
  <cp:lastModifiedBy>王麗婕</cp:lastModifiedBy>
  <cp:revision>86</cp:revision>
  <dcterms:created xsi:type="dcterms:W3CDTF">2022-10-13T02:08:25Z</dcterms:created>
  <dcterms:modified xsi:type="dcterms:W3CDTF">2023-10-18T05:37:30Z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2020-01-15T00:00:00Z</vt:filetime>
  </property>
  <property fmtid="{D5CDD505-2E9C-101B-9397-08002B2CF9AE}" pid="3" name="Creator">
    <vt:lpwstr>Microsoft® PowerPoint® 2016</vt:lpwstr>
  </property>
  <property fmtid="{D5CDD505-2E9C-101B-9397-08002B2CF9AE}" pid="4" name="LastSaved">
    <vt:filetime>2022-10-13T00:00:00Z</vt:filetime>
  </property>
</Properties>
</file>