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12192000"/>
  <p:notesSz cx="6858000" cy="9144000"/>
  <p:embeddedFontLst>
    <p:embeddedFont>
      <p:font typeface="Raleway"/>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font" Target="fonts/Raleway-bold.fntdata"/><Relationship Id="rId10" Type="http://schemas.openxmlformats.org/officeDocument/2006/relationships/slide" Target="slides/slide6.xml"/><Relationship Id="rId21" Type="http://schemas.openxmlformats.org/officeDocument/2006/relationships/font" Target="fonts/Raleway-regular.fntdata"/><Relationship Id="rId13" Type="http://schemas.openxmlformats.org/officeDocument/2006/relationships/slide" Target="slides/slide9.xml"/><Relationship Id="rId24" Type="http://schemas.openxmlformats.org/officeDocument/2006/relationships/font" Target="fonts/Raleway-boldItalic.fntdata"/><Relationship Id="rId12" Type="http://schemas.openxmlformats.org/officeDocument/2006/relationships/slide" Target="slides/slide8.xml"/><Relationship Id="rId23" Type="http://schemas.openxmlformats.org/officeDocument/2006/relationships/font" Target="fonts/Raleway-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d27d58c5a0_2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gd27d58c5a0_2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cdc1f69d19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cdc1f69d19_0_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d27d58c5a0_2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gd27d58c5a0_2_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d27d58c5a0_2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gd27d58c5a0_2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d27d58c5a0_2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gd27d58c5a0_2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d27d58c5a0_2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d27d58c5a0_2_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jp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jp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jp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7.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jp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3" name="Shape 83"/>
        <p:cNvGrpSpPr/>
        <p:nvPr/>
      </p:nvGrpSpPr>
      <p:grpSpPr>
        <a:xfrm>
          <a:off x="0" y="0"/>
          <a:ext cx="0" cy="0"/>
          <a:chOff x="0" y="0"/>
          <a:chExt cx="0" cy="0"/>
        </a:xfrm>
      </p:grpSpPr>
      <p:sp>
        <p:nvSpPr>
          <p:cNvPr id="84" name="Google Shape;84;p13"/>
          <p:cNvSpPr txBox="1"/>
          <p:nvPr>
            <p:ph type="ctrTitle"/>
          </p:nvPr>
        </p:nvSpPr>
        <p:spPr>
          <a:xfrm>
            <a:off x="1073425" y="1592750"/>
            <a:ext cx="10206000" cy="17871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8640"/>
              <a:buFont typeface="Raleway"/>
              <a:buNone/>
            </a:pPr>
            <a:r>
              <a:rPr lang="en-US" sz="4740">
                <a:solidFill>
                  <a:schemeClr val="lt1"/>
                </a:solidFill>
                <a:latin typeface="Raleway"/>
                <a:ea typeface="Raleway"/>
                <a:cs typeface="Raleway"/>
                <a:sym typeface="Raleway"/>
              </a:rPr>
              <a:t>ITS Alumni Passion Competition</a:t>
            </a:r>
            <a:endParaRPr sz="4740">
              <a:solidFill>
                <a:schemeClr val="lt1"/>
              </a:solidFill>
              <a:latin typeface="Raleway"/>
              <a:ea typeface="Raleway"/>
              <a:cs typeface="Raleway"/>
              <a:sym typeface="Raleway"/>
            </a:endParaRPr>
          </a:p>
        </p:txBody>
      </p:sp>
      <p:sp>
        <p:nvSpPr>
          <p:cNvPr id="85" name="Google Shape;85;p13"/>
          <p:cNvSpPr txBox="1"/>
          <p:nvPr/>
        </p:nvSpPr>
        <p:spPr>
          <a:xfrm>
            <a:off x="1073426" y="2755011"/>
            <a:ext cx="9144000" cy="11643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lt1"/>
              </a:buClr>
              <a:buSzPts val="2800"/>
              <a:buFont typeface="Raleway"/>
              <a:buNone/>
            </a:pPr>
            <a:r>
              <a:rPr lang="en-US" sz="2800">
                <a:solidFill>
                  <a:schemeClr val="lt1"/>
                </a:solidFill>
                <a:latin typeface="Raleway"/>
                <a:ea typeface="Raleway"/>
                <a:cs typeface="Raleway"/>
                <a:sym typeface="Raleway"/>
              </a:rPr>
              <a:t>for ITS International Students Alumni</a:t>
            </a:r>
            <a:endParaRPr b="0" i="0" sz="2800" u="none" cap="none" strike="noStrike">
              <a:solidFill>
                <a:schemeClr val="lt1"/>
              </a:solidFill>
              <a:latin typeface="Raleway"/>
              <a:ea typeface="Raleway"/>
              <a:cs typeface="Raleway"/>
              <a:sym typeface="Raleway"/>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1" name="Shape 141"/>
        <p:cNvGrpSpPr/>
        <p:nvPr/>
      </p:nvGrpSpPr>
      <p:grpSpPr>
        <a:xfrm>
          <a:off x="0" y="0"/>
          <a:ext cx="0" cy="0"/>
          <a:chOff x="0" y="0"/>
          <a:chExt cx="0" cy="0"/>
        </a:xfrm>
      </p:grpSpPr>
      <p:sp>
        <p:nvSpPr>
          <p:cNvPr id="142" name="Google Shape;142;p22"/>
          <p:cNvSpPr txBox="1"/>
          <p:nvPr/>
        </p:nvSpPr>
        <p:spPr>
          <a:xfrm>
            <a:off x="1319075" y="1214466"/>
            <a:ext cx="4501154" cy="79751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Short video competition</a:t>
            </a:r>
            <a:endParaRPr b="1" sz="2800">
              <a:solidFill>
                <a:srgbClr val="002060"/>
              </a:solidFill>
              <a:latin typeface="Raleway"/>
              <a:ea typeface="Raleway"/>
              <a:cs typeface="Raleway"/>
              <a:sym typeface="Raleway"/>
            </a:endParaRPr>
          </a:p>
        </p:txBody>
      </p:sp>
      <p:sp>
        <p:nvSpPr>
          <p:cNvPr id="143" name="Google Shape;143;p22"/>
          <p:cNvSpPr/>
          <p:nvPr/>
        </p:nvSpPr>
        <p:spPr>
          <a:xfrm>
            <a:off x="612750" y="2011975"/>
            <a:ext cx="8041200" cy="4524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002060"/>
                </a:solidFill>
                <a:latin typeface="Raleway"/>
                <a:ea typeface="Raleway"/>
                <a:cs typeface="Raleway"/>
                <a:sym typeface="Raleway"/>
              </a:rPr>
              <a:t>Requirements</a:t>
            </a:r>
            <a:endParaRPr b="0"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video must be an original work of the participants with the duration of 2 minutes up to 5 minutes.</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Raleway"/>
              <a:buChar char="•"/>
            </a:pPr>
            <a:r>
              <a:rPr lang="en-US" sz="1600">
                <a:solidFill>
                  <a:srgbClr val="002060"/>
                </a:solidFill>
                <a:latin typeface="Raleway"/>
                <a:ea typeface="Raleway"/>
                <a:cs typeface="Raleway"/>
                <a:sym typeface="Raleway"/>
              </a:rPr>
              <a:t>A participant must submit a brief explanation of their work in 300 words of short essay</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Raleway"/>
              <a:buChar char="•"/>
            </a:pPr>
            <a:r>
              <a:rPr lang="en-US" sz="1600">
                <a:solidFill>
                  <a:srgbClr val="002060"/>
                </a:solidFill>
                <a:latin typeface="Raleway"/>
                <a:ea typeface="Raleway"/>
                <a:cs typeface="Raleway"/>
                <a:sym typeface="Raleway"/>
              </a:rPr>
              <a:t>The video must be in English or Bahasa Indonesia</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Raleway"/>
              <a:buChar char="•"/>
            </a:pPr>
            <a:r>
              <a:rPr lang="en-US" sz="1600">
                <a:solidFill>
                  <a:srgbClr val="002060"/>
                </a:solidFill>
                <a:latin typeface="Raleway"/>
                <a:ea typeface="Raleway"/>
                <a:cs typeface="Raleway"/>
                <a:sym typeface="Raleway"/>
              </a:rPr>
              <a:t>The video must be in l</a:t>
            </a:r>
            <a:r>
              <a:rPr lang="en-US" sz="1600">
                <a:solidFill>
                  <a:srgbClr val="002060"/>
                </a:solidFill>
                <a:latin typeface="Raleway"/>
                <a:ea typeface="Raleway"/>
                <a:cs typeface="Raleway"/>
                <a:sym typeface="Raleway"/>
              </a:rPr>
              <a:t>andscape format and in HD mp4 file type.</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participant must submit a link of their video</a:t>
            </a:r>
            <a:r>
              <a:rPr lang="en-US" sz="1600">
                <a:solidFill>
                  <a:srgbClr val="002060"/>
                </a:solidFill>
                <a:latin typeface="Raleway"/>
                <a:ea typeface="Raleway"/>
                <a:cs typeface="Raleway"/>
                <a:sym typeface="Raleway"/>
              </a:rPr>
              <a:t> to the provided form.</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Participants are strongly suggest not to upload their video entry in any social media platforms before the competition is ended.</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Raleway"/>
              <a:buChar char="•"/>
            </a:pPr>
            <a:r>
              <a:rPr lang="en-US" sz="1600">
                <a:solidFill>
                  <a:srgbClr val="002060"/>
                </a:solidFill>
                <a:latin typeface="Raleway"/>
                <a:ea typeface="Raleway"/>
                <a:cs typeface="Raleway"/>
                <a:sym typeface="Raleway"/>
              </a:rPr>
              <a:t>The use of copyrighted materials including logo, brands, pictures, and background music are prohibited. The use of open source materials must be credited lawfully.</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Plagiarized entries will be disqualified. Plagiarism is defined as taking and using another person’s ideas, writings, or inventions as one’s own.</a:t>
            </a:r>
            <a:endParaRPr/>
          </a:p>
          <a:p>
            <a:pPr indent="-184150" lvl="0" marL="285750" marR="0" rtl="0" algn="l">
              <a:spcBef>
                <a:spcPts val="0"/>
              </a:spcBef>
              <a:spcAft>
                <a:spcPts val="0"/>
              </a:spcAft>
              <a:buClr>
                <a:schemeClr val="dk1"/>
              </a:buClr>
              <a:buSzPts val="1600"/>
              <a:buFont typeface="Arial"/>
              <a:buNone/>
            </a:pPr>
            <a:r>
              <a:t/>
            </a:r>
            <a:endParaRPr sz="1600">
              <a:solidFill>
                <a:srgbClr val="002060"/>
              </a:solidFill>
              <a:latin typeface="Raleway"/>
              <a:ea typeface="Raleway"/>
              <a:cs typeface="Raleway"/>
              <a:sym typeface="Raleway"/>
            </a:endParaRPr>
          </a:p>
          <a:p>
            <a:pPr indent="-184150" lvl="0" marL="285750" marR="0" rtl="0" algn="l">
              <a:spcBef>
                <a:spcPts val="0"/>
              </a:spcBef>
              <a:spcAft>
                <a:spcPts val="0"/>
              </a:spcAft>
              <a:buClr>
                <a:schemeClr val="dk1"/>
              </a:buClr>
              <a:buSzPts val="1600"/>
              <a:buFont typeface="Arial"/>
              <a:buNone/>
            </a:pPr>
            <a:r>
              <a:t/>
            </a:r>
            <a:endParaRPr sz="1600">
              <a:solidFill>
                <a:srgbClr val="002060"/>
              </a:solidFill>
              <a:latin typeface="Raleway"/>
              <a:ea typeface="Raleway"/>
              <a:cs typeface="Raleway"/>
              <a:sym typeface="Raleway"/>
            </a:endParaRPr>
          </a:p>
        </p:txBody>
      </p:sp>
      <p:pic>
        <p:nvPicPr>
          <p:cNvPr id="144" name="Google Shape;144;p22"/>
          <p:cNvPicPr preferRelativeResize="0"/>
          <p:nvPr/>
        </p:nvPicPr>
        <p:blipFill rotWithShape="1">
          <a:blip r:embed="rId4">
            <a:alphaModFix/>
          </a:blip>
          <a:srcRect b="0" l="0" r="0" t="0"/>
          <a:stretch/>
        </p:blipFill>
        <p:spPr>
          <a:xfrm>
            <a:off x="542225" y="1154776"/>
            <a:ext cx="700650" cy="7006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8" name="Shape 148"/>
        <p:cNvGrpSpPr/>
        <p:nvPr/>
      </p:nvGrpSpPr>
      <p:grpSpPr>
        <a:xfrm>
          <a:off x="0" y="0"/>
          <a:ext cx="0" cy="0"/>
          <a:chOff x="0" y="0"/>
          <a:chExt cx="0" cy="0"/>
        </a:xfrm>
      </p:grpSpPr>
      <p:sp>
        <p:nvSpPr>
          <p:cNvPr id="149" name="Google Shape;149;p23"/>
          <p:cNvSpPr txBox="1"/>
          <p:nvPr/>
        </p:nvSpPr>
        <p:spPr>
          <a:xfrm>
            <a:off x="1319075" y="1214466"/>
            <a:ext cx="4114800" cy="797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Snapshot competition</a:t>
            </a:r>
            <a:endParaRPr b="1" sz="2800">
              <a:solidFill>
                <a:srgbClr val="002060"/>
              </a:solidFill>
              <a:latin typeface="Raleway"/>
              <a:ea typeface="Raleway"/>
              <a:cs typeface="Raleway"/>
              <a:sym typeface="Raleway"/>
            </a:endParaRPr>
          </a:p>
        </p:txBody>
      </p:sp>
      <p:sp>
        <p:nvSpPr>
          <p:cNvPr id="150" name="Google Shape;150;p23"/>
          <p:cNvSpPr/>
          <p:nvPr/>
        </p:nvSpPr>
        <p:spPr>
          <a:xfrm>
            <a:off x="383200" y="2132151"/>
            <a:ext cx="8113200" cy="3953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002060"/>
                </a:solidFill>
                <a:latin typeface="Raleway"/>
                <a:ea typeface="Raleway"/>
                <a:cs typeface="Raleway"/>
                <a:sym typeface="Raleway"/>
              </a:rPr>
              <a:t>Requirements</a:t>
            </a:r>
            <a:br>
              <a:rPr b="1" lang="en-US" sz="1600">
                <a:solidFill>
                  <a:srgbClr val="002060"/>
                </a:solidFill>
                <a:latin typeface="Raleway"/>
                <a:ea typeface="Raleway"/>
                <a:cs typeface="Raleway"/>
                <a:sym typeface="Raleway"/>
              </a:rPr>
            </a:br>
            <a:endParaRPr b="0" sz="1600">
              <a:solidFill>
                <a:srgbClr val="002060"/>
              </a:solidFill>
              <a:latin typeface="Raleway"/>
              <a:ea typeface="Raleway"/>
              <a:cs typeface="Raleway"/>
              <a:sym typeface="Raleway"/>
            </a:endParaRPr>
          </a:p>
          <a:p>
            <a:pPr indent="-330200" lvl="0" marL="457200" rtl="0" algn="l">
              <a:spcBef>
                <a:spcPts val="0"/>
              </a:spcBef>
              <a:spcAft>
                <a:spcPts val="0"/>
              </a:spcAft>
              <a:buClr>
                <a:srgbClr val="002060"/>
              </a:buClr>
              <a:buSzPts val="1600"/>
              <a:buChar char="•"/>
            </a:pPr>
            <a:r>
              <a:rPr lang="en-US" sz="1600">
                <a:solidFill>
                  <a:srgbClr val="002060"/>
                </a:solidFill>
                <a:latin typeface="Raleway"/>
                <a:ea typeface="Raleway"/>
                <a:cs typeface="Raleway"/>
                <a:sym typeface="Raleway"/>
              </a:rPr>
              <a:t>The ITS alumni must display ITS logo/attributes. ITS Alumni also can print out the ITS Advancing Humanity sign that can be printed in color or black and white. </a:t>
            </a:r>
            <a:endParaRPr sz="1600">
              <a:solidFill>
                <a:srgbClr val="002060"/>
              </a:solidFill>
              <a:latin typeface="Raleway"/>
              <a:ea typeface="Raleway"/>
              <a:cs typeface="Raleway"/>
              <a:sym typeface="Raleway"/>
            </a:endParaRPr>
          </a:p>
          <a:p>
            <a:pPr indent="-330200" lvl="0" marL="457200" rtl="0" algn="l">
              <a:spcBef>
                <a:spcPts val="0"/>
              </a:spcBef>
              <a:spcAft>
                <a:spcPts val="0"/>
              </a:spcAft>
              <a:buClr>
                <a:srgbClr val="002060"/>
              </a:buClr>
              <a:buSzPts val="1600"/>
              <a:buFont typeface="Raleway"/>
              <a:buChar char="•"/>
            </a:pPr>
            <a:r>
              <a:rPr lang="en-US" sz="1600">
                <a:solidFill>
                  <a:srgbClr val="002060"/>
                </a:solidFill>
                <a:latin typeface="Raleway"/>
                <a:ea typeface="Raleway"/>
                <a:cs typeface="Raleway"/>
                <a:sym typeface="Raleway"/>
              </a:rPr>
              <a:t>The ITS alumni must then to take a photo of themselves with the ITS logo/attributes are displayed, or by holding the ITS Advancing Humanity sign in an interesting location of their choice and submit the entry to the provided link.</a:t>
            </a:r>
            <a:endParaRPr sz="1600">
              <a:solidFill>
                <a:srgbClr val="002060"/>
              </a:solidFill>
              <a:latin typeface="Raleway"/>
              <a:ea typeface="Raleway"/>
              <a:cs typeface="Raleway"/>
              <a:sym typeface="Raleway"/>
            </a:endParaRPr>
          </a:p>
          <a:p>
            <a:pPr indent="-330200" lvl="0" marL="457200" rtl="0" algn="l">
              <a:spcBef>
                <a:spcPts val="0"/>
              </a:spcBef>
              <a:spcAft>
                <a:spcPts val="0"/>
              </a:spcAft>
              <a:buClr>
                <a:srgbClr val="002060"/>
              </a:buClr>
              <a:buSzPts val="1600"/>
              <a:buChar char="•"/>
            </a:pPr>
            <a:r>
              <a:rPr lang="en-US" sz="1600">
                <a:solidFill>
                  <a:srgbClr val="002060"/>
                </a:solidFill>
                <a:latin typeface="Raleway"/>
                <a:ea typeface="Raleway"/>
                <a:cs typeface="Raleway"/>
                <a:sym typeface="Raleway"/>
              </a:rPr>
              <a:t>Create a caption for each entry in 160 characters text.</a:t>
            </a:r>
            <a:endParaRPr>
              <a:solidFill>
                <a:schemeClr val="dk1"/>
              </a:solidFill>
            </a:endParaRPr>
          </a:p>
          <a:p>
            <a:pPr indent="0" lvl="0" marL="457200" rtl="0" algn="l">
              <a:spcBef>
                <a:spcPts val="0"/>
              </a:spcBef>
              <a:spcAft>
                <a:spcPts val="0"/>
              </a:spcAft>
              <a:buNone/>
            </a:pPr>
            <a:r>
              <a:t/>
            </a:r>
            <a:endParaRPr sz="1600">
              <a:solidFill>
                <a:srgbClr val="002060"/>
              </a:solidFill>
              <a:latin typeface="Raleway"/>
              <a:ea typeface="Raleway"/>
              <a:cs typeface="Raleway"/>
              <a:sym typeface="Raleway"/>
            </a:endParaRPr>
          </a:p>
        </p:txBody>
      </p:sp>
      <p:pic>
        <p:nvPicPr>
          <p:cNvPr id="151" name="Google Shape;151;p23"/>
          <p:cNvPicPr preferRelativeResize="0"/>
          <p:nvPr/>
        </p:nvPicPr>
        <p:blipFill rotWithShape="1">
          <a:blip r:embed="rId4">
            <a:alphaModFix/>
          </a:blip>
          <a:srcRect b="0" l="0" r="0" t="0"/>
          <a:stretch/>
        </p:blipFill>
        <p:spPr>
          <a:xfrm>
            <a:off x="493050" y="1214474"/>
            <a:ext cx="676125" cy="6761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5" name="Shape 155"/>
        <p:cNvGrpSpPr/>
        <p:nvPr/>
      </p:nvGrpSpPr>
      <p:grpSpPr>
        <a:xfrm>
          <a:off x="0" y="0"/>
          <a:ext cx="0" cy="0"/>
          <a:chOff x="0" y="0"/>
          <a:chExt cx="0" cy="0"/>
        </a:xfrm>
      </p:grpSpPr>
      <p:sp>
        <p:nvSpPr>
          <p:cNvPr id="156" name="Google Shape;156;p24"/>
          <p:cNvSpPr txBox="1"/>
          <p:nvPr/>
        </p:nvSpPr>
        <p:spPr>
          <a:xfrm>
            <a:off x="1319075" y="1214466"/>
            <a:ext cx="4114800" cy="79751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Snapshot competition</a:t>
            </a:r>
            <a:endParaRPr b="1" sz="2800">
              <a:solidFill>
                <a:srgbClr val="002060"/>
              </a:solidFill>
              <a:latin typeface="Raleway"/>
              <a:ea typeface="Raleway"/>
              <a:cs typeface="Raleway"/>
              <a:sym typeface="Raleway"/>
            </a:endParaRPr>
          </a:p>
        </p:txBody>
      </p:sp>
      <p:sp>
        <p:nvSpPr>
          <p:cNvPr id="157" name="Google Shape;157;p24"/>
          <p:cNvSpPr/>
          <p:nvPr/>
        </p:nvSpPr>
        <p:spPr>
          <a:xfrm>
            <a:off x="425200" y="1890601"/>
            <a:ext cx="8113200" cy="3953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rgbClr val="002060"/>
                </a:solidFill>
                <a:latin typeface="Raleway"/>
                <a:ea typeface="Raleway"/>
                <a:cs typeface="Raleway"/>
                <a:sym typeface="Raleway"/>
              </a:rPr>
              <a:t>Requirements</a:t>
            </a:r>
            <a:br>
              <a:rPr b="1" lang="en-US" sz="1600">
                <a:solidFill>
                  <a:srgbClr val="002060"/>
                </a:solidFill>
                <a:latin typeface="Raleway"/>
                <a:ea typeface="Raleway"/>
                <a:cs typeface="Raleway"/>
                <a:sym typeface="Raleway"/>
              </a:rPr>
            </a:br>
            <a:endParaRPr b="0"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photo(s) must be submitted as a high-resolution JPEG with the resolution is a minimum of 1200 pixels wide to be used for social media, PowerPoint slides at alumni events, webinars, and the ITS website as promotional materials. </a:t>
            </a:r>
            <a:endParaRPr sz="1600">
              <a:solidFill>
                <a:srgbClr val="002060"/>
              </a:solidFill>
              <a:latin typeface="Raleway"/>
              <a:ea typeface="Raleway"/>
              <a:cs typeface="Raleway"/>
              <a:sym typeface="Raleway"/>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photo must not contain violence, profanity, or direct attacks on individuals or organizations. Any entries deemed offensive and inappropriate will be immediately disqualified.</a:t>
            </a:r>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photo(s) must be an original creation - no copyrighted images shall be used.</a:t>
            </a:r>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The participant must certify and warrant that the submitted photo(s) does not violate the rights of a third party or any copyrights.</a:t>
            </a:r>
            <a:endParaRPr/>
          </a:p>
          <a:p>
            <a:pPr indent="-285750" lvl="0" marL="285750" marR="0" rtl="0" algn="l">
              <a:spcBef>
                <a:spcPts val="0"/>
              </a:spcBef>
              <a:spcAft>
                <a:spcPts val="0"/>
              </a:spcAft>
              <a:buClr>
                <a:srgbClr val="002060"/>
              </a:buClr>
              <a:buSzPts val="1600"/>
              <a:buFont typeface="Arial"/>
              <a:buChar char="•"/>
            </a:pPr>
            <a:r>
              <a:rPr lang="en-US" sz="1600">
                <a:solidFill>
                  <a:srgbClr val="002060"/>
                </a:solidFill>
                <a:latin typeface="Raleway"/>
                <a:ea typeface="Raleway"/>
                <a:cs typeface="Raleway"/>
                <a:sym typeface="Raleway"/>
              </a:rPr>
              <a:t>By submitting photo(s), participants agree to grant ITS GE free of charge the right to use the photo in any manner and media, including without limitation, the right to publish, adapt, distribute, copy, display or translate in printed or electronic media even if they are not the winning entries.</a:t>
            </a:r>
            <a:endParaRPr/>
          </a:p>
          <a:p>
            <a:pPr indent="0" lvl="0" marL="457200" marR="0" rtl="0" algn="l">
              <a:spcBef>
                <a:spcPts val="0"/>
              </a:spcBef>
              <a:spcAft>
                <a:spcPts val="0"/>
              </a:spcAft>
              <a:buNone/>
            </a:pPr>
            <a:r>
              <a:t/>
            </a:r>
            <a:endParaRPr/>
          </a:p>
        </p:txBody>
      </p:sp>
      <p:pic>
        <p:nvPicPr>
          <p:cNvPr id="158" name="Google Shape;158;p24"/>
          <p:cNvPicPr preferRelativeResize="0"/>
          <p:nvPr/>
        </p:nvPicPr>
        <p:blipFill rotWithShape="1">
          <a:blip r:embed="rId4">
            <a:alphaModFix/>
          </a:blip>
          <a:srcRect b="0" l="0" r="0" t="0"/>
          <a:stretch/>
        </p:blipFill>
        <p:spPr>
          <a:xfrm>
            <a:off x="493050" y="1214474"/>
            <a:ext cx="676125" cy="6761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2" name="Shape 162"/>
        <p:cNvGrpSpPr/>
        <p:nvPr/>
      </p:nvGrpSpPr>
      <p:grpSpPr>
        <a:xfrm>
          <a:off x="0" y="0"/>
          <a:ext cx="0" cy="0"/>
          <a:chOff x="0" y="0"/>
          <a:chExt cx="0" cy="0"/>
        </a:xfrm>
      </p:grpSpPr>
      <p:sp>
        <p:nvSpPr>
          <p:cNvPr id="163" name="Google Shape;163;p25"/>
          <p:cNvSpPr txBox="1"/>
          <p:nvPr/>
        </p:nvSpPr>
        <p:spPr>
          <a:xfrm>
            <a:off x="1683026" y="481322"/>
            <a:ext cx="9144000" cy="10559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rgbClr val="002060"/>
              </a:buClr>
              <a:buSzPts val="3600"/>
              <a:buFont typeface="Raleway"/>
              <a:buNone/>
            </a:pPr>
            <a:r>
              <a:rPr b="0" i="0" lang="en-US" sz="3600" u="none" cap="none" strike="noStrike">
                <a:solidFill>
                  <a:srgbClr val="002060"/>
                </a:solidFill>
                <a:latin typeface="Raleway"/>
                <a:ea typeface="Raleway"/>
                <a:cs typeface="Raleway"/>
                <a:sym typeface="Raleway"/>
              </a:rPr>
              <a:t>Competition timeline</a:t>
            </a:r>
            <a:endParaRPr b="0" i="0" sz="3600" u="none" cap="none" strike="noStrike">
              <a:solidFill>
                <a:srgbClr val="002060"/>
              </a:solidFill>
              <a:latin typeface="Raleway"/>
              <a:ea typeface="Raleway"/>
              <a:cs typeface="Raleway"/>
              <a:sym typeface="Raleway"/>
            </a:endParaRPr>
          </a:p>
        </p:txBody>
      </p:sp>
      <p:cxnSp>
        <p:nvCxnSpPr>
          <p:cNvPr id="164" name="Google Shape;164;p25"/>
          <p:cNvCxnSpPr/>
          <p:nvPr/>
        </p:nvCxnSpPr>
        <p:spPr>
          <a:xfrm>
            <a:off x="1149730" y="3139827"/>
            <a:ext cx="9788808" cy="8978"/>
          </a:xfrm>
          <a:prstGeom prst="straightConnector1">
            <a:avLst/>
          </a:prstGeom>
          <a:noFill/>
          <a:ln cap="flat" cmpd="sng" w="38100">
            <a:solidFill>
              <a:srgbClr val="002060"/>
            </a:solidFill>
            <a:prstDash val="solid"/>
            <a:miter lim="800000"/>
            <a:headEnd len="sm" w="sm" type="none"/>
            <a:tailEnd len="sm" w="sm" type="none"/>
          </a:ln>
        </p:spPr>
      </p:cxnSp>
      <p:sp>
        <p:nvSpPr>
          <p:cNvPr id="165" name="Google Shape;165;p25"/>
          <p:cNvSpPr/>
          <p:nvPr/>
        </p:nvSpPr>
        <p:spPr>
          <a:xfrm>
            <a:off x="998418" y="3008620"/>
            <a:ext cx="255044" cy="262413"/>
          </a:xfrm>
          <a:prstGeom prst="ellipse">
            <a:avLst/>
          </a:prstGeom>
          <a:solidFill>
            <a:srgbClr val="FFC00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25"/>
          <p:cNvSpPr/>
          <p:nvPr/>
        </p:nvSpPr>
        <p:spPr>
          <a:xfrm>
            <a:off x="10762773" y="3034494"/>
            <a:ext cx="255044" cy="262413"/>
          </a:xfrm>
          <a:prstGeom prst="ellipse">
            <a:avLst/>
          </a:prstGeom>
          <a:solidFill>
            <a:srgbClr val="FFC00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25"/>
          <p:cNvSpPr/>
          <p:nvPr/>
        </p:nvSpPr>
        <p:spPr>
          <a:xfrm>
            <a:off x="90241" y="3402054"/>
            <a:ext cx="2082853" cy="49335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rgbClr val="002060"/>
                </a:solidFill>
                <a:latin typeface="Raleway"/>
                <a:ea typeface="Raleway"/>
                <a:cs typeface="Raleway"/>
                <a:sym typeface="Raleway"/>
              </a:rPr>
              <a:t>1 May – 31 July 2021</a:t>
            </a:r>
            <a:endParaRPr/>
          </a:p>
          <a:p>
            <a:pPr indent="0" lvl="0" marL="0" marR="0" rtl="0" algn="ctr">
              <a:spcBef>
                <a:spcPts val="0"/>
              </a:spcBef>
              <a:spcAft>
                <a:spcPts val="0"/>
              </a:spcAft>
              <a:buNone/>
            </a:pPr>
            <a:r>
              <a:rPr b="1" i="1" lang="en-US" sz="1400" u="none" cap="none" strike="noStrike">
                <a:solidFill>
                  <a:srgbClr val="002060"/>
                </a:solidFill>
                <a:latin typeface="Raleway"/>
                <a:ea typeface="Raleway"/>
                <a:cs typeface="Raleway"/>
                <a:sym typeface="Raleway"/>
              </a:rPr>
              <a:t>Entry Submission</a:t>
            </a:r>
            <a:endParaRPr/>
          </a:p>
        </p:txBody>
      </p:sp>
      <p:sp>
        <p:nvSpPr>
          <p:cNvPr id="168" name="Google Shape;168;p25"/>
          <p:cNvSpPr/>
          <p:nvPr/>
        </p:nvSpPr>
        <p:spPr>
          <a:xfrm>
            <a:off x="4410640" y="3023931"/>
            <a:ext cx="255044" cy="262413"/>
          </a:xfrm>
          <a:prstGeom prst="ellipse">
            <a:avLst/>
          </a:prstGeom>
          <a:solidFill>
            <a:srgbClr val="FFC00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25"/>
          <p:cNvSpPr/>
          <p:nvPr/>
        </p:nvSpPr>
        <p:spPr>
          <a:xfrm>
            <a:off x="7610828" y="3008620"/>
            <a:ext cx="255044" cy="262413"/>
          </a:xfrm>
          <a:prstGeom prst="ellipse">
            <a:avLst/>
          </a:prstGeom>
          <a:solidFill>
            <a:srgbClr val="FFC00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25"/>
          <p:cNvSpPr/>
          <p:nvPr/>
        </p:nvSpPr>
        <p:spPr>
          <a:xfrm>
            <a:off x="3496736" y="3464989"/>
            <a:ext cx="2082853" cy="49335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rgbClr val="002060"/>
                </a:solidFill>
                <a:latin typeface="Raleway"/>
                <a:ea typeface="Raleway"/>
                <a:cs typeface="Raleway"/>
                <a:sym typeface="Raleway"/>
              </a:rPr>
              <a:t>15 August 2021</a:t>
            </a:r>
            <a:endParaRPr/>
          </a:p>
          <a:p>
            <a:pPr indent="0" lvl="0" marL="0" marR="0" rtl="0" algn="ctr">
              <a:spcBef>
                <a:spcPts val="0"/>
              </a:spcBef>
              <a:spcAft>
                <a:spcPts val="0"/>
              </a:spcAft>
              <a:buNone/>
            </a:pPr>
            <a:r>
              <a:rPr b="1" i="1" lang="en-US">
                <a:solidFill>
                  <a:srgbClr val="002060"/>
                </a:solidFill>
                <a:latin typeface="Raleway"/>
                <a:ea typeface="Raleway"/>
                <a:cs typeface="Raleway"/>
                <a:sym typeface="Raleway"/>
              </a:rPr>
              <a:t>Announcement of </a:t>
            </a:r>
            <a:endParaRPr b="1" i="1">
              <a:solidFill>
                <a:srgbClr val="002060"/>
              </a:solidFill>
              <a:latin typeface="Raleway"/>
              <a:ea typeface="Raleway"/>
              <a:cs typeface="Raleway"/>
              <a:sym typeface="Raleway"/>
            </a:endParaRPr>
          </a:p>
          <a:p>
            <a:pPr indent="0" lvl="0" marL="0" marR="0" rtl="0" algn="ctr">
              <a:spcBef>
                <a:spcPts val="0"/>
              </a:spcBef>
              <a:spcAft>
                <a:spcPts val="0"/>
              </a:spcAft>
              <a:buNone/>
            </a:pPr>
            <a:r>
              <a:rPr b="1" i="1" lang="en-US">
                <a:solidFill>
                  <a:srgbClr val="002060"/>
                </a:solidFill>
                <a:latin typeface="Raleway"/>
                <a:ea typeface="Raleway"/>
                <a:cs typeface="Raleway"/>
                <a:sym typeface="Raleway"/>
              </a:rPr>
              <a:t>the </a:t>
            </a:r>
            <a:r>
              <a:rPr b="1" i="1" lang="en-US" sz="1400" u="none" cap="none" strike="noStrike">
                <a:solidFill>
                  <a:srgbClr val="002060"/>
                </a:solidFill>
                <a:latin typeface="Raleway"/>
                <a:ea typeface="Raleway"/>
                <a:cs typeface="Raleway"/>
                <a:sym typeface="Raleway"/>
              </a:rPr>
              <a:t>Finalists</a:t>
            </a:r>
            <a:endParaRPr/>
          </a:p>
        </p:txBody>
      </p:sp>
      <p:sp>
        <p:nvSpPr>
          <p:cNvPr id="171" name="Google Shape;171;p25"/>
          <p:cNvSpPr/>
          <p:nvPr/>
        </p:nvSpPr>
        <p:spPr>
          <a:xfrm>
            <a:off x="6696924" y="3429816"/>
            <a:ext cx="2082853" cy="69650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rgbClr val="002060"/>
                </a:solidFill>
                <a:latin typeface="Raleway"/>
                <a:ea typeface="Raleway"/>
                <a:cs typeface="Raleway"/>
                <a:sym typeface="Raleway"/>
              </a:rPr>
              <a:t>15 August – 15 September 2021</a:t>
            </a:r>
            <a:endParaRPr/>
          </a:p>
          <a:p>
            <a:pPr indent="0" lvl="0" marL="0" marR="0" rtl="0" algn="ctr">
              <a:spcBef>
                <a:spcPts val="0"/>
              </a:spcBef>
              <a:spcAft>
                <a:spcPts val="0"/>
              </a:spcAft>
              <a:buNone/>
            </a:pPr>
            <a:r>
              <a:rPr b="1" i="1" lang="en-US" sz="1400" u="none" cap="none" strike="noStrike">
                <a:solidFill>
                  <a:srgbClr val="002060"/>
                </a:solidFill>
                <a:latin typeface="Raleway"/>
                <a:ea typeface="Raleway"/>
                <a:cs typeface="Raleway"/>
                <a:sym typeface="Raleway"/>
              </a:rPr>
              <a:t>Voting for the winner on S</a:t>
            </a:r>
            <a:r>
              <a:rPr b="1" i="1" lang="en-US">
                <a:solidFill>
                  <a:srgbClr val="002060"/>
                </a:solidFill>
                <a:latin typeface="Raleway"/>
                <a:ea typeface="Raleway"/>
                <a:cs typeface="Raleway"/>
                <a:sym typeface="Raleway"/>
              </a:rPr>
              <a:t>ocial Media</a:t>
            </a:r>
            <a:endParaRPr/>
          </a:p>
        </p:txBody>
      </p:sp>
      <p:sp>
        <p:nvSpPr>
          <p:cNvPr id="172" name="Google Shape;172;p25"/>
          <p:cNvSpPr/>
          <p:nvPr/>
        </p:nvSpPr>
        <p:spPr>
          <a:xfrm>
            <a:off x="9897112" y="3518128"/>
            <a:ext cx="2082853" cy="49335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rgbClr val="002060"/>
                </a:solidFill>
                <a:latin typeface="Raleway"/>
                <a:ea typeface="Raleway"/>
                <a:cs typeface="Raleway"/>
                <a:sym typeface="Raleway"/>
              </a:rPr>
              <a:t>1 October 2021</a:t>
            </a:r>
            <a:endParaRPr/>
          </a:p>
          <a:p>
            <a:pPr indent="0" lvl="0" marL="0" marR="0" rtl="0" algn="ctr">
              <a:spcBef>
                <a:spcPts val="0"/>
              </a:spcBef>
              <a:spcAft>
                <a:spcPts val="0"/>
              </a:spcAft>
              <a:buNone/>
            </a:pPr>
            <a:r>
              <a:rPr b="1" i="1" lang="en-US" sz="1400" u="none" cap="none" strike="noStrike">
                <a:solidFill>
                  <a:srgbClr val="002060"/>
                </a:solidFill>
                <a:latin typeface="Raleway"/>
                <a:ea typeface="Raleway"/>
                <a:cs typeface="Raleway"/>
                <a:sym typeface="Raleway"/>
              </a:rPr>
              <a:t>Winner announcement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6" name="Shape 176"/>
        <p:cNvGrpSpPr/>
        <p:nvPr/>
      </p:nvGrpSpPr>
      <p:grpSpPr>
        <a:xfrm>
          <a:off x="0" y="0"/>
          <a:ext cx="0" cy="0"/>
          <a:chOff x="0" y="0"/>
          <a:chExt cx="0" cy="0"/>
        </a:xfrm>
      </p:grpSpPr>
      <p:sp>
        <p:nvSpPr>
          <p:cNvPr id="177" name="Google Shape;177;p26"/>
          <p:cNvSpPr txBox="1"/>
          <p:nvPr/>
        </p:nvSpPr>
        <p:spPr>
          <a:xfrm>
            <a:off x="512807" y="2677972"/>
            <a:ext cx="10000200" cy="10560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Prize </a:t>
            </a:r>
            <a:endParaRPr b="1" sz="3600">
              <a:solidFill>
                <a:srgbClr val="002060"/>
              </a:solidFill>
              <a:latin typeface="Raleway"/>
              <a:ea typeface="Raleway"/>
              <a:cs typeface="Raleway"/>
              <a:sym typeface="Raleway"/>
            </a:endParaRPr>
          </a:p>
        </p:txBody>
      </p:sp>
      <p:sp>
        <p:nvSpPr>
          <p:cNvPr id="178" name="Google Shape;178;p26"/>
          <p:cNvSpPr txBox="1"/>
          <p:nvPr/>
        </p:nvSpPr>
        <p:spPr>
          <a:xfrm>
            <a:off x="3601450" y="861075"/>
            <a:ext cx="8114700" cy="498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rgbClr val="002060"/>
                </a:solidFill>
                <a:latin typeface="Raleway"/>
                <a:ea typeface="Raleway"/>
                <a:cs typeface="Raleway"/>
                <a:sym typeface="Raleway"/>
              </a:rPr>
              <a:t>ITS Alumni Story</a:t>
            </a:r>
            <a:endParaRPr b="1" sz="20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Winner						USD 300 </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1st Runner up				USD 200</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2nd Runner up				CommTECH 2022 Scholarship </a:t>
            </a:r>
            <a:br>
              <a:rPr lang="en-US" sz="1800">
                <a:solidFill>
                  <a:srgbClr val="002060"/>
                </a:solidFill>
                <a:latin typeface="Raleway"/>
                <a:ea typeface="Raleway"/>
                <a:cs typeface="Raleway"/>
                <a:sym typeface="Raleway"/>
              </a:rPr>
            </a:br>
            <a:endParaRPr sz="1800">
              <a:solidFill>
                <a:srgbClr val="002060"/>
              </a:solidFill>
              <a:latin typeface="Raleway"/>
              <a:ea typeface="Raleway"/>
              <a:cs typeface="Raleway"/>
              <a:sym typeface="Raleway"/>
            </a:endParaRPr>
          </a:p>
          <a:p>
            <a:pPr indent="0" lvl="0" marL="0" rtl="0" algn="l">
              <a:spcBef>
                <a:spcPts val="0"/>
              </a:spcBef>
              <a:spcAft>
                <a:spcPts val="0"/>
              </a:spcAft>
              <a:buClr>
                <a:schemeClr val="dk1"/>
              </a:buClr>
              <a:buSzPts val="1100"/>
              <a:buFont typeface="Arial"/>
              <a:buNone/>
            </a:pPr>
            <a:r>
              <a:rPr b="1" lang="en-US" sz="2000">
                <a:solidFill>
                  <a:srgbClr val="002060"/>
                </a:solidFill>
                <a:latin typeface="Raleway"/>
                <a:ea typeface="Raleway"/>
                <a:cs typeface="Raleway"/>
                <a:sym typeface="Raleway"/>
              </a:rPr>
              <a:t>Snapshot</a:t>
            </a:r>
            <a:endParaRPr b="1" sz="20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Winner						USD 250</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Runner up					USD 200</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The most like and favorite		CommTECH 2022 Scholarship</a:t>
            </a:r>
            <a:endParaRPr>
              <a:solidFill>
                <a:srgbClr val="002060"/>
              </a:solidFill>
              <a:latin typeface="Raleway"/>
              <a:ea typeface="Raleway"/>
              <a:cs typeface="Raleway"/>
              <a:sym typeface="Raleway"/>
            </a:endParaRPr>
          </a:p>
          <a:p>
            <a:pPr indent="0" lvl="0" marL="0" rtl="0" algn="l">
              <a:spcBef>
                <a:spcPts val="0"/>
              </a:spcBef>
              <a:spcAft>
                <a:spcPts val="0"/>
              </a:spcAft>
              <a:buNone/>
            </a:pPr>
            <a:r>
              <a:t/>
            </a:r>
            <a:endParaRPr sz="1800">
              <a:solidFill>
                <a:srgbClr val="002060"/>
              </a:solidFill>
              <a:latin typeface="Raleway"/>
              <a:ea typeface="Raleway"/>
              <a:cs typeface="Raleway"/>
              <a:sym typeface="Raleway"/>
            </a:endParaRPr>
          </a:p>
          <a:p>
            <a:pPr indent="0" lvl="0" marL="0" rtl="0" algn="l">
              <a:spcBef>
                <a:spcPts val="0"/>
              </a:spcBef>
              <a:spcAft>
                <a:spcPts val="0"/>
              </a:spcAft>
              <a:buNone/>
            </a:pPr>
            <a:r>
              <a:rPr b="1" lang="en-US" sz="2000">
                <a:solidFill>
                  <a:srgbClr val="002060"/>
                </a:solidFill>
                <a:latin typeface="Raleway"/>
                <a:ea typeface="Raleway"/>
                <a:cs typeface="Raleway"/>
                <a:sym typeface="Raleway"/>
              </a:rPr>
              <a:t>Short Movie</a:t>
            </a:r>
            <a:endParaRPr b="1" sz="20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Winner						USD 250</a:t>
            </a:r>
            <a:r>
              <a:rPr lang="en-US" sz="1800">
                <a:solidFill>
                  <a:srgbClr val="002060"/>
                </a:solidFill>
                <a:latin typeface="Raleway"/>
                <a:ea typeface="Raleway"/>
                <a:cs typeface="Raleway"/>
                <a:sym typeface="Raleway"/>
              </a:rPr>
              <a:t> </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Runner up					USD </a:t>
            </a:r>
            <a:r>
              <a:rPr lang="en-US" sz="1800">
                <a:solidFill>
                  <a:srgbClr val="002060"/>
                </a:solidFill>
                <a:latin typeface="Raleway"/>
                <a:ea typeface="Raleway"/>
                <a:cs typeface="Raleway"/>
                <a:sym typeface="Raleway"/>
              </a:rPr>
              <a:t>200 </a:t>
            </a:r>
            <a:endParaRPr sz="1800">
              <a:solidFill>
                <a:srgbClr val="002060"/>
              </a:solidFill>
              <a:latin typeface="Raleway"/>
              <a:ea typeface="Raleway"/>
              <a:cs typeface="Raleway"/>
              <a:sym typeface="Raleway"/>
            </a:endParaRPr>
          </a:p>
          <a:p>
            <a:pPr indent="-342900" lvl="0" marL="457200" rtl="0" algn="l">
              <a:spcBef>
                <a:spcPts val="0"/>
              </a:spcBef>
              <a:spcAft>
                <a:spcPts val="0"/>
              </a:spcAft>
              <a:buClr>
                <a:srgbClr val="002060"/>
              </a:buClr>
              <a:buSzPts val="1800"/>
              <a:buFont typeface="Raleway"/>
              <a:buAutoNum type="arabicPeriod"/>
            </a:pPr>
            <a:r>
              <a:rPr lang="en-US" sz="1800">
                <a:solidFill>
                  <a:srgbClr val="002060"/>
                </a:solidFill>
                <a:latin typeface="Raleway"/>
                <a:ea typeface="Raleway"/>
                <a:cs typeface="Raleway"/>
                <a:sym typeface="Raleway"/>
              </a:rPr>
              <a:t>The most like and favorite		CommTECH 2022 Scholarship</a:t>
            </a:r>
            <a:endParaRPr sz="1800">
              <a:solidFill>
                <a:srgbClr val="002060"/>
              </a:solidFill>
              <a:latin typeface="Raleway"/>
              <a:ea typeface="Raleway"/>
              <a:cs typeface="Raleway"/>
              <a:sym typeface="Raleway"/>
            </a:endParaRPr>
          </a:p>
          <a:p>
            <a:pPr indent="0" lvl="0" marL="0" rtl="0" algn="l">
              <a:spcBef>
                <a:spcPts val="0"/>
              </a:spcBef>
              <a:spcAft>
                <a:spcPts val="0"/>
              </a:spcAft>
              <a:buNone/>
            </a:pPr>
            <a:r>
              <a:t/>
            </a:r>
            <a:endParaRPr sz="1800">
              <a:solidFill>
                <a:srgbClr val="002060"/>
              </a:solidFill>
              <a:latin typeface="Raleway"/>
              <a:ea typeface="Raleway"/>
              <a:cs typeface="Raleway"/>
              <a:sym typeface="Raleway"/>
            </a:endParaRPr>
          </a:p>
          <a:p>
            <a:pPr indent="0" lvl="0" marL="0" rtl="0" algn="l">
              <a:spcBef>
                <a:spcPts val="0"/>
              </a:spcBef>
              <a:spcAft>
                <a:spcPts val="0"/>
              </a:spcAft>
              <a:buNone/>
            </a:pPr>
            <a:r>
              <a:t/>
            </a:r>
            <a:endParaRPr sz="1800">
              <a:solidFill>
                <a:srgbClr val="002060"/>
              </a:solidFill>
              <a:latin typeface="Raleway"/>
              <a:ea typeface="Raleway"/>
              <a:cs typeface="Raleway"/>
              <a:sym typeface="Raleway"/>
            </a:endParaRPr>
          </a:p>
          <a:p>
            <a:pPr indent="0" lvl="0" marL="0" rtl="0" algn="l">
              <a:spcBef>
                <a:spcPts val="0"/>
              </a:spcBef>
              <a:spcAft>
                <a:spcPts val="0"/>
              </a:spcAft>
              <a:buNone/>
            </a:pPr>
            <a:r>
              <a:rPr lang="en-US" sz="1800">
                <a:solidFill>
                  <a:srgbClr val="002060"/>
                </a:solidFill>
                <a:latin typeface="Raleway"/>
                <a:ea typeface="Raleway"/>
                <a:cs typeface="Raleway"/>
                <a:sym typeface="Raleway"/>
              </a:rPr>
              <a:t>All finalists will receive ITS Merch that will be sent to them by mail</a:t>
            </a:r>
            <a:endParaRPr sz="1800">
              <a:solidFill>
                <a:srgbClr val="002060"/>
              </a:solidFill>
              <a:latin typeface="Raleway"/>
              <a:ea typeface="Raleway"/>
              <a:cs typeface="Raleway"/>
              <a:sym typeface="Raleway"/>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2" name="Shape 182"/>
        <p:cNvGrpSpPr/>
        <p:nvPr/>
      </p:nvGrpSpPr>
      <p:grpSpPr>
        <a:xfrm>
          <a:off x="0" y="0"/>
          <a:ext cx="0" cy="0"/>
          <a:chOff x="0" y="0"/>
          <a:chExt cx="0" cy="0"/>
        </a:xfrm>
      </p:grpSpPr>
      <p:sp>
        <p:nvSpPr>
          <p:cNvPr id="183" name="Google Shape;183;p27"/>
          <p:cNvSpPr txBox="1"/>
          <p:nvPr/>
        </p:nvSpPr>
        <p:spPr>
          <a:xfrm>
            <a:off x="667657" y="2513322"/>
            <a:ext cx="10000343" cy="10559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Further details please visit </a:t>
            </a:r>
            <a:endParaRPr b="1" sz="3600">
              <a:solidFill>
                <a:srgbClr val="002060"/>
              </a:solidFill>
              <a:latin typeface="Raleway"/>
              <a:ea typeface="Raleway"/>
              <a:cs typeface="Raleway"/>
              <a:sym typeface="Raleway"/>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bg>
      <p:bgPr>
        <a:blipFill>
          <a:blip r:embed="rId3">
            <a:alphaModFix/>
          </a:blip>
          <a:stretch>
            <a:fillRect/>
          </a:stretch>
        </a:blipFill>
      </p:bgPr>
    </p:bg>
    <p:spTree>
      <p:nvGrpSpPr>
        <p:cNvPr id="187" name="Shape 187"/>
        <p:cNvGrpSpPr/>
        <p:nvPr/>
      </p:nvGrpSpPr>
      <p:grpSpPr>
        <a:xfrm>
          <a:off x="0" y="0"/>
          <a:ext cx="0" cy="0"/>
          <a:chOff x="0" y="0"/>
          <a:chExt cx="0" cy="0"/>
        </a:xfrm>
      </p:grpSpPr>
      <p:sp>
        <p:nvSpPr>
          <p:cNvPr id="188" name="Google Shape;188;p28"/>
          <p:cNvSpPr txBox="1"/>
          <p:nvPr/>
        </p:nvSpPr>
        <p:spPr>
          <a:xfrm>
            <a:off x="653150" y="1541925"/>
            <a:ext cx="10885800" cy="16065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3600"/>
              <a:buFont typeface="Raleway"/>
              <a:buNone/>
            </a:pPr>
            <a:r>
              <a:rPr lang="en-US" sz="3600">
                <a:solidFill>
                  <a:srgbClr val="002060"/>
                </a:solidFill>
                <a:latin typeface="Raleway"/>
                <a:ea typeface="Raleway"/>
                <a:cs typeface="Raleway"/>
                <a:sym typeface="Raleway"/>
              </a:rPr>
              <a:t>Submission link</a:t>
            </a:r>
            <a:endParaRPr sz="3600">
              <a:solidFill>
                <a:srgbClr val="002060"/>
              </a:solidFill>
              <a:latin typeface="Raleway"/>
              <a:ea typeface="Raleway"/>
              <a:cs typeface="Raleway"/>
              <a:sym typeface="Raleway"/>
            </a:endParaRPr>
          </a:p>
          <a:p>
            <a:pPr indent="0" lvl="0" marL="0" marR="0" rtl="0" algn="l">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http://bit.ly/ipc2021</a:t>
            </a:r>
            <a:endParaRPr b="1" sz="3600">
              <a:solidFill>
                <a:srgbClr val="002060"/>
              </a:solidFill>
              <a:latin typeface="Raleway"/>
              <a:ea typeface="Raleway"/>
              <a:cs typeface="Raleway"/>
              <a:sym typeface="Raleway"/>
            </a:endParaRPr>
          </a:p>
        </p:txBody>
      </p:sp>
      <p:pic>
        <p:nvPicPr>
          <p:cNvPr id="189" name="Google Shape;189;p28"/>
          <p:cNvPicPr preferRelativeResize="0"/>
          <p:nvPr/>
        </p:nvPicPr>
        <p:blipFill>
          <a:blip r:embed="rId4">
            <a:alphaModFix/>
          </a:blip>
          <a:stretch>
            <a:fillRect/>
          </a:stretch>
        </p:blipFill>
        <p:spPr>
          <a:xfrm>
            <a:off x="653150" y="3148425"/>
            <a:ext cx="2643225" cy="26432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9" name="Shape 89"/>
        <p:cNvGrpSpPr/>
        <p:nvPr/>
      </p:nvGrpSpPr>
      <p:grpSpPr>
        <a:xfrm>
          <a:off x="0" y="0"/>
          <a:ext cx="0" cy="0"/>
          <a:chOff x="0" y="0"/>
          <a:chExt cx="0" cy="0"/>
        </a:xfrm>
      </p:grpSpPr>
      <p:sp>
        <p:nvSpPr>
          <p:cNvPr id="90" name="Google Shape;90;p14"/>
          <p:cNvSpPr txBox="1"/>
          <p:nvPr/>
        </p:nvSpPr>
        <p:spPr>
          <a:xfrm>
            <a:off x="1073426" y="1855304"/>
            <a:ext cx="9144000" cy="1787181"/>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lt1"/>
              </a:buClr>
              <a:buSzPts val="9600"/>
              <a:buFont typeface="Raleway"/>
              <a:buNone/>
            </a:pPr>
            <a:r>
              <a:t/>
            </a:r>
            <a:endParaRPr b="0" i="0" sz="9600" u="none" cap="none" strike="noStrike">
              <a:solidFill>
                <a:schemeClr val="lt1"/>
              </a:solidFill>
              <a:latin typeface="Raleway"/>
              <a:ea typeface="Raleway"/>
              <a:cs typeface="Raleway"/>
              <a:sym typeface="Raleway"/>
            </a:endParaRPr>
          </a:p>
        </p:txBody>
      </p:sp>
      <p:sp>
        <p:nvSpPr>
          <p:cNvPr id="91" name="Google Shape;91;p14"/>
          <p:cNvSpPr txBox="1"/>
          <p:nvPr/>
        </p:nvSpPr>
        <p:spPr>
          <a:xfrm>
            <a:off x="531184" y="801931"/>
            <a:ext cx="9144000" cy="11643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002060"/>
              </a:buClr>
              <a:buSzPts val="2800"/>
              <a:buFont typeface="Raleway"/>
              <a:buNone/>
            </a:pPr>
            <a:r>
              <a:t/>
            </a:r>
            <a:endParaRPr sz="2800">
              <a:solidFill>
                <a:srgbClr val="002060"/>
              </a:solidFill>
              <a:latin typeface="Raleway"/>
              <a:ea typeface="Raleway"/>
              <a:cs typeface="Raleway"/>
              <a:sym typeface="Raleway"/>
            </a:endParaRPr>
          </a:p>
          <a:p>
            <a:pPr indent="0" lvl="0" marL="0" marR="0" rtl="0" algn="l">
              <a:lnSpc>
                <a:spcPct val="9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Program Description</a:t>
            </a:r>
            <a:r>
              <a:rPr lang="en-US" sz="2800">
                <a:solidFill>
                  <a:srgbClr val="002060"/>
                </a:solidFill>
                <a:latin typeface="Raleway"/>
                <a:ea typeface="Raleway"/>
                <a:cs typeface="Raleway"/>
                <a:sym typeface="Raleway"/>
              </a:rPr>
              <a:t> </a:t>
            </a:r>
            <a:endParaRPr b="0" i="0" sz="2800" u="none" cap="none" strike="noStrike">
              <a:solidFill>
                <a:srgbClr val="002060"/>
              </a:solidFill>
              <a:latin typeface="Raleway"/>
              <a:ea typeface="Raleway"/>
              <a:cs typeface="Raleway"/>
              <a:sym typeface="Raleway"/>
            </a:endParaRPr>
          </a:p>
        </p:txBody>
      </p:sp>
      <p:sp>
        <p:nvSpPr>
          <p:cNvPr id="92" name="Google Shape;92;p14"/>
          <p:cNvSpPr txBox="1"/>
          <p:nvPr/>
        </p:nvSpPr>
        <p:spPr>
          <a:xfrm>
            <a:off x="642825" y="2264625"/>
            <a:ext cx="7800900" cy="2682600"/>
          </a:xfrm>
          <a:prstGeom prst="rect">
            <a:avLst/>
          </a:prstGeom>
          <a:noFill/>
          <a:ln>
            <a:noFill/>
          </a:ln>
        </p:spPr>
        <p:txBody>
          <a:bodyPr anchorCtr="0" anchor="t" bIns="45700" lIns="91425" spcFirstLastPara="1" rIns="91425" wrap="square" tIns="45700">
            <a:normAutofit/>
          </a:bodyPr>
          <a:lstStyle/>
          <a:p>
            <a:pPr indent="0" lvl="0" marL="0" marR="0" rtl="0" algn="just">
              <a:lnSpc>
                <a:spcPct val="100000"/>
              </a:lnSpc>
              <a:spcBef>
                <a:spcPts val="0"/>
              </a:spcBef>
              <a:spcAft>
                <a:spcPts val="0"/>
              </a:spcAft>
              <a:buClr>
                <a:schemeClr val="lt1"/>
              </a:buClr>
              <a:buSzPts val="2800"/>
              <a:buFont typeface="Raleway"/>
              <a:buNone/>
            </a:pPr>
            <a:r>
              <a:rPr lang="en-US" sz="1800">
                <a:solidFill>
                  <a:srgbClr val="002060"/>
                </a:solidFill>
                <a:latin typeface="Raleway"/>
                <a:ea typeface="Raleway"/>
                <a:cs typeface="Raleway"/>
                <a:sym typeface="Raleway"/>
              </a:rPr>
              <a:t>ITS Alumni Passion Competition is a competition where ITS International Students Alumni from around the globe showcase their experience during their study at ITS or their life-story, </a:t>
            </a:r>
            <a:r>
              <a:rPr lang="en-US" sz="1800">
                <a:solidFill>
                  <a:srgbClr val="002060"/>
                </a:solidFill>
                <a:latin typeface="Raleway"/>
                <a:ea typeface="Raleway"/>
                <a:cs typeface="Raleway"/>
                <a:sym typeface="Raleway"/>
              </a:rPr>
              <a:t>achievements and career highlights </a:t>
            </a:r>
            <a:r>
              <a:rPr lang="en-US" sz="1800">
                <a:solidFill>
                  <a:srgbClr val="002060"/>
                </a:solidFill>
                <a:latin typeface="Raleway"/>
                <a:ea typeface="Raleway"/>
                <a:cs typeface="Raleway"/>
                <a:sym typeface="Raleway"/>
              </a:rPr>
              <a:t>after graduating from ITS full </a:t>
            </a:r>
            <a:r>
              <a:rPr lang="en-US" sz="1800">
                <a:solidFill>
                  <a:srgbClr val="002060"/>
                </a:solidFill>
                <a:latin typeface="Raleway"/>
                <a:ea typeface="Raleway"/>
                <a:cs typeface="Raleway"/>
                <a:sym typeface="Raleway"/>
              </a:rPr>
              <a:t>degree</a:t>
            </a:r>
            <a:r>
              <a:rPr lang="en-US" sz="1800">
                <a:solidFill>
                  <a:srgbClr val="002060"/>
                </a:solidFill>
                <a:latin typeface="Raleway"/>
                <a:ea typeface="Raleway"/>
                <a:cs typeface="Raleway"/>
                <a:sym typeface="Raleway"/>
              </a:rPr>
              <a:t> program or after finishing their non-degree program at ITS. </a:t>
            </a:r>
            <a:endParaRPr sz="1800">
              <a:solidFill>
                <a:srgbClr val="002060"/>
              </a:solidFill>
              <a:latin typeface="Raleway"/>
              <a:ea typeface="Raleway"/>
              <a:cs typeface="Raleway"/>
              <a:sym typeface="Raleway"/>
            </a:endParaRPr>
          </a:p>
          <a:p>
            <a:pPr indent="0" lvl="0" marL="0" marR="0" rtl="0" algn="just">
              <a:lnSpc>
                <a:spcPct val="100000"/>
              </a:lnSpc>
              <a:spcBef>
                <a:spcPts val="0"/>
              </a:spcBef>
              <a:spcAft>
                <a:spcPts val="0"/>
              </a:spcAft>
              <a:buClr>
                <a:schemeClr val="lt1"/>
              </a:buClr>
              <a:buSzPts val="2800"/>
              <a:buFont typeface="Raleway"/>
              <a:buNone/>
            </a:pPr>
            <a:r>
              <a:t/>
            </a:r>
            <a:endParaRPr sz="1800">
              <a:solidFill>
                <a:srgbClr val="002060"/>
              </a:solidFill>
              <a:latin typeface="Raleway"/>
              <a:ea typeface="Raleway"/>
              <a:cs typeface="Raleway"/>
              <a:sym typeface="Raleway"/>
            </a:endParaRPr>
          </a:p>
          <a:p>
            <a:pPr indent="0" lvl="0" marL="0" marR="0" rtl="0" algn="just">
              <a:lnSpc>
                <a:spcPct val="100000"/>
              </a:lnSpc>
              <a:spcBef>
                <a:spcPts val="0"/>
              </a:spcBef>
              <a:spcAft>
                <a:spcPts val="0"/>
              </a:spcAft>
              <a:buClr>
                <a:schemeClr val="lt1"/>
              </a:buClr>
              <a:buSzPts val="2800"/>
              <a:buFont typeface="Raleway"/>
              <a:buNone/>
            </a:pPr>
            <a:r>
              <a:rPr lang="en-US" sz="1800">
                <a:solidFill>
                  <a:srgbClr val="002060"/>
                </a:solidFill>
                <a:latin typeface="Raleway"/>
                <a:ea typeface="Raleway"/>
                <a:cs typeface="Raleway"/>
                <a:sym typeface="Raleway"/>
              </a:rPr>
              <a:t>We welcome the international </a:t>
            </a:r>
            <a:r>
              <a:rPr lang="en-US" sz="1800">
                <a:solidFill>
                  <a:srgbClr val="002060"/>
                </a:solidFill>
                <a:latin typeface="Raleway"/>
                <a:ea typeface="Raleway"/>
                <a:cs typeface="Raleway"/>
                <a:sym typeface="Raleway"/>
              </a:rPr>
              <a:t>students</a:t>
            </a:r>
            <a:r>
              <a:rPr lang="en-US" sz="1800">
                <a:solidFill>
                  <a:srgbClr val="002060"/>
                </a:solidFill>
                <a:latin typeface="Raleway"/>
                <a:ea typeface="Raleway"/>
                <a:cs typeface="Raleway"/>
                <a:sym typeface="Raleway"/>
              </a:rPr>
              <a:t> alumni to share their impressive experiences as we believe that each person has different story, as each person can change the </a:t>
            </a:r>
            <a:r>
              <a:rPr lang="en-US" sz="1800">
                <a:solidFill>
                  <a:srgbClr val="002060"/>
                </a:solidFill>
                <a:latin typeface="Raleway"/>
                <a:ea typeface="Raleway"/>
                <a:cs typeface="Raleway"/>
                <a:sym typeface="Raleway"/>
              </a:rPr>
              <a:t>world</a:t>
            </a:r>
            <a:r>
              <a:rPr lang="en-US" sz="1800">
                <a:solidFill>
                  <a:srgbClr val="002060"/>
                </a:solidFill>
                <a:latin typeface="Raleway"/>
                <a:ea typeface="Raleway"/>
                <a:cs typeface="Raleway"/>
                <a:sym typeface="Raleway"/>
              </a:rPr>
              <a:t>. </a:t>
            </a:r>
            <a:endParaRPr sz="1800">
              <a:solidFill>
                <a:srgbClr val="002060"/>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6" name="Shape 96"/>
        <p:cNvGrpSpPr/>
        <p:nvPr/>
      </p:nvGrpSpPr>
      <p:grpSpPr>
        <a:xfrm>
          <a:off x="0" y="0"/>
          <a:ext cx="0" cy="0"/>
          <a:chOff x="0" y="0"/>
          <a:chExt cx="0" cy="0"/>
        </a:xfrm>
      </p:grpSpPr>
      <p:sp>
        <p:nvSpPr>
          <p:cNvPr id="97" name="Google Shape;97;p15"/>
          <p:cNvSpPr txBox="1"/>
          <p:nvPr/>
        </p:nvSpPr>
        <p:spPr>
          <a:xfrm>
            <a:off x="1683026" y="481322"/>
            <a:ext cx="9144000" cy="10559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General Requirements</a:t>
            </a:r>
            <a:endParaRPr b="1" i="0" sz="3600" u="none" cap="none" strike="noStrike">
              <a:solidFill>
                <a:srgbClr val="002060"/>
              </a:solidFill>
              <a:latin typeface="Raleway"/>
              <a:ea typeface="Raleway"/>
              <a:cs typeface="Raleway"/>
              <a:sym typeface="Raleway"/>
            </a:endParaRPr>
          </a:p>
        </p:txBody>
      </p:sp>
      <p:sp>
        <p:nvSpPr>
          <p:cNvPr id="98" name="Google Shape;98;p15"/>
          <p:cNvSpPr txBox="1"/>
          <p:nvPr/>
        </p:nvSpPr>
        <p:spPr>
          <a:xfrm>
            <a:off x="443950" y="1537250"/>
            <a:ext cx="11402700" cy="24144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This competition is free and open to ITS international students alumni who have completed their degree of S1/S2/S3 in ITS, or for those who completed short program, virtual short program, exchange program, e-exchange, internship, e-internship, or Darmasiswa in ITS</a:t>
            </a:r>
            <a:endParaRPr sz="700"/>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are </a:t>
            </a:r>
            <a:r>
              <a:rPr b="0" i="0" lang="en-US" sz="1700" u="none" cap="none" strike="noStrike">
                <a:solidFill>
                  <a:srgbClr val="002060"/>
                </a:solidFill>
                <a:latin typeface="Raleway"/>
                <a:ea typeface="Raleway"/>
                <a:cs typeface="Raleway"/>
                <a:sym typeface="Raleway"/>
              </a:rPr>
              <a:t>Non-Indonesian nationalit</a:t>
            </a:r>
            <a:r>
              <a:rPr lang="en-US" sz="1700">
                <a:solidFill>
                  <a:srgbClr val="002060"/>
                </a:solidFill>
                <a:latin typeface="Raleway"/>
                <a:ea typeface="Raleway"/>
                <a:cs typeface="Raleway"/>
                <a:sym typeface="Raleway"/>
              </a:rPr>
              <a:t>ies</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Current/on-going international students of ITS, local/Indonesian Nationality active students/alumni of ITS, ITS Faculty, lecturer and staff are not eligible to enter the competition.</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follow one of ITS Global </a:t>
            </a:r>
            <a:r>
              <a:rPr lang="en-US" sz="1700">
                <a:solidFill>
                  <a:srgbClr val="002060"/>
                </a:solidFill>
                <a:latin typeface="Raleway"/>
                <a:ea typeface="Raleway"/>
                <a:cs typeface="Raleway"/>
                <a:sym typeface="Raleway"/>
              </a:rPr>
              <a:t>Engagement</a:t>
            </a:r>
            <a:r>
              <a:rPr lang="en-US" sz="1700">
                <a:solidFill>
                  <a:srgbClr val="002060"/>
                </a:solidFill>
                <a:latin typeface="Raleway"/>
                <a:ea typeface="Raleway"/>
                <a:cs typeface="Raleway"/>
                <a:sym typeface="Raleway"/>
              </a:rPr>
              <a:t> social media account either Facebook or Instagram.</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read and agree to the Terms and Conditions of the competition</a:t>
            </a:r>
            <a:endParaRPr sz="1700">
              <a:solidFill>
                <a:srgbClr val="002060"/>
              </a:solidFill>
              <a:latin typeface="Raleway"/>
              <a:ea typeface="Raleway"/>
              <a:cs typeface="Raleway"/>
              <a:sym typeface="Raleway"/>
            </a:endParaRPr>
          </a:p>
          <a:p>
            <a:pPr indent="0" lvl="0" marL="0" marR="0" rtl="0" algn="l">
              <a:lnSpc>
                <a:spcPct val="200000"/>
              </a:lnSpc>
              <a:spcBef>
                <a:spcPts val="0"/>
              </a:spcBef>
              <a:spcAft>
                <a:spcPts val="0"/>
              </a:spcAft>
              <a:buNone/>
            </a:pPr>
            <a:r>
              <a:t/>
            </a:r>
            <a:endParaRPr sz="1700">
              <a:solidFill>
                <a:srgbClr val="002060"/>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2" name="Shape 102"/>
        <p:cNvGrpSpPr/>
        <p:nvPr/>
      </p:nvGrpSpPr>
      <p:grpSpPr>
        <a:xfrm>
          <a:off x="0" y="0"/>
          <a:ext cx="0" cy="0"/>
          <a:chOff x="0" y="0"/>
          <a:chExt cx="0" cy="0"/>
        </a:xfrm>
      </p:grpSpPr>
      <p:sp>
        <p:nvSpPr>
          <p:cNvPr id="103" name="Google Shape;103;p16"/>
          <p:cNvSpPr txBox="1"/>
          <p:nvPr/>
        </p:nvSpPr>
        <p:spPr>
          <a:xfrm>
            <a:off x="1641001" y="1165797"/>
            <a:ext cx="9144000" cy="10560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Entry Requirements</a:t>
            </a:r>
            <a:endParaRPr b="1" i="0" sz="3600" u="none" cap="none" strike="noStrike">
              <a:solidFill>
                <a:srgbClr val="002060"/>
              </a:solidFill>
              <a:latin typeface="Raleway"/>
              <a:ea typeface="Raleway"/>
              <a:cs typeface="Raleway"/>
              <a:sym typeface="Raleway"/>
            </a:endParaRPr>
          </a:p>
        </p:txBody>
      </p:sp>
      <p:sp>
        <p:nvSpPr>
          <p:cNvPr id="104" name="Google Shape;104;p16"/>
          <p:cNvSpPr txBox="1"/>
          <p:nvPr/>
        </p:nvSpPr>
        <p:spPr>
          <a:xfrm>
            <a:off x="464950" y="2221800"/>
            <a:ext cx="11402700" cy="24144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submit their entry to the links provided for each category</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upload a scan of ID Card/Passport and high resolution photo of themselves</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are allowed to submit multiple entry for the Snapshot competition. However, participants are only allowed to submit one single entry for Alumni Story and Video categories. </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may submit </a:t>
            </a:r>
            <a:r>
              <a:rPr lang="en-US" sz="1700">
                <a:solidFill>
                  <a:srgbClr val="002060"/>
                </a:solidFill>
                <a:latin typeface="Raleway"/>
                <a:ea typeface="Raleway"/>
                <a:cs typeface="Raleway"/>
                <a:sym typeface="Raleway"/>
              </a:rPr>
              <a:t>entries</a:t>
            </a:r>
            <a:r>
              <a:rPr lang="en-US" sz="1700">
                <a:solidFill>
                  <a:srgbClr val="002060"/>
                </a:solidFill>
                <a:latin typeface="Raleway"/>
                <a:ea typeface="Raleway"/>
                <a:cs typeface="Raleway"/>
                <a:sym typeface="Raleway"/>
              </a:rPr>
              <a:t> for all categories but will only have a chance to win one of the categories. </a:t>
            </a:r>
            <a:endParaRPr sz="1700">
              <a:solidFill>
                <a:srgbClr val="002060"/>
              </a:solidFill>
              <a:latin typeface="Raleway"/>
              <a:ea typeface="Raleway"/>
              <a:cs typeface="Raleway"/>
              <a:sym typeface="Raleway"/>
            </a:endParaRPr>
          </a:p>
          <a:p>
            <a:pPr indent="0" lvl="0" marL="0" marR="0" rtl="0" algn="l">
              <a:lnSpc>
                <a:spcPct val="200000"/>
              </a:lnSpc>
              <a:spcBef>
                <a:spcPts val="0"/>
              </a:spcBef>
              <a:spcAft>
                <a:spcPts val="0"/>
              </a:spcAft>
              <a:buNone/>
            </a:pPr>
            <a:r>
              <a:t/>
            </a:r>
            <a:endParaRPr sz="1700">
              <a:solidFill>
                <a:srgbClr val="002060"/>
              </a:solidFill>
              <a:latin typeface="Raleway"/>
              <a:ea typeface="Raleway"/>
              <a:cs typeface="Raleway"/>
              <a:sym typeface="Raleway"/>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8" name="Shape 108"/>
        <p:cNvGrpSpPr/>
        <p:nvPr/>
      </p:nvGrpSpPr>
      <p:grpSpPr>
        <a:xfrm>
          <a:off x="0" y="0"/>
          <a:ext cx="0" cy="0"/>
          <a:chOff x="0" y="0"/>
          <a:chExt cx="0" cy="0"/>
        </a:xfrm>
      </p:grpSpPr>
      <p:sp>
        <p:nvSpPr>
          <p:cNvPr id="109" name="Google Shape;109;p17"/>
          <p:cNvSpPr txBox="1"/>
          <p:nvPr/>
        </p:nvSpPr>
        <p:spPr>
          <a:xfrm>
            <a:off x="1662001" y="777222"/>
            <a:ext cx="9144000" cy="10560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Clr>
                <a:srgbClr val="002060"/>
              </a:buClr>
              <a:buSzPts val="3600"/>
              <a:buFont typeface="Raleway"/>
              <a:buNone/>
            </a:pPr>
            <a:r>
              <a:rPr b="1" lang="en-US" sz="3600">
                <a:solidFill>
                  <a:srgbClr val="002060"/>
                </a:solidFill>
                <a:latin typeface="Raleway"/>
                <a:ea typeface="Raleway"/>
                <a:cs typeface="Raleway"/>
                <a:sym typeface="Raleway"/>
              </a:rPr>
              <a:t>Terms and Conditions</a:t>
            </a:r>
            <a:endParaRPr b="1" i="0" sz="3600" u="none" cap="none" strike="noStrike">
              <a:solidFill>
                <a:srgbClr val="002060"/>
              </a:solidFill>
              <a:latin typeface="Raleway"/>
              <a:ea typeface="Raleway"/>
              <a:cs typeface="Raleway"/>
              <a:sym typeface="Raleway"/>
            </a:endParaRPr>
          </a:p>
        </p:txBody>
      </p:sp>
      <p:sp>
        <p:nvSpPr>
          <p:cNvPr id="110" name="Google Shape;110;p17"/>
          <p:cNvSpPr txBox="1"/>
          <p:nvPr/>
        </p:nvSpPr>
        <p:spPr>
          <a:xfrm>
            <a:off x="532650" y="1707200"/>
            <a:ext cx="11402700" cy="2414400"/>
          </a:xfrm>
          <a:prstGeom prst="rect">
            <a:avLst/>
          </a:prstGeom>
          <a:noFill/>
          <a:ln>
            <a:noFill/>
          </a:ln>
        </p:spPr>
        <p:txBody>
          <a:bodyPr anchorCtr="0" anchor="t" bIns="45700" lIns="91425" spcFirstLastPara="1" rIns="91425" wrap="square" tIns="45700">
            <a:noAutofit/>
          </a:bodyPr>
          <a:lstStyle/>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have read and understand the terms and conditions before submitting their entry</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All individuals appearing in Snapshot competition and Short Video competition must give their consent to being featured. </a:t>
            </a:r>
            <a:r>
              <a:rPr lang="en-US" sz="1150">
                <a:solidFill>
                  <a:srgbClr val="373636"/>
                </a:solidFill>
              </a:rPr>
              <a:t> </a:t>
            </a:r>
            <a:r>
              <a:rPr lang="en-US" sz="1750">
                <a:solidFill>
                  <a:srgbClr val="002060"/>
                </a:solidFill>
                <a:latin typeface="Raleway"/>
                <a:ea typeface="Raleway"/>
                <a:cs typeface="Raleway"/>
                <a:sym typeface="Raleway"/>
              </a:rPr>
              <a:t>Other people can appear in the background of the photo/video only if they are among a crowd and not identifiable.</a:t>
            </a:r>
            <a:endParaRPr sz="23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Participants must understand that by submitting their entry to the competition they agree to all conditions of participation including that ITS may publish their work with their name and use them for public relations and promotional purposes.</a:t>
            </a:r>
            <a:endParaRPr sz="1700">
              <a:solidFill>
                <a:srgbClr val="002060"/>
              </a:solidFill>
              <a:latin typeface="Raleway"/>
              <a:ea typeface="Raleway"/>
              <a:cs typeface="Raleway"/>
              <a:sym typeface="Raleway"/>
            </a:endParaRPr>
          </a:p>
          <a:p>
            <a:pPr indent="-336550" lvl="0" marL="457200" marR="0" rtl="0" algn="l">
              <a:lnSpc>
                <a:spcPct val="200000"/>
              </a:lnSpc>
              <a:spcBef>
                <a:spcPts val="0"/>
              </a:spcBef>
              <a:spcAft>
                <a:spcPts val="0"/>
              </a:spcAft>
              <a:buClr>
                <a:srgbClr val="002060"/>
              </a:buClr>
              <a:buSzPts val="1700"/>
              <a:buFont typeface="Raleway"/>
              <a:buChar char="●"/>
            </a:pPr>
            <a:r>
              <a:rPr lang="en-US" sz="1700">
                <a:solidFill>
                  <a:srgbClr val="002060"/>
                </a:solidFill>
                <a:latin typeface="Raleway"/>
                <a:ea typeface="Raleway"/>
                <a:cs typeface="Raleway"/>
                <a:sym typeface="Raleway"/>
              </a:rPr>
              <a:t>The winners will be determined by the jury which the decisions are binding for all participants and cannot be contested.</a:t>
            </a:r>
            <a:endParaRPr sz="1700">
              <a:solidFill>
                <a:srgbClr val="002060"/>
              </a:solidFill>
              <a:latin typeface="Raleway"/>
              <a:ea typeface="Raleway"/>
              <a:cs typeface="Raleway"/>
              <a:sym typeface="Raleway"/>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4" name="Shape 114"/>
        <p:cNvGrpSpPr/>
        <p:nvPr/>
      </p:nvGrpSpPr>
      <p:grpSpPr>
        <a:xfrm>
          <a:off x="0" y="0"/>
          <a:ext cx="0" cy="0"/>
          <a:chOff x="0" y="0"/>
          <a:chExt cx="0" cy="0"/>
        </a:xfrm>
      </p:grpSpPr>
      <p:sp>
        <p:nvSpPr>
          <p:cNvPr id="115" name="Google Shape;115;p18"/>
          <p:cNvSpPr txBox="1"/>
          <p:nvPr/>
        </p:nvSpPr>
        <p:spPr>
          <a:xfrm>
            <a:off x="3456875" y="1955250"/>
            <a:ext cx="8253300" cy="3989100"/>
          </a:xfrm>
          <a:prstGeom prst="rect">
            <a:avLst/>
          </a:prstGeom>
          <a:noFill/>
          <a:ln>
            <a:noFill/>
          </a:ln>
        </p:spPr>
        <p:txBody>
          <a:bodyPr anchorCtr="0" anchor="t" bIns="45700" lIns="91425" spcFirstLastPara="1" rIns="91425" wrap="square" tIns="45700">
            <a:noAutofit/>
          </a:bodyPr>
          <a:lstStyle/>
          <a:p>
            <a:pPr indent="-457200" lvl="0" marL="457200" marR="0" rtl="0" algn="l">
              <a:lnSpc>
                <a:spcPct val="150000"/>
              </a:lnSpc>
              <a:spcBef>
                <a:spcPts val="0"/>
              </a:spcBef>
              <a:spcAft>
                <a:spcPts val="0"/>
              </a:spcAft>
              <a:buClr>
                <a:srgbClr val="002060"/>
              </a:buClr>
              <a:buSzPts val="2800"/>
              <a:buFont typeface="Arial"/>
              <a:buChar char="•"/>
            </a:pPr>
            <a:r>
              <a:rPr lang="en-US" sz="2800">
                <a:solidFill>
                  <a:srgbClr val="002060"/>
                </a:solidFill>
                <a:latin typeface="Raleway"/>
                <a:ea typeface="Raleway"/>
                <a:cs typeface="Raleway"/>
                <a:sym typeface="Raleway"/>
              </a:rPr>
              <a:t>Alumni Story</a:t>
            </a:r>
            <a:r>
              <a:rPr b="0" i="0" lang="en-US" sz="2800" u="none" cap="none" strike="noStrike">
                <a:solidFill>
                  <a:srgbClr val="002060"/>
                </a:solidFill>
                <a:latin typeface="Raleway"/>
                <a:ea typeface="Raleway"/>
                <a:cs typeface="Raleway"/>
                <a:sym typeface="Raleway"/>
              </a:rPr>
              <a:t> </a:t>
            </a:r>
            <a:r>
              <a:rPr lang="en-US" sz="2800">
                <a:solidFill>
                  <a:srgbClr val="002060"/>
                </a:solidFill>
                <a:latin typeface="Raleway"/>
                <a:ea typeface="Raleway"/>
                <a:cs typeface="Raleway"/>
                <a:sym typeface="Raleway"/>
              </a:rPr>
              <a:t>(only for full-degree alumni S1/S2/S3)</a:t>
            </a:r>
            <a:endParaRPr/>
          </a:p>
          <a:p>
            <a:pPr indent="-457200" lvl="0" marL="457200" marR="0" rtl="0" algn="l">
              <a:lnSpc>
                <a:spcPct val="150000"/>
              </a:lnSpc>
              <a:spcBef>
                <a:spcPts val="0"/>
              </a:spcBef>
              <a:spcAft>
                <a:spcPts val="0"/>
              </a:spcAft>
              <a:buClr>
                <a:srgbClr val="002060"/>
              </a:buClr>
              <a:buSzPts val="2800"/>
              <a:buFont typeface="Arial"/>
              <a:buChar char="•"/>
            </a:pPr>
            <a:r>
              <a:rPr b="0" i="0" lang="en-US" sz="2800" u="none" cap="none" strike="noStrike">
                <a:solidFill>
                  <a:srgbClr val="002060"/>
                </a:solidFill>
                <a:latin typeface="Raleway"/>
                <a:ea typeface="Raleway"/>
                <a:cs typeface="Raleway"/>
                <a:sym typeface="Raleway"/>
              </a:rPr>
              <a:t>Snapshot </a:t>
            </a:r>
            <a:endParaRPr/>
          </a:p>
          <a:p>
            <a:pPr indent="-457200" lvl="0" marL="457200" marR="0" rtl="0" algn="l">
              <a:lnSpc>
                <a:spcPct val="150000"/>
              </a:lnSpc>
              <a:spcBef>
                <a:spcPts val="0"/>
              </a:spcBef>
              <a:spcAft>
                <a:spcPts val="0"/>
              </a:spcAft>
              <a:buClr>
                <a:srgbClr val="002060"/>
              </a:buClr>
              <a:buSzPts val="2800"/>
              <a:buFont typeface="Arial"/>
              <a:buChar char="•"/>
            </a:pPr>
            <a:r>
              <a:rPr lang="en-US" sz="2800">
                <a:solidFill>
                  <a:srgbClr val="002060"/>
                </a:solidFill>
                <a:latin typeface="Raleway"/>
                <a:ea typeface="Raleway"/>
                <a:cs typeface="Raleway"/>
                <a:sym typeface="Raleway"/>
              </a:rPr>
              <a:t>Short Video </a:t>
            </a:r>
            <a:endParaRPr b="0" i="0" sz="2800" u="none" cap="none" strike="noStrike">
              <a:solidFill>
                <a:srgbClr val="002060"/>
              </a:solidFill>
              <a:latin typeface="Raleway"/>
              <a:ea typeface="Raleway"/>
              <a:cs typeface="Raleway"/>
              <a:sym typeface="Raleway"/>
            </a:endParaRPr>
          </a:p>
        </p:txBody>
      </p:sp>
      <p:sp>
        <p:nvSpPr>
          <p:cNvPr id="116" name="Google Shape;116;p18"/>
          <p:cNvSpPr txBox="1"/>
          <p:nvPr>
            <p:ph type="ctrTitle"/>
          </p:nvPr>
        </p:nvSpPr>
        <p:spPr>
          <a:xfrm>
            <a:off x="391425" y="1837897"/>
            <a:ext cx="9144000" cy="5874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rgbClr val="002060"/>
              </a:buClr>
              <a:buSzPts val="6600"/>
              <a:buFont typeface="Raleway"/>
              <a:buNone/>
            </a:pPr>
            <a:r>
              <a:rPr b="1" lang="en-US" sz="2800">
                <a:solidFill>
                  <a:srgbClr val="002060"/>
                </a:solidFill>
                <a:latin typeface="Raleway"/>
                <a:ea typeface="Raleway"/>
                <a:cs typeface="Raleway"/>
                <a:sym typeface="Raleway"/>
              </a:rPr>
              <a:t>Categories</a:t>
            </a:r>
            <a:endParaRPr b="1" sz="2800">
              <a:solidFill>
                <a:srgbClr val="002060"/>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0" name="Shape 120"/>
        <p:cNvGrpSpPr/>
        <p:nvPr/>
      </p:nvGrpSpPr>
      <p:grpSpPr>
        <a:xfrm>
          <a:off x="0" y="0"/>
          <a:ext cx="0" cy="0"/>
          <a:chOff x="0" y="0"/>
          <a:chExt cx="0" cy="0"/>
        </a:xfrm>
      </p:grpSpPr>
      <p:sp>
        <p:nvSpPr>
          <p:cNvPr id="121" name="Google Shape;121;p19"/>
          <p:cNvSpPr txBox="1"/>
          <p:nvPr/>
        </p:nvSpPr>
        <p:spPr>
          <a:xfrm>
            <a:off x="1173922" y="1294925"/>
            <a:ext cx="5642100" cy="797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Alumni Story Competition</a:t>
            </a:r>
            <a:endParaRPr b="1" i="0" sz="2800" u="none" cap="none" strike="noStrike">
              <a:solidFill>
                <a:srgbClr val="002060"/>
              </a:solidFill>
              <a:latin typeface="Raleway"/>
              <a:ea typeface="Raleway"/>
              <a:cs typeface="Raleway"/>
              <a:sym typeface="Raleway"/>
            </a:endParaRPr>
          </a:p>
        </p:txBody>
      </p:sp>
      <p:pic>
        <p:nvPicPr>
          <p:cNvPr id="122" name="Google Shape;122;p19"/>
          <p:cNvPicPr preferRelativeResize="0"/>
          <p:nvPr/>
        </p:nvPicPr>
        <p:blipFill rotWithShape="1">
          <a:blip r:embed="rId4">
            <a:alphaModFix/>
          </a:blip>
          <a:srcRect b="0" l="0" r="0" t="0"/>
          <a:stretch/>
        </p:blipFill>
        <p:spPr>
          <a:xfrm>
            <a:off x="404192" y="1230948"/>
            <a:ext cx="640837" cy="640837"/>
          </a:xfrm>
          <a:prstGeom prst="rect">
            <a:avLst/>
          </a:prstGeom>
          <a:noFill/>
          <a:ln>
            <a:noFill/>
          </a:ln>
        </p:spPr>
      </p:pic>
      <p:sp>
        <p:nvSpPr>
          <p:cNvPr id="123" name="Google Shape;123;p19"/>
          <p:cNvSpPr txBox="1"/>
          <p:nvPr/>
        </p:nvSpPr>
        <p:spPr>
          <a:xfrm>
            <a:off x="1173925" y="2451600"/>
            <a:ext cx="10670400" cy="19548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None/>
            </a:pPr>
            <a:r>
              <a:rPr b="1" lang="en-US" sz="2300">
                <a:solidFill>
                  <a:srgbClr val="002060"/>
                </a:solidFill>
                <a:latin typeface="Raleway"/>
                <a:ea typeface="Raleway"/>
                <a:cs typeface="Raleway"/>
                <a:sym typeface="Raleway"/>
              </a:rPr>
              <a:t>Topics/Themes:</a:t>
            </a:r>
            <a:endParaRPr b="1" sz="2300">
              <a:solidFill>
                <a:srgbClr val="002060"/>
              </a:solidFill>
              <a:latin typeface="Raleway"/>
              <a:ea typeface="Raleway"/>
              <a:cs typeface="Raleway"/>
              <a:sym typeface="Raleway"/>
            </a:endParaRPr>
          </a:p>
          <a:p>
            <a:pPr indent="-374650" lvl="0" marL="457200" rtl="0" algn="l">
              <a:lnSpc>
                <a:spcPct val="200000"/>
              </a:lnSpc>
              <a:spcBef>
                <a:spcPts val="0"/>
              </a:spcBef>
              <a:spcAft>
                <a:spcPts val="0"/>
              </a:spcAft>
              <a:buClr>
                <a:srgbClr val="002060"/>
              </a:buClr>
              <a:buSzPts val="2300"/>
              <a:buFont typeface="Raleway"/>
              <a:buChar char="●"/>
            </a:pPr>
            <a:r>
              <a:rPr b="1" lang="en-US" sz="2300">
                <a:solidFill>
                  <a:srgbClr val="002060"/>
                </a:solidFill>
                <a:latin typeface="Raleway"/>
                <a:ea typeface="Raleway"/>
                <a:cs typeface="Raleway"/>
                <a:sym typeface="Raleway"/>
              </a:rPr>
              <a:t>How studying in ITS is beneficial to my career</a:t>
            </a:r>
            <a:endParaRPr b="1" sz="1300">
              <a:solidFill>
                <a:schemeClr val="dk1"/>
              </a:solidFill>
            </a:endParaRPr>
          </a:p>
          <a:p>
            <a:pPr indent="-374650" lvl="0" marL="457200" rtl="0" algn="l">
              <a:lnSpc>
                <a:spcPct val="200000"/>
              </a:lnSpc>
              <a:spcBef>
                <a:spcPts val="0"/>
              </a:spcBef>
              <a:spcAft>
                <a:spcPts val="0"/>
              </a:spcAft>
              <a:buClr>
                <a:srgbClr val="002060"/>
              </a:buClr>
              <a:buSzPts val="2300"/>
              <a:buFont typeface="Raleway"/>
              <a:buChar char="●"/>
            </a:pPr>
            <a:r>
              <a:rPr b="1" lang="en-US" sz="2300">
                <a:solidFill>
                  <a:srgbClr val="002060"/>
                </a:solidFill>
                <a:latin typeface="Raleway"/>
                <a:ea typeface="Raleway"/>
                <a:cs typeface="Raleway"/>
                <a:sym typeface="Raleway"/>
              </a:rPr>
              <a:t>My contribution to my home country as an ITS alumni</a:t>
            </a:r>
            <a:endParaRPr b="1" sz="13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7" name="Shape 127"/>
        <p:cNvGrpSpPr/>
        <p:nvPr/>
      </p:nvGrpSpPr>
      <p:grpSpPr>
        <a:xfrm>
          <a:off x="0" y="0"/>
          <a:ext cx="0" cy="0"/>
          <a:chOff x="0" y="0"/>
          <a:chExt cx="0" cy="0"/>
        </a:xfrm>
      </p:grpSpPr>
      <p:sp>
        <p:nvSpPr>
          <p:cNvPr id="128" name="Google Shape;128;p20"/>
          <p:cNvSpPr txBox="1"/>
          <p:nvPr/>
        </p:nvSpPr>
        <p:spPr>
          <a:xfrm>
            <a:off x="1268447" y="1230950"/>
            <a:ext cx="5642100" cy="797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Alumni Story Competition</a:t>
            </a:r>
            <a:endParaRPr b="1" i="0" sz="2800" u="none" cap="none" strike="noStrike">
              <a:solidFill>
                <a:srgbClr val="002060"/>
              </a:solidFill>
              <a:latin typeface="Raleway"/>
              <a:ea typeface="Raleway"/>
              <a:cs typeface="Raleway"/>
              <a:sym typeface="Raleway"/>
            </a:endParaRPr>
          </a:p>
        </p:txBody>
      </p:sp>
      <p:pic>
        <p:nvPicPr>
          <p:cNvPr id="129" name="Google Shape;129;p20"/>
          <p:cNvPicPr preferRelativeResize="0"/>
          <p:nvPr/>
        </p:nvPicPr>
        <p:blipFill rotWithShape="1">
          <a:blip r:embed="rId4">
            <a:alphaModFix/>
          </a:blip>
          <a:srcRect b="0" l="0" r="0" t="0"/>
          <a:stretch/>
        </p:blipFill>
        <p:spPr>
          <a:xfrm>
            <a:off x="404192" y="1230948"/>
            <a:ext cx="640837" cy="640837"/>
          </a:xfrm>
          <a:prstGeom prst="rect">
            <a:avLst/>
          </a:prstGeom>
          <a:noFill/>
          <a:ln>
            <a:noFill/>
          </a:ln>
        </p:spPr>
      </p:pic>
      <p:sp>
        <p:nvSpPr>
          <p:cNvPr id="130" name="Google Shape;130;p20"/>
          <p:cNvSpPr/>
          <p:nvPr/>
        </p:nvSpPr>
        <p:spPr>
          <a:xfrm>
            <a:off x="404191" y="2138338"/>
            <a:ext cx="8696400" cy="2800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rgbClr val="002060"/>
                </a:solidFill>
                <a:latin typeface="Raleway"/>
                <a:ea typeface="Raleway"/>
                <a:cs typeface="Raleway"/>
                <a:sym typeface="Raleway"/>
              </a:rPr>
              <a:t>Requirements</a:t>
            </a:r>
            <a:br>
              <a:rPr b="1" lang="en-US" sz="1800">
                <a:solidFill>
                  <a:srgbClr val="002060"/>
                </a:solidFill>
                <a:latin typeface="Raleway"/>
                <a:ea typeface="Raleway"/>
                <a:cs typeface="Raleway"/>
                <a:sym typeface="Raleway"/>
              </a:rPr>
            </a:br>
            <a:endParaRPr b="0" sz="1800">
              <a:solidFill>
                <a:srgbClr val="002060"/>
              </a:solidFill>
              <a:latin typeface="Raleway"/>
              <a:ea typeface="Raleway"/>
              <a:cs typeface="Raleway"/>
              <a:sym typeface="Raleway"/>
            </a:endParaRPr>
          </a:p>
          <a:p>
            <a:pPr indent="-342900" lvl="0" marL="457200" marR="0" rtl="0" algn="l">
              <a:spcBef>
                <a:spcPts val="0"/>
              </a:spcBef>
              <a:spcAft>
                <a:spcPts val="0"/>
              </a:spcAft>
              <a:buClr>
                <a:srgbClr val="002060"/>
              </a:buClr>
              <a:buSzPts val="1800"/>
              <a:buFont typeface="Raleway"/>
              <a:buChar char="●"/>
            </a:pPr>
            <a:r>
              <a:rPr lang="en-US" sz="1800">
                <a:solidFill>
                  <a:srgbClr val="002060"/>
                </a:solidFill>
                <a:latin typeface="Raleway"/>
                <a:ea typeface="Raleway"/>
                <a:cs typeface="Raleway"/>
                <a:sym typeface="Raleway"/>
              </a:rPr>
              <a:t>The entry</a:t>
            </a:r>
            <a:r>
              <a:rPr lang="en-US" sz="1800">
                <a:solidFill>
                  <a:srgbClr val="002060"/>
                </a:solidFill>
                <a:latin typeface="Raleway"/>
                <a:ea typeface="Raleway"/>
                <a:cs typeface="Raleway"/>
                <a:sym typeface="Raleway"/>
              </a:rPr>
              <a:t> </a:t>
            </a:r>
            <a:r>
              <a:rPr lang="en-US" sz="1800">
                <a:solidFill>
                  <a:srgbClr val="002060"/>
                </a:solidFill>
                <a:latin typeface="Raleway"/>
                <a:ea typeface="Raleway"/>
                <a:cs typeface="Raleway"/>
                <a:sym typeface="Raleway"/>
              </a:rPr>
              <a:t>should be written in English </a:t>
            </a:r>
            <a:r>
              <a:rPr lang="en-US" sz="1800">
                <a:solidFill>
                  <a:srgbClr val="002060"/>
                </a:solidFill>
                <a:latin typeface="Raleway"/>
                <a:ea typeface="Raleway"/>
                <a:cs typeface="Raleway"/>
                <a:sym typeface="Raleway"/>
              </a:rPr>
              <a:t>between 750 words to 1500 words </a:t>
            </a:r>
            <a:endParaRPr sz="1800">
              <a:solidFill>
                <a:srgbClr val="002060"/>
              </a:solidFill>
              <a:latin typeface="Raleway"/>
              <a:ea typeface="Raleway"/>
              <a:cs typeface="Raleway"/>
              <a:sym typeface="Raleway"/>
            </a:endParaRPr>
          </a:p>
          <a:p>
            <a:pPr indent="-342900" lvl="0" marL="457200" marR="0" rtl="0" algn="l">
              <a:spcBef>
                <a:spcPts val="0"/>
              </a:spcBef>
              <a:spcAft>
                <a:spcPts val="0"/>
              </a:spcAft>
              <a:buClr>
                <a:srgbClr val="002060"/>
              </a:buClr>
              <a:buSzPts val="1800"/>
              <a:buFont typeface="Raleway"/>
              <a:buChar char="●"/>
            </a:pPr>
            <a:r>
              <a:rPr lang="en-US" sz="1800">
                <a:solidFill>
                  <a:srgbClr val="002060"/>
                </a:solidFill>
                <a:latin typeface="Raleway"/>
                <a:ea typeface="Raleway"/>
                <a:cs typeface="Raleway"/>
                <a:sym typeface="Raleway"/>
              </a:rPr>
              <a:t>Share your achievements and career highlights since graduating from ITS and inspire others to follow.</a:t>
            </a:r>
            <a:endParaRPr sz="1800">
              <a:solidFill>
                <a:srgbClr val="002060"/>
              </a:solidFill>
              <a:latin typeface="Raleway"/>
              <a:ea typeface="Raleway"/>
              <a:cs typeface="Raleway"/>
              <a:sym typeface="Raleway"/>
            </a:endParaRPr>
          </a:p>
          <a:p>
            <a:pPr indent="-342900" lvl="0" marL="457200" marR="0" rtl="0" algn="l">
              <a:spcBef>
                <a:spcPts val="0"/>
              </a:spcBef>
              <a:spcAft>
                <a:spcPts val="0"/>
              </a:spcAft>
              <a:buClr>
                <a:srgbClr val="002060"/>
              </a:buClr>
              <a:buSzPts val="1800"/>
              <a:buFont typeface="Raleway"/>
              <a:buChar char="●"/>
            </a:pPr>
            <a:r>
              <a:rPr lang="en-US" sz="1800">
                <a:solidFill>
                  <a:srgbClr val="002060"/>
                </a:solidFill>
                <a:latin typeface="Raleway"/>
                <a:ea typeface="Raleway"/>
                <a:cs typeface="Raleway"/>
                <a:sym typeface="Raleway"/>
              </a:rPr>
              <a:t>We expect a professional, creative, engaging and thought-provoking writing. Be bold, unconventional, and distinctive on the competition theme..</a:t>
            </a:r>
            <a:endParaRPr sz="1600"/>
          </a:p>
          <a:p>
            <a:pPr indent="-342900" lvl="0" marL="457200" marR="0" rtl="0" algn="l">
              <a:spcBef>
                <a:spcPts val="0"/>
              </a:spcBef>
              <a:spcAft>
                <a:spcPts val="0"/>
              </a:spcAft>
              <a:buClr>
                <a:srgbClr val="002060"/>
              </a:buClr>
              <a:buSzPts val="1800"/>
              <a:buFont typeface="Raleway"/>
              <a:buChar char="●"/>
            </a:pPr>
            <a:r>
              <a:rPr lang="en-US" sz="1800">
                <a:solidFill>
                  <a:srgbClr val="002060"/>
                </a:solidFill>
                <a:latin typeface="Raleway"/>
                <a:ea typeface="Raleway"/>
                <a:cs typeface="Raleway"/>
                <a:sym typeface="Raleway"/>
              </a:rPr>
              <a:t>Individual work expected, no group work allowed. The writing must be written exclusively for this contest. The idea must be the author's own</a:t>
            </a:r>
            <a:endParaRPr sz="1600"/>
          </a:p>
          <a:p>
            <a:pPr indent="0" lvl="0" marL="457200" marR="0" rtl="0" algn="l">
              <a:spcBef>
                <a:spcPts val="0"/>
              </a:spcBef>
              <a:spcAft>
                <a:spcPts val="0"/>
              </a:spcAft>
              <a:buNone/>
            </a:pPr>
            <a:r>
              <a:t/>
            </a:r>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4" name="Shape 134"/>
        <p:cNvGrpSpPr/>
        <p:nvPr/>
      </p:nvGrpSpPr>
      <p:grpSpPr>
        <a:xfrm>
          <a:off x="0" y="0"/>
          <a:ext cx="0" cy="0"/>
          <a:chOff x="0" y="0"/>
          <a:chExt cx="0" cy="0"/>
        </a:xfrm>
      </p:grpSpPr>
      <p:sp>
        <p:nvSpPr>
          <p:cNvPr id="135" name="Google Shape;135;p21"/>
          <p:cNvSpPr txBox="1"/>
          <p:nvPr/>
        </p:nvSpPr>
        <p:spPr>
          <a:xfrm>
            <a:off x="1319075" y="1214466"/>
            <a:ext cx="4501200" cy="797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2060"/>
              </a:buClr>
              <a:buSzPts val="2800"/>
              <a:buFont typeface="Raleway"/>
              <a:buNone/>
            </a:pPr>
            <a:r>
              <a:rPr b="1" lang="en-US" sz="2800">
                <a:solidFill>
                  <a:srgbClr val="002060"/>
                </a:solidFill>
                <a:latin typeface="Raleway"/>
                <a:ea typeface="Raleway"/>
                <a:cs typeface="Raleway"/>
                <a:sym typeface="Raleway"/>
              </a:rPr>
              <a:t>Short video competition</a:t>
            </a:r>
            <a:endParaRPr b="1" sz="2800">
              <a:solidFill>
                <a:srgbClr val="002060"/>
              </a:solidFill>
              <a:latin typeface="Raleway"/>
              <a:ea typeface="Raleway"/>
              <a:cs typeface="Raleway"/>
              <a:sym typeface="Raleway"/>
            </a:endParaRPr>
          </a:p>
        </p:txBody>
      </p:sp>
      <p:sp>
        <p:nvSpPr>
          <p:cNvPr id="136" name="Google Shape;136;p21"/>
          <p:cNvSpPr/>
          <p:nvPr/>
        </p:nvSpPr>
        <p:spPr>
          <a:xfrm>
            <a:off x="1494475" y="2186650"/>
            <a:ext cx="9018300" cy="4524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500">
                <a:solidFill>
                  <a:srgbClr val="002060"/>
                </a:solidFill>
                <a:latin typeface="Raleway"/>
                <a:ea typeface="Raleway"/>
                <a:cs typeface="Raleway"/>
                <a:sym typeface="Raleway"/>
              </a:rPr>
              <a:t>Topics/Themes</a:t>
            </a:r>
            <a:endParaRPr b="1" sz="2500">
              <a:solidFill>
                <a:srgbClr val="002060"/>
              </a:solidFill>
              <a:latin typeface="Raleway"/>
              <a:ea typeface="Raleway"/>
              <a:cs typeface="Raleway"/>
              <a:sym typeface="Raleway"/>
            </a:endParaRPr>
          </a:p>
          <a:p>
            <a:pPr indent="0" lvl="0" marL="0" marR="0" rtl="0" algn="l">
              <a:spcBef>
                <a:spcPts val="0"/>
              </a:spcBef>
              <a:spcAft>
                <a:spcPts val="0"/>
              </a:spcAft>
              <a:buNone/>
            </a:pPr>
            <a:r>
              <a:t/>
            </a:r>
            <a:endParaRPr b="1" sz="2500">
              <a:solidFill>
                <a:srgbClr val="002060"/>
              </a:solidFill>
              <a:latin typeface="Raleway"/>
              <a:ea typeface="Raleway"/>
              <a:cs typeface="Raleway"/>
              <a:sym typeface="Raleway"/>
            </a:endParaRPr>
          </a:p>
          <a:p>
            <a:pPr indent="-342900" lvl="0" marL="285750" marR="0" rtl="0" algn="l">
              <a:spcBef>
                <a:spcPts val="0"/>
              </a:spcBef>
              <a:spcAft>
                <a:spcPts val="0"/>
              </a:spcAft>
              <a:buClr>
                <a:srgbClr val="002060"/>
              </a:buClr>
              <a:buSzPts val="2500"/>
              <a:buFont typeface="Arial"/>
              <a:buChar char="•"/>
            </a:pPr>
            <a:r>
              <a:rPr lang="en-US" sz="2500">
                <a:solidFill>
                  <a:srgbClr val="002060"/>
                </a:solidFill>
                <a:latin typeface="Raleway"/>
                <a:ea typeface="Raleway"/>
                <a:cs typeface="Raleway"/>
                <a:sym typeface="Raleway"/>
              </a:rPr>
              <a:t>My academic experiences in ITS</a:t>
            </a:r>
            <a:endParaRPr sz="2500">
              <a:solidFill>
                <a:srgbClr val="002060"/>
              </a:solidFill>
              <a:latin typeface="Raleway"/>
              <a:ea typeface="Raleway"/>
              <a:cs typeface="Raleway"/>
              <a:sym typeface="Raleway"/>
            </a:endParaRPr>
          </a:p>
          <a:p>
            <a:pPr indent="-342900" lvl="0" marL="285750" marR="0" rtl="0" algn="l">
              <a:spcBef>
                <a:spcPts val="0"/>
              </a:spcBef>
              <a:spcAft>
                <a:spcPts val="0"/>
              </a:spcAft>
              <a:buClr>
                <a:srgbClr val="002060"/>
              </a:buClr>
              <a:buSzPts val="2500"/>
              <a:buFont typeface="Raleway"/>
              <a:buChar char="•"/>
            </a:pPr>
            <a:r>
              <a:rPr lang="en-US" sz="2500">
                <a:solidFill>
                  <a:srgbClr val="002060"/>
                </a:solidFill>
                <a:latin typeface="Raleway"/>
                <a:ea typeface="Raleway"/>
                <a:cs typeface="Raleway"/>
                <a:sym typeface="Raleway"/>
              </a:rPr>
              <a:t>My life-stories in ITS</a:t>
            </a:r>
            <a:endParaRPr sz="2500">
              <a:solidFill>
                <a:srgbClr val="002060"/>
              </a:solidFill>
              <a:latin typeface="Raleway"/>
              <a:ea typeface="Raleway"/>
              <a:cs typeface="Raleway"/>
              <a:sym typeface="Raleway"/>
            </a:endParaRPr>
          </a:p>
          <a:p>
            <a:pPr indent="-342900" lvl="0" marL="285750" marR="0" rtl="0" algn="l">
              <a:spcBef>
                <a:spcPts val="0"/>
              </a:spcBef>
              <a:spcAft>
                <a:spcPts val="0"/>
              </a:spcAft>
              <a:buClr>
                <a:srgbClr val="002060"/>
              </a:buClr>
              <a:buSzPts val="2500"/>
              <a:buFont typeface="Raleway"/>
              <a:buChar char="•"/>
            </a:pPr>
            <a:r>
              <a:rPr lang="en-US" sz="2500">
                <a:solidFill>
                  <a:srgbClr val="002060"/>
                </a:solidFill>
                <a:latin typeface="Raleway"/>
                <a:ea typeface="Raleway"/>
                <a:cs typeface="Raleway"/>
                <a:sym typeface="Raleway"/>
              </a:rPr>
              <a:t>My today’s career after studying at ITS</a:t>
            </a:r>
            <a:endParaRPr sz="2500">
              <a:solidFill>
                <a:srgbClr val="002060"/>
              </a:solidFill>
              <a:latin typeface="Raleway"/>
              <a:ea typeface="Raleway"/>
              <a:cs typeface="Raleway"/>
              <a:sym typeface="Raleway"/>
            </a:endParaRPr>
          </a:p>
          <a:p>
            <a:pPr indent="0" lvl="0" marL="457200" marR="0" rtl="0" algn="l">
              <a:spcBef>
                <a:spcPts val="0"/>
              </a:spcBef>
              <a:spcAft>
                <a:spcPts val="0"/>
              </a:spcAft>
              <a:buNone/>
            </a:pPr>
            <a:r>
              <a:t/>
            </a:r>
            <a:endParaRPr sz="2500">
              <a:solidFill>
                <a:srgbClr val="002060"/>
              </a:solidFill>
              <a:latin typeface="Raleway"/>
              <a:ea typeface="Raleway"/>
              <a:cs typeface="Raleway"/>
              <a:sym typeface="Raleway"/>
            </a:endParaRPr>
          </a:p>
          <a:p>
            <a:pPr indent="-184150" lvl="0" marL="285750" marR="0" rtl="0" algn="l">
              <a:spcBef>
                <a:spcPts val="0"/>
              </a:spcBef>
              <a:spcAft>
                <a:spcPts val="0"/>
              </a:spcAft>
              <a:buClr>
                <a:schemeClr val="dk1"/>
              </a:buClr>
              <a:buSzPts val="1600"/>
              <a:buFont typeface="Arial"/>
              <a:buNone/>
            </a:pPr>
            <a:r>
              <a:t/>
            </a:r>
            <a:endParaRPr sz="1600">
              <a:solidFill>
                <a:srgbClr val="002060"/>
              </a:solidFill>
              <a:latin typeface="Raleway"/>
              <a:ea typeface="Raleway"/>
              <a:cs typeface="Raleway"/>
              <a:sym typeface="Raleway"/>
            </a:endParaRPr>
          </a:p>
          <a:p>
            <a:pPr indent="-184150" lvl="0" marL="285750" marR="0" rtl="0" algn="l">
              <a:spcBef>
                <a:spcPts val="0"/>
              </a:spcBef>
              <a:spcAft>
                <a:spcPts val="0"/>
              </a:spcAft>
              <a:buClr>
                <a:schemeClr val="dk1"/>
              </a:buClr>
              <a:buSzPts val="1600"/>
              <a:buFont typeface="Arial"/>
              <a:buNone/>
            </a:pPr>
            <a:r>
              <a:t/>
            </a:r>
            <a:endParaRPr sz="1600">
              <a:solidFill>
                <a:srgbClr val="002060"/>
              </a:solidFill>
              <a:latin typeface="Raleway"/>
              <a:ea typeface="Raleway"/>
              <a:cs typeface="Raleway"/>
              <a:sym typeface="Raleway"/>
            </a:endParaRPr>
          </a:p>
        </p:txBody>
      </p:sp>
      <p:pic>
        <p:nvPicPr>
          <p:cNvPr id="137" name="Google Shape;137;p21"/>
          <p:cNvPicPr preferRelativeResize="0"/>
          <p:nvPr/>
        </p:nvPicPr>
        <p:blipFill rotWithShape="1">
          <a:blip r:embed="rId4">
            <a:alphaModFix/>
          </a:blip>
          <a:srcRect b="0" l="0" r="0" t="0"/>
          <a:stretch/>
        </p:blipFill>
        <p:spPr>
          <a:xfrm>
            <a:off x="542225" y="1154776"/>
            <a:ext cx="700650" cy="700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