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4" r:id="rId9"/>
    <p:sldId id="265" r:id="rId10"/>
    <p:sldId id="267" r:id="rId11"/>
    <p:sldId id="266" r:id="rId12"/>
    <p:sldId id="263" r:id="rId13"/>
    <p:sldId id="262" r:id="rId14"/>
  </p:sldIdLst>
  <p:sldSz cx="12192000" cy="6858000"/>
  <p:notesSz cx="6858000" cy="9144000"/>
  <p:embeddedFontLst>
    <p:embeddedFont>
      <p:font typeface="Raleway Black" pitchFamily="2" charset="0"/>
      <p:bold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oUd9854L1h/e+1s4t2lgXSDJ8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3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riga Wiradhiani" userId="8b0f0ee60b8c9a5a" providerId="LiveId" clId="{4DD4EEC1-E3D7-42DF-844D-F196509C3AEE}"/>
    <pc:docChg chg="modSld">
      <pc:chgData name="Auriga Wiradhiani" userId="8b0f0ee60b8c9a5a" providerId="LiveId" clId="{4DD4EEC1-E3D7-42DF-844D-F196509C3AEE}" dt="2026-07-16T06:00:53.826" v="84" actId="14100"/>
      <pc:docMkLst>
        <pc:docMk/>
      </pc:docMkLst>
      <pc:sldChg chg="modSp mod">
        <pc:chgData name="Auriga Wiradhiani" userId="8b0f0ee60b8c9a5a" providerId="LiveId" clId="{4DD4EEC1-E3D7-42DF-844D-F196509C3AEE}" dt="2026-07-16T04:39:49.732" v="45" actId="20577"/>
        <pc:sldMkLst>
          <pc:docMk/>
          <pc:sldMk cId="0" sldId="256"/>
        </pc:sldMkLst>
        <pc:spChg chg="mod">
          <ac:chgData name="Auriga Wiradhiani" userId="8b0f0ee60b8c9a5a" providerId="LiveId" clId="{4DD4EEC1-E3D7-42DF-844D-F196509C3AEE}" dt="2026-07-16T04:39:49.732" v="45" actId="20577"/>
          <ac:spMkLst>
            <pc:docMk/>
            <pc:sldMk cId="0" sldId="256"/>
            <ac:spMk id="3" creationId="{71098ABA-3031-71C9-6373-7CDAF3680204}"/>
          </ac:spMkLst>
        </pc:spChg>
      </pc:sldChg>
      <pc:sldChg chg="modSp mod">
        <pc:chgData name="Auriga Wiradhiani" userId="8b0f0ee60b8c9a5a" providerId="LiveId" clId="{4DD4EEC1-E3D7-42DF-844D-F196509C3AEE}" dt="2026-07-16T06:00:53.826" v="84" actId="14100"/>
        <pc:sldMkLst>
          <pc:docMk/>
          <pc:sldMk cId="70906206" sldId="262"/>
        </pc:sldMkLst>
        <pc:spChg chg="mod">
          <ac:chgData name="Auriga Wiradhiani" userId="8b0f0ee60b8c9a5a" providerId="LiveId" clId="{4DD4EEC1-E3D7-42DF-844D-F196509C3AEE}" dt="2026-07-16T06:00:53.826" v="84" actId="14100"/>
          <ac:spMkLst>
            <pc:docMk/>
            <pc:sldMk cId="70906206" sldId="262"/>
            <ac:spMk id="2" creationId="{FF9368AB-FD06-6155-DE39-2566988F592D}"/>
          </ac:spMkLst>
        </pc:spChg>
      </pc:sldChg>
      <pc:sldChg chg="modSp mod">
        <pc:chgData name="Auriga Wiradhiani" userId="8b0f0ee60b8c9a5a" providerId="LiveId" clId="{4DD4EEC1-E3D7-42DF-844D-F196509C3AEE}" dt="2026-07-16T04:49:12.662" v="64" actId="20577"/>
        <pc:sldMkLst>
          <pc:docMk/>
          <pc:sldMk cId="3935757851" sldId="263"/>
        </pc:sldMkLst>
        <pc:spChg chg="mod">
          <ac:chgData name="Auriga Wiradhiani" userId="8b0f0ee60b8c9a5a" providerId="LiveId" clId="{4DD4EEC1-E3D7-42DF-844D-F196509C3AEE}" dt="2026-07-16T04:49:12.662" v="64" actId="20577"/>
          <ac:spMkLst>
            <pc:docMk/>
            <pc:sldMk cId="3935757851" sldId="263"/>
            <ac:spMk id="2" creationId="{9F079783-257B-A3D9-0F7F-A9598F016FA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36178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B9A1F4D4-5261-BB1D-2A54-ACF989096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CE57D710-4C8F-9B4A-7D22-21375CE6E7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0C70363C-188A-53D2-33EE-20E3F78622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0277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19C6F48C-E2C7-7747-BE6F-2701F7B5F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0072E764-960E-56ED-BA87-56988BECB5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750B65FF-B5EB-AFF3-1301-C087BBD167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2897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97FD1F23-EE53-2965-DDC0-68F26F26E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B2D17FFE-2C1A-BB9E-E626-D6A23A075C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4:notes">
            <a:extLst>
              <a:ext uri="{FF2B5EF4-FFF2-40B4-BE49-F238E27FC236}">
                <a16:creationId xmlns:a16="http://schemas.microsoft.com/office/drawing/2014/main" id="{F1CFBCAF-3D2A-A008-AB4A-127511FB87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1580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51405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2607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555812" y="842683"/>
            <a:ext cx="4392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172F57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55706" y="5242526"/>
            <a:ext cx="439270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172F57"/>
                </a:solidFill>
                <a:latin typeface="Aptos" panose="020B0004020202020204" pitchFamily="34" charset="0"/>
                <a:ea typeface="Raleway ExtraBold"/>
                <a:cs typeface="Raleway ExtraBold"/>
                <a:sym typeface="Raleway ExtraBold"/>
              </a:rPr>
              <a:t>Nama </a:t>
            </a:r>
            <a:r>
              <a:rPr lang="en-US" sz="2000" b="1" i="0" u="none" strike="noStrike" cap="none" dirty="0" err="1">
                <a:solidFill>
                  <a:srgbClr val="172F57"/>
                </a:solidFill>
                <a:latin typeface="Aptos" panose="020B0004020202020204" pitchFamily="34" charset="0"/>
                <a:ea typeface="Raleway ExtraBold"/>
                <a:cs typeface="Raleway ExtraBold"/>
                <a:sym typeface="Raleway ExtraBold"/>
              </a:rPr>
              <a:t>Ketua</a:t>
            </a:r>
            <a:r>
              <a:rPr lang="en-US" sz="2000" b="1" i="0" u="none" strike="noStrike" cap="none" dirty="0">
                <a:solidFill>
                  <a:srgbClr val="172F57"/>
                </a:solidFill>
                <a:latin typeface="Aptos" panose="020B0004020202020204" pitchFamily="34" charset="0"/>
                <a:ea typeface="Raleway ExtraBold"/>
                <a:cs typeface="Raleway ExtraBold"/>
                <a:sym typeface="Raleway ExtraBold"/>
              </a:rPr>
              <a:t> </a:t>
            </a:r>
            <a:r>
              <a:rPr lang="en-US" sz="2000" b="1" i="0" u="none" strike="noStrike" cap="none" dirty="0" err="1">
                <a:solidFill>
                  <a:srgbClr val="172F57"/>
                </a:solidFill>
                <a:latin typeface="Aptos" panose="020B0004020202020204" pitchFamily="34" charset="0"/>
                <a:ea typeface="Raleway ExtraBold"/>
                <a:cs typeface="Raleway ExtraBold"/>
                <a:sym typeface="Raleway ExtraBold"/>
              </a:rPr>
              <a:t>Peneliti</a:t>
            </a:r>
            <a:endParaRPr sz="2000" b="1" i="0" u="none" strike="noStrike" cap="none" dirty="0">
              <a:solidFill>
                <a:srgbClr val="172F57"/>
              </a:solidFill>
              <a:latin typeface="Aptos" panose="020B0004020202020204" pitchFamily="34" charset="0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55705" y="3032821"/>
            <a:ext cx="719200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400" b="1" i="1" u="none" strike="noStrike" cap="none" dirty="0">
                <a:solidFill>
                  <a:schemeClr val="lt1"/>
                </a:solidFill>
                <a:highlight>
                  <a:srgbClr val="172F57"/>
                </a:highlight>
                <a:latin typeface="Aptos" panose="020B0004020202020204" pitchFamily="34" charset="0"/>
                <a:ea typeface="Raleway"/>
                <a:cs typeface="Raleway"/>
                <a:sym typeface="Raleway"/>
              </a:rPr>
              <a:t>JUDUL PENELITIAN</a:t>
            </a:r>
            <a:endParaRPr sz="2400" b="1" i="1" u="none" strike="noStrike" cap="none" dirty="0">
              <a:solidFill>
                <a:schemeClr val="lt1"/>
              </a:solidFill>
              <a:highlight>
                <a:srgbClr val="172F57"/>
              </a:highlight>
              <a:latin typeface="Aptos" panose="020B0004020202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555812" y="5853764"/>
            <a:ext cx="527124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(</a:t>
            </a:r>
            <a:r>
              <a:rPr lang="en-US" b="0" i="0" u="none" strike="noStrike" cap="none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Departemen</a:t>
            </a:r>
            <a:r>
              <a:rPr lang="en-US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b="0" i="0" u="none" strike="noStrike" cap="none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Ketua</a:t>
            </a:r>
            <a:r>
              <a:rPr lang="en-US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)</a:t>
            </a:r>
            <a:endParaRPr b="0" i="0" u="none" strike="noStrike" cap="none" dirty="0">
              <a:solidFill>
                <a:schemeClr val="lt1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(</a:t>
            </a:r>
            <a:r>
              <a:rPr lang="en-US" b="0" i="0" u="none" strike="noStrike" cap="none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Fakultas</a:t>
            </a:r>
            <a:r>
              <a:rPr lang="en-US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b="0" i="0" u="none" strike="noStrike" cap="none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Ketua</a:t>
            </a:r>
            <a:r>
              <a:rPr lang="en-US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)</a:t>
            </a:r>
            <a:endParaRPr sz="1600" b="0" i="0" u="none" strike="noStrike" cap="none" dirty="0">
              <a:solidFill>
                <a:srgbClr val="000000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Institut</a:t>
            </a:r>
            <a:r>
              <a:rPr lang="en-US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Teknologi</a:t>
            </a:r>
            <a:r>
              <a:rPr lang="en-US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Sepuluh</a:t>
            </a:r>
            <a:r>
              <a:rPr lang="en-US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Nopember</a:t>
            </a:r>
            <a:endParaRPr b="0" i="0" u="none" strike="noStrike" cap="none" dirty="0">
              <a:solidFill>
                <a:schemeClr val="lt1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Surabaya, (</a:t>
            </a:r>
            <a:r>
              <a:rPr lang="en-US" b="0" i="0" u="none" strike="noStrike" cap="none" dirty="0" err="1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Tanggal</a:t>
            </a:r>
            <a:r>
              <a:rPr lang="en-US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…………..)</a:t>
            </a:r>
            <a:endParaRPr b="0" i="0" u="none" strike="noStrike" cap="none" dirty="0">
              <a:solidFill>
                <a:schemeClr val="lt1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Google Shape;87;p1">
            <a:extLst>
              <a:ext uri="{FF2B5EF4-FFF2-40B4-BE49-F238E27FC236}">
                <a16:creationId xmlns:a16="http://schemas.microsoft.com/office/drawing/2014/main" id="{038884F1-BB45-EAB3-1CB8-4FE0F9106FD3}"/>
              </a:ext>
            </a:extLst>
          </p:cNvPr>
          <p:cNvSpPr txBox="1"/>
          <p:nvPr/>
        </p:nvSpPr>
        <p:spPr>
          <a:xfrm>
            <a:off x="494062" y="293263"/>
            <a:ext cx="755885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 b="1" i="1" dirty="0">
                <a:solidFill>
                  <a:schemeClr val="lt1"/>
                </a:solidFill>
                <a:highlight>
                  <a:srgbClr val="172F57"/>
                </a:highlight>
                <a:latin typeface="Aptos" panose="020B0004020202020204" pitchFamily="34" charset="0"/>
                <a:ea typeface="Raleway"/>
                <a:cs typeface="Raleway"/>
                <a:sym typeface="Raleway"/>
              </a:rPr>
              <a:t>MONITORING DAN EVALUASI LAPORAN AKHIR</a:t>
            </a:r>
            <a:endParaRPr sz="2200" b="1" i="1" u="none" strike="noStrike" cap="none" dirty="0">
              <a:solidFill>
                <a:schemeClr val="lt1"/>
              </a:solidFill>
              <a:highlight>
                <a:srgbClr val="172F57"/>
              </a:highlight>
              <a:latin typeface="Aptos" panose="020B0004020202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87;p1">
            <a:extLst>
              <a:ext uri="{FF2B5EF4-FFF2-40B4-BE49-F238E27FC236}">
                <a16:creationId xmlns:a16="http://schemas.microsoft.com/office/drawing/2014/main" id="{71098ABA-3031-71C9-6373-7CDAF3680204}"/>
              </a:ext>
            </a:extLst>
          </p:cNvPr>
          <p:cNvSpPr txBox="1"/>
          <p:nvPr/>
        </p:nvSpPr>
        <p:spPr>
          <a:xfrm>
            <a:off x="504335" y="689177"/>
            <a:ext cx="719200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800" b="1" i="1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Raleway"/>
                <a:cs typeface="Raleway"/>
                <a:sym typeface="Raleway"/>
              </a:rPr>
              <a:t>PENELITIAN STRATEGIC RESEARCH GRANT (SRG) TAHUN 2026</a:t>
            </a:r>
            <a:endParaRPr sz="1800" b="1" i="1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8C38F2-DE64-CB5C-2B6F-61D731DAAF44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Google Shape;87;p1">
            <a:extLst>
              <a:ext uri="{FF2B5EF4-FFF2-40B4-BE49-F238E27FC236}">
                <a16:creationId xmlns:a16="http://schemas.microsoft.com/office/drawing/2014/main" id="{0110CAAB-F8C4-B859-861E-3C0D8C07E0E2}"/>
              </a:ext>
            </a:extLst>
          </p:cNvPr>
          <p:cNvSpPr txBox="1"/>
          <p:nvPr/>
        </p:nvSpPr>
        <p:spPr>
          <a:xfrm>
            <a:off x="555704" y="3525223"/>
            <a:ext cx="719200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000" b="1" i="1" u="none" strike="noStrike" cap="none" dirty="0">
                <a:solidFill>
                  <a:schemeClr val="tx1"/>
                </a:solidFill>
                <a:latin typeface="Aptos" panose="020B0004020202020204" pitchFamily="34" charset="0"/>
                <a:ea typeface="Raleway"/>
                <a:cs typeface="Raleway"/>
                <a:sym typeface="Raleway"/>
              </a:rPr>
              <a:t>SKEMA PENELITIAN …….</a:t>
            </a:r>
            <a:endParaRPr sz="2000" b="1" i="1" u="none" strike="noStrike" cap="none" dirty="0">
              <a:solidFill>
                <a:schemeClr val="tx1"/>
              </a:solidFill>
              <a:latin typeface="Aptos" panose="020B0004020202020204" pitchFamily="34" charset="0"/>
              <a:ea typeface="Raleway"/>
              <a:cs typeface="Raleway"/>
              <a:sym typeface="Raleway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464D87-2093-CF72-F298-E9268B4C5600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487B26C-13C2-FDDC-3B8A-16768667E2F8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6" name="Google Shape;85;p1">
                <a:extLst>
                  <a:ext uri="{FF2B5EF4-FFF2-40B4-BE49-F238E27FC236}">
                    <a16:creationId xmlns:a16="http://schemas.microsoft.com/office/drawing/2014/main" id="{5134D12C-B678-3B38-2345-EDA19A6C41D4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61CD4EE-C682-4DCA-B3CA-DA7C072A760B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1" name="Freeform 4">
                  <a:extLst>
                    <a:ext uri="{FF2B5EF4-FFF2-40B4-BE49-F238E27FC236}">
                      <a16:creationId xmlns:a16="http://schemas.microsoft.com/office/drawing/2014/main" id="{2B2AF206-2554-D3D1-8894-14CA3A2C28B1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0" name="Freeform 23">
                <a:extLst>
                  <a:ext uri="{FF2B5EF4-FFF2-40B4-BE49-F238E27FC236}">
                    <a16:creationId xmlns:a16="http://schemas.microsoft.com/office/drawing/2014/main" id="{6BDDF08E-F4EC-6C89-A10D-F4193623730C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E5BBA15-E198-2592-658C-7D797358A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/>
          <p:cNvSpPr txBox="1">
            <a:spLocks noGrp="1"/>
          </p:cNvSpPr>
          <p:nvPr>
            <p:ph type="title"/>
          </p:nvPr>
        </p:nvSpPr>
        <p:spPr>
          <a:xfrm>
            <a:off x="106426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4400"/>
              <a:buFont typeface="Raleway Black"/>
              <a:buNone/>
            </a:pP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Judul</a:t>
            </a:r>
            <a:r>
              <a:rPr lang="en-US" sz="3600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, Lokasi, Tim </a:t>
            </a: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Pengusul</a:t>
            </a:r>
            <a:endParaRPr sz="3600"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5" name="Google Shape;95;p2"/>
          <p:cNvSpPr txBox="1">
            <a:spLocks noGrp="1"/>
          </p:cNvSpPr>
          <p:nvPr>
            <p:ph type="body" idx="1"/>
          </p:nvPr>
        </p:nvSpPr>
        <p:spPr>
          <a:xfrm>
            <a:off x="1064260" y="1325563"/>
            <a:ext cx="10515600" cy="47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2400"/>
              <a:buFont typeface="+mj-lt"/>
              <a:buAutoNum type="arabicPeriod"/>
            </a:pPr>
            <a:r>
              <a:rPr lang="en-US" sz="20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Judul</a:t>
            </a:r>
            <a:r>
              <a:rPr lang="en-US" sz="20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		: </a:t>
            </a:r>
          </a:p>
          <a:p>
            <a:pPr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2400"/>
              <a:buFont typeface="+mj-lt"/>
              <a:buAutoNum type="arabicPeriod"/>
            </a:pPr>
            <a:r>
              <a:rPr lang="en-US" sz="20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Lokasi </a:t>
            </a:r>
            <a:r>
              <a:rPr lang="en-US" sz="20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kegiatan</a:t>
            </a:r>
            <a:r>
              <a:rPr lang="en-US" sz="20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	:</a:t>
            </a:r>
          </a:p>
          <a:p>
            <a:pPr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2400"/>
              <a:buFont typeface="+mj-lt"/>
              <a:buAutoNum type="arabicPeriod"/>
            </a:pPr>
            <a:r>
              <a:rPr lang="en-US" sz="20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Pengusul</a:t>
            </a:r>
            <a:r>
              <a:rPr lang="en-US" sz="20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		:</a:t>
            </a:r>
          </a:p>
          <a:p>
            <a:pPr lvl="1" indent="-457200">
              <a:spcBef>
                <a:spcPts val="0"/>
              </a:spcBef>
              <a:buClr>
                <a:srgbClr val="172F57"/>
              </a:buClr>
              <a:buSzPts val="2400"/>
              <a:buFont typeface="+mj-lt"/>
              <a:buAutoNum type="alphaLcParenR"/>
            </a:pPr>
            <a:r>
              <a:rPr lang="en-US" sz="20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Ketua</a:t>
            </a:r>
            <a:r>
              <a:rPr lang="en-US" sz="20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		: </a:t>
            </a:r>
          </a:p>
          <a:p>
            <a:pPr lvl="1" indent="-457200">
              <a:spcBef>
                <a:spcPts val="0"/>
              </a:spcBef>
              <a:buClr>
                <a:srgbClr val="172F57"/>
              </a:buClr>
              <a:buSzPts val="2400"/>
              <a:buFont typeface="+mj-lt"/>
              <a:buAutoNum type="alphaLcParenR"/>
            </a:pPr>
            <a:r>
              <a:rPr lang="en-US" sz="20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Anggota</a:t>
            </a:r>
            <a:r>
              <a:rPr lang="en-US" sz="20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	:</a:t>
            </a:r>
          </a:p>
          <a:p>
            <a:pPr marL="1341438" lvl="2" indent="-447675">
              <a:spcBef>
                <a:spcPts val="0"/>
              </a:spcBef>
              <a:buClr>
                <a:srgbClr val="172F57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Anggota</a:t>
            </a:r>
            <a:r>
              <a:rPr lang="en-US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1 </a:t>
            </a:r>
          </a:p>
          <a:p>
            <a:pPr marL="1341438" lvl="2" indent="-447675">
              <a:spcBef>
                <a:spcPts val="0"/>
              </a:spcBef>
              <a:buClr>
                <a:srgbClr val="172F57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72F57"/>
                </a:solidFill>
                <a:latin typeface="Aptos" panose="020B0004020202020204" pitchFamily="34" charset="0"/>
                <a:sym typeface="Raleway Medium"/>
              </a:rPr>
              <a:t>Anggota</a:t>
            </a:r>
            <a:r>
              <a:rPr lang="en-US" dirty="0">
                <a:solidFill>
                  <a:srgbClr val="172F57"/>
                </a:solidFill>
                <a:latin typeface="Aptos" panose="020B0004020202020204" pitchFamily="34" charset="0"/>
                <a:sym typeface="Raleway Medium"/>
              </a:rPr>
              <a:t> 2 </a:t>
            </a:r>
          </a:p>
          <a:p>
            <a:pPr marL="1341438" lvl="2" indent="-447675">
              <a:spcBef>
                <a:spcPts val="0"/>
              </a:spcBef>
              <a:buClr>
                <a:srgbClr val="172F57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72F57"/>
                </a:solidFill>
                <a:latin typeface="Aptos" panose="020B0004020202020204" pitchFamily="34" charset="0"/>
                <a:sym typeface="Raleway Medium"/>
              </a:rPr>
              <a:t>Anggota</a:t>
            </a:r>
            <a:r>
              <a:rPr lang="en-US" dirty="0">
                <a:solidFill>
                  <a:srgbClr val="172F57"/>
                </a:solidFill>
                <a:latin typeface="Aptos" panose="020B0004020202020204" pitchFamily="34" charset="0"/>
                <a:sym typeface="Raleway Medium"/>
              </a:rPr>
              <a:t> 3</a:t>
            </a:r>
            <a:endParaRPr lang="en-US" dirty="0">
              <a:solidFill>
                <a:srgbClr val="172F57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1341438" lvl="2" indent="-447675">
              <a:spcBef>
                <a:spcPts val="0"/>
              </a:spcBef>
              <a:buClr>
                <a:srgbClr val="172F57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72F57"/>
                </a:solidFill>
                <a:latin typeface="Aptos" panose="020B0004020202020204" pitchFamily="34" charset="0"/>
                <a:sym typeface="Raleway Medium"/>
              </a:rPr>
              <a:t>Dst</a:t>
            </a:r>
            <a:endParaRPr lang="en-US" dirty="0">
              <a:solidFill>
                <a:srgbClr val="172F57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lvl="1" indent="-457200">
              <a:spcBef>
                <a:spcPts val="0"/>
              </a:spcBef>
              <a:buClr>
                <a:srgbClr val="172F57"/>
              </a:buClr>
              <a:buSzPts val="2400"/>
              <a:buFont typeface="+mj-lt"/>
              <a:buAutoNum type="alphaLcParenR"/>
            </a:pPr>
            <a:r>
              <a:rPr lang="en-US" sz="20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Mitra		: </a:t>
            </a:r>
          </a:p>
          <a:p>
            <a:pPr lvl="2" indent="-457200">
              <a:spcBef>
                <a:spcPts val="0"/>
              </a:spcBef>
              <a:buClr>
                <a:srgbClr val="172F57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Mitra 1 </a:t>
            </a:r>
          </a:p>
          <a:p>
            <a:pPr lvl="2" indent="-457200">
              <a:spcBef>
                <a:spcPts val="0"/>
              </a:spcBef>
              <a:buClr>
                <a:srgbClr val="172F57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72F57"/>
                </a:solidFill>
                <a:latin typeface="Aptos" panose="020B0004020202020204" pitchFamily="34" charset="0"/>
                <a:sym typeface="Raleway Medium"/>
              </a:rPr>
              <a:t>Mitra 2 </a:t>
            </a:r>
          </a:p>
          <a:p>
            <a:pPr lvl="2" indent="-457200">
              <a:spcBef>
                <a:spcPts val="0"/>
              </a:spcBef>
              <a:buClr>
                <a:srgbClr val="172F57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72F57"/>
                </a:solidFill>
                <a:latin typeface="Aptos" panose="020B0004020202020204" pitchFamily="34" charset="0"/>
                <a:sym typeface="Raleway Medium"/>
              </a:rPr>
              <a:t>Dst</a:t>
            </a:r>
            <a:endParaRPr lang="en-US" dirty="0">
              <a:solidFill>
                <a:srgbClr val="172F57"/>
              </a:solidFill>
              <a:latin typeface="Aptos" panose="020B0004020202020204" pitchFamily="34" charset="0"/>
              <a:sym typeface="Raleway Medium"/>
            </a:endParaRPr>
          </a:p>
          <a:p>
            <a:pPr lvl="1" indent="-457200">
              <a:spcBef>
                <a:spcPts val="0"/>
              </a:spcBef>
              <a:buClr>
                <a:srgbClr val="172F57"/>
              </a:buClr>
              <a:buSzPts val="2400"/>
              <a:buFont typeface="+mj-lt"/>
              <a:buAutoNum type="alphaLcParenR"/>
            </a:pPr>
            <a:endParaRPr lang="en-US" sz="2000" dirty="0">
              <a:solidFill>
                <a:srgbClr val="172F57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F7479A-3F20-8928-BE26-321FC3037CF7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760232-54BA-AEFD-3BF3-7660D44E0A79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50B035E-FFE1-C27C-F58F-06D393104FD8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8" name="Google Shape;85;p1">
                <a:extLst>
                  <a:ext uri="{FF2B5EF4-FFF2-40B4-BE49-F238E27FC236}">
                    <a16:creationId xmlns:a16="http://schemas.microsoft.com/office/drawing/2014/main" id="{1BD97E6D-847D-EF89-7072-4C0106766FE0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E2046BDD-D3D7-7457-C1BC-8BCD12C60BEB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21" name="Freeform 4">
                  <a:extLst>
                    <a:ext uri="{FF2B5EF4-FFF2-40B4-BE49-F238E27FC236}">
                      <a16:creationId xmlns:a16="http://schemas.microsoft.com/office/drawing/2014/main" id="{2E589DE7-B381-CE97-04FB-ED29B772BC12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393CD97B-74A1-7E35-90D2-DCF88CD8BD34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1F9A3D2-1566-A5A0-2D4A-D97CA3279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107442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4400"/>
              <a:buFont typeface="Raleway Black"/>
              <a:buNone/>
            </a:pP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Identitas</a:t>
            </a:r>
            <a:r>
              <a:rPr lang="en-US" sz="3600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Usulan</a:t>
            </a:r>
            <a:endParaRPr sz="3600"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02" name="Google Shape;102;p3"/>
          <p:cNvSpPr txBox="1">
            <a:spLocks noGrp="1"/>
          </p:cNvSpPr>
          <p:nvPr>
            <p:ph type="body" idx="1"/>
          </p:nvPr>
        </p:nvSpPr>
        <p:spPr>
          <a:xfrm>
            <a:off x="1074420" y="1253331"/>
            <a:ext cx="904690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>
              <a:spcBef>
                <a:spcPts val="0"/>
              </a:spcBef>
              <a:buClr>
                <a:srgbClr val="172F57"/>
              </a:buClr>
              <a:buSzPts val="2400"/>
            </a:pPr>
            <a:r>
              <a:rPr lang="en-US" sz="24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Permasalahan</a:t>
            </a:r>
            <a:endParaRPr lang="en-US" sz="2400" dirty="0">
              <a:solidFill>
                <a:srgbClr val="172F57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800100" lvl="1">
              <a:spcBef>
                <a:spcPts val="0"/>
              </a:spcBef>
              <a:buClr>
                <a:srgbClr val="172F57"/>
              </a:buClr>
              <a:buSzPts val="2400"/>
            </a:pPr>
            <a:r>
              <a:rPr lang="en-US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Permasalah</a:t>
            </a:r>
            <a:r>
              <a:rPr lang="en-US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penelitian</a:t>
            </a:r>
            <a:endParaRPr lang="en-US" dirty="0">
              <a:solidFill>
                <a:srgbClr val="172F57"/>
              </a:solidFill>
              <a:highlight>
                <a:srgbClr val="FFFF00"/>
              </a:highlight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457200" lvl="1" indent="0">
              <a:spcBef>
                <a:spcPts val="0"/>
              </a:spcBef>
              <a:buClr>
                <a:srgbClr val="172F57"/>
              </a:buClr>
              <a:buSzPts val="2400"/>
              <a:buNone/>
            </a:pPr>
            <a:endParaRPr lang="en-US" dirty="0">
              <a:solidFill>
                <a:srgbClr val="172F57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342900">
              <a:spcBef>
                <a:spcPts val="0"/>
              </a:spcBef>
              <a:buClr>
                <a:srgbClr val="172F57"/>
              </a:buClr>
              <a:buSzPts val="2400"/>
            </a:pPr>
            <a:r>
              <a:rPr lang="en-US" sz="24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Solusi </a:t>
            </a:r>
            <a:r>
              <a:rPr lang="en-US" sz="24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Terhadap</a:t>
            </a:r>
            <a:r>
              <a:rPr lang="en-US" sz="24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permasalahan</a:t>
            </a:r>
            <a:endParaRPr lang="en-US" sz="2400" dirty="0">
              <a:solidFill>
                <a:srgbClr val="172F57"/>
              </a:solidFill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800100" lvl="1">
              <a:spcBef>
                <a:spcPts val="0"/>
              </a:spcBef>
              <a:buClr>
                <a:srgbClr val="172F57"/>
              </a:buClr>
              <a:buSzPts val="2400"/>
            </a:pPr>
            <a:r>
              <a:rPr lang="en-US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sym typeface="Raleway Medium"/>
              </a:rPr>
              <a:t>Solusi yang </a:t>
            </a:r>
            <a:r>
              <a:rPr lang="en-US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sym typeface="Raleway Medium"/>
              </a:rPr>
              <a:t>diajukan</a:t>
            </a:r>
            <a:endParaRPr lang="en-US" dirty="0">
              <a:solidFill>
                <a:srgbClr val="172F57"/>
              </a:solidFill>
              <a:highlight>
                <a:srgbClr val="FFFF00"/>
              </a:highlight>
              <a:latin typeface="Aptos" panose="020B0004020202020204" pitchFamily="34" charset="0"/>
              <a:sym typeface="Raleway Medium"/>
            </a:endParaRPr>
          </a:p>
          <a:p>
            <a:pPr marL="457200" lvl="1" indent="0">
              <a:spcBef>
                <a:spcPts val="0"/>
              </a:spcBef>
              <a:buClr>
                <a:srgbClr val="172F57"/>
              </a:buClr>
              <a:buSzPts val="2400"/>
              <a:buNone/>
            </a:pPr>
            <a:endParaRPr lang="en-US" dirty="0">
              <a:solidFill>
                <a:srgbClr val="172F57"/>
              </a:solidFill>
              <a:latin typeface="Aptos" panose="020B0004020202020204" pitchFamily="34" charset="0"/>
              <a:sym typeface="Raleway Medium"/>
            </a:endParaRPr>
          </a:p>
          <a:p>
            <a:pPr marL="342900">
              <a:spcBef>
                <a:spcPts val="0"/>
              </a:spcBef>
              <a:buClr>
                <a:srgbClr val="172F57"/>
              </a:buClr>
              <a:buSzPts val="2400"/>
            </a:pPr>
            <a:r>
              <a:rPr lang="en-US" sz="24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Dana </a:t>
            </a:r>
            <a:r>
              <a:rPr lang="en-US" sz="2400" dirty="0" err="1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disetujui</a:t>
            </a:r>
            <a:r>
              <a:rPr lang="en-US" sz="2400" dirty="0">
                <a:solidFill>
                  <a:srgbClr val="172F57"/>
                </a:solidFill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:</a:t>
            </a:r>
          </a:p>
          <a:p>
            <a:pPr marL="803275" indent="-447675">
              <a:spcBef>
                <a:spcPts val="0"/>
              </a:spcBef>
              <a:buClr>
                <a:srgbClr val="172F57"/>
              </a:buClr>
              <a:buSzPts val="2400"/>
            </a:pP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Dari ITS 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Wingdings" panose="05000000000000000000" pitchFamily="2" charset="2"/>
              </a:rPr>
              <a:t> Rp ………</a:t>
            </a:r>
            <a:endParaRPr lang="en-US" sz="2400" dirty="0">
              <a:solidFill>
                <a:srgbClr val="172F57"/>
              </a:solidFill>
              <a:highlight>
                <a:srgbClr val="FFFF00"/>
              </a:highlight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803275" indent="-447675">
              <a:spcBef>
                <a:spcPts val="0"/>
              </a:spcBef>
              <a:buClr>
                <a:srgbClr val="172F57"/>
              </a:buClr>
              <a:buSzPts val="2400"/>
            </a:pP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Dari Mitra 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In Cash / In Kind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berupa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…….. (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Sebutkan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)</a:t>
            </a:r>
            <a:endParaRPr sz="2400" dirty="0">
              <a:solidFill>
                <a:srgbClr val="172F57"/>
              </a:solidFill>
              <a:highlight>
                <a:srgbClr val="FFFF00"/>
              </a:highlight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E10351-F534-F575-9826-9AB568ACA0C3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3BDD184-A1FC-13B5-9401-ADC47DECEE9B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2F091C8-F924-7919-80DA-E02BC5D4175C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3" name="Google Shape;85;p1">
                <a:extLst>
                  <a:ext uri="{FF2B5EF4-FFF2-40B4-BE49-F238E27FC236}">
                    <a16:creationId xmlns:a16="http://schemas.microsoft.com/office/drawing/2014/main" id="{DD669A37-30C8-5836-2B11-D9A31E040113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023CC22-4048-5441-BCFA-7B5BA1D14651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6" name="Freeform 4">
                  <a:extLst>
                    <a:ext uri="{FF2B5EF4-FFF2-40B4-BE49-F238E27FC236}">
                      <a16:creationId xmlns:a16="http://schemas.microsoft.com/office/drawing/2014/main" id="{ACA96C24-FC27-F0ED-8376-8146A8495C13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5" name="Freeform 23">
                <a:extLst>
                  <a:ext uri="{FF2B5EF4-FFF2-40B4-BE49-F238E27FC236}">
                    <a16:creationId xmlns:a16="http://schemas.microsoft.com/office/drawing/2014/main" id="{134DB9F3-8786-E481-E44A-AB659B69A3F8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FA60383-31CD-42A9-7895-112DF053C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" y="0"/>
            <a:ext cx="121903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73914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4400"/>
              <a:buFont typeface="Raleway Black"/>
              <a:buNone/>
            </a:pPr>
            <a:r>
              <a:rPr lang="en-US" sz="3600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Hasil </a:t>
            </a: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Kegiatan</a:t>
            </a:r>
            <a:endParaRPr sz="3600"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1"/>
          </p:nvPr>
        </p:nvSpPr>
        <p:spPr>
          <a:xfrm>
            <a:off x="937260" y="1214119"/>
            <a:ext cx="9677400" cy="47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172F57"/>
              </a:buClr>
              <a:buSzPts val="2400"/>
              <a:buChar char="•"/>
            </a:pP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Jelaskan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hasil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dan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manfaat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kegiatan</a:t>
            </a:r>
            <a:endParaRPr lang="en-US" sz="2400" dirty="0">
              <a:solidFill>
                <a:srgbClr val="172F57"/>
              </a:solidFill>
              <a:highlight>
                <a:srgbClr val="FFFF00"/>
              </a:highlight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172F57"/>
              </a:buClr>
              <a:buSzPts val="2400"/>
              <a:buChar char="•"/>
            </a:pP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Jelaskan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juga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kontribusi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pada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ilmu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pengetahuan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khususnya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topik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pusat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studi</a:t>
            </a:r>
            <a:endParaRPr lang="en-ID" sz="2200" dirty="0">
              <a:solidFill>
                <a:srgbClr val="172F57"/>
              </a:solidFill>
              <a:highlight>
                <a:srgbClr val="FFFF00"/>
              </a:highlight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337AE8-00AC-1098-838A-DB27BFEAE707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7EEA4F-64B0-2978-418A-2C899F82A102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BA92684-768F-C7FF-2BB3-A274D621CBAB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3" name="Google Shape;85;p1">
                <a:extLst>
                  <a:ext uri="{FF2B5EF4-FFF2-40B4-BE49-F238E27FC236}">
                    <a16:creationId xmlns:a16="http://schemas.microsoft.com/office/drawing/2014/main" id="{7612DC38-FE70-03B5-8A7F-6F3BA73E9EE2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682FBA9-8B94-313B-E16A-A5E1CA735E8D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6" name="Freeform 4">
                  <a:extLst>
                    <a:ext uri="{FF2B5EF4-FFF2-40B4-BE49-F238E27FC236}">
                      <a16:creationId xmlns:a16="http://schemas.microsoft.com/office/drawing/2014/main" id="{F15947EE-6535-D830-9E5B-4F7D2553CD0C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5" name="Freeform 23">
                <a:extLst>
                  <a:ext uri="{FF2B5EF4-FFF2-40B4-BE49-F238E27FC236}">
                    <a16:creationId xmlns:a16="http://schemas.microsoft.com/office/drawing/2014/main" id="{9FCCAA3A-0519-A74C-60EA-B35B0B8C6816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D4EB0AA-A4AB-C4E1-BF04-1DDF0CC08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" y="0"/>
            <a:ext cx="1219035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>
            <a:spLocks noGrp="1"/>
          </p:cNvSpPr>
          <p:nvPr>
            <p:ph type="title"/>
          </p:nvPr>
        </p:nvSpPr>
        <p:spPr>
          <a:xfrm>
            <a:off x="55626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4400"/>
              <a:buFont typeface="Raleway Black"/>
              <a:buNone/>
            </a:pPr>
            <a:r>
              <a:rPr lang="en-US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Dokumentasi</a:t>
            </a:r>
            <a:r>
              <a:rPr lang="en-US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</a:t>
            </a:r>
            <a:r>
              <a:rPr lang="en-US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kegiatan</a:t>
            </a:r>
            <a:endParaRPr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" name="Google Shape;109;p4">
            <a:extLst>
              <a:ext uri="{FF2B5EF4-FFF2-40B4-BE49-F238E27FC236}">
                <a16:creationId xmlns:a16="http://schemas.microsoft.com/office/drawing/2014/main" id="{64E1191C-B480-4263-3591-5A6F42D823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7260" y="1214119"/>
            <a:ext cx="9677400" cy="47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2400"/>
              <a:buNone/>
            </a:pP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Dokumentasi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proses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pelaksanaan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dan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hasil</a:t>
            </a:r>
            <a:r>
              <a:rPr lang="en-US" sz="2400" dirty="0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FFFF00"/>
                </a:highlight>
                <a:latin typeface="Aptos" panose="020B0004020202020204" pitchFamily="34" charset="0"/>
                <a:ea typeface="Raleway Medium"/>
                <a:cs typeface="Raleway Medium"/>
                <a:sym typeface="Raleway Medium"/>
              </a:rPr>
              <a:t>kegiatan</a:t>
            </a:r>
            <a:endParaRPr lang="en-ID" sz="2200" dirty="0">
              <a:solidFill>
                <a:srgbClr val="172F57"/>
              </a:solidFill>
              <a:highlight>
                <a:srgbClr val="FFFF00"/>
              </a:highlight>
              <a:latin typeface="Aptos" panose="020B0004020202020204" pitchFamily="34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0A5D07-084D-FF1C-39A0-C8C17ECC3729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1CA22F3-EE99-0F24-6983-F173A9D55B52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8A80D58-1CDC-B465-9E16-C28C8500C6DE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4" name="Google Shape;85;p1">
                <a:extLst>
                  <a:ext uri="{FF2B5EF4-FFF2-40B4-BE49-F238E27FC236}">
                    <a16:creationId xmlns:a16="http://schemas.microsoft.com/office/drawing/2014/main" id="{F3317AF4-7BD5-45EF-899E-07F482300838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AC8015B-6E8E-7F55-2974-6F62535B7EF5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7" name="Freeform 4">
                  <a:extLst>
                    <a:ext uri="{FF2B5EF4-FFF2-40B4-BE49-F238E27FC236}">
                      <a16:creationId xmlns:a16="http://schemas.microsoft.com/office/drawing/2014/main" id="{6BA19320-C090-49E5-CD64-F5378EDD14E0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7EFDE429-C329-7C87-1866-E667966DB95C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5E74AE-E941-BEE0-70DC-9D4CA4BB2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346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02E51C31-0D43-EAE8-42B1-2108AACBF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>
            <a:extLst>
              <a:ext uri="{FF2B5EF4-FFF2-40B4-BE49-F238E27FC236}">
                <a16:creationId xmlns:a16="http://schemas.microsoft.com/office/drawing/2014/main" id="{7D8E9E10-2B9C-FB8A-2F7E-55ED08ACD5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7" y="0"/>
            <a:ext cx="1219035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>
            <a:extLst>
              <a:ext uri="{FF2B5EF4-FFF2-40B4-BE49-F238E27FC236}">
                <a16:creationId xmlns:a16="http://schemas.microsoft.com/office/drawing/2014/main" id="{54F80E45-CD4A-A531-F9ED-D7A5B25B33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722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4400"/>
              <a:buFont typeface="Raleway Black"/>
              <a:buNone/>
            </a:pP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Capaian</a:t>
            </a:r>
            <a:r>
              <a:rPr lang="en-US" sz="3600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</a:t>
            </a: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Luaran</a:t>
            </a:r>
            <a:r>
              <a:rPr lang="en-US" sz="3600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Wajib : </a:t>
            </a: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Publikasi</a:t>
            </a:r>
            <a:endParaRPr sz="3600"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824C50D-D8A5-3CE2-813D-F6A3D28BDD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836082"/>
              </p:ext>
            </p:extLst>
          </p:nvPr>
        </p:nvGraphicFramePr>
        <p:xfrm>
          <a:off x="617220" y="1396999"/>
          <a:ext cx="11457214" cy="32303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9900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1771032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1705685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  <a:gridCol w="1439172">
                  <a:extLst>
                    <a:ext uri="{9D8B030D-6E8A-4147-A177-3AD203B41FA5}">
                      <a16:colId xmlns:a16="http://schemas.microsoft.com/office/drawing/2014/main" val="1839951686"/>
                    </a:ext>
                  </a:extLst>
                </a:gridCol>
                <a:gridCol w="1749071">
                  <a:extLst>
                    <a:ext uri="{9D8B030D-6E8A-4147-A177-3AD203B41FA5}">
                      <a16:colId xmlns:a16="http://schemas.microsoft.com/office/drawing/2014/main" val="3428675095"/>
                    </a:ext>
                  </a:extLst>
                </a:gridCol>
                <a:gridCol w="2790538">
                  <a:extLst>
                    <a:ext uri="{9D8B030D-6E8A-4147-A177-3AD203B41FA5}">
                      <a16:colId xmlns:a16="http://schemas.microsoft.com/office/drawing/2014/main" val="2624148454"/>
                    </a:ext>
                  </a:extLst>
                </a:gridCol>
                <a:gridCol w="1531816">
                  <a:extLst>
                    <a:ext uri="{9D8B030D-6E8A-4147-A177-3AD203B41FA5}">
                      <a16:colId xmlns:a16="http://schemas.microsoft.com/office/drawing/2014/main" val="66612179"/>
                    </a:ext>
                  </a:extLst>
                </a:gridCol>
              </a:tblGrid>
              <a:tr h="76181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Aptos" panose="020B0004020202020204" pitchFamily="34" charset="0"/>
                        </a:rPr>
                        <a:t>Judul</a:t>
                      </a:r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Nama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Jurnal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 Internasional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Terindeks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 Scopus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Quartile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Jurnal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 Internasional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Terindeks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 Scopus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PT /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Instansi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Penanggungjawab</a:t>
                      </a:r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Status</a:t>
                      </a:r>
                    </a:p>
                    <a:p>
                      <a:pPr algn="ctr"/>
                      <a:r>
                        <a:rPr lang="en-ID" dirty="0">
                          <a:latin typeface="Aptos" panose="020B0004020202020204" pitchFamily="34" charset="0"/>
                        </a:rPr>
                        <a:t>(Draft, Manuscript, Submitted, Under Review, Accepted, Publish)</a:t>
                      </a:r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Link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Jurnal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/Artikel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761819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dirty="0"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ITS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761819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Mitra (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sebutkan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 nama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mitra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761819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dirty="0">
                          <a:latin typeface="Aptos" panose="020B0004020202020204" pitchFamily="34" charset="0"/>
                        </a:rPr>
                        <a:t>3 </a:t>
                      </a:r>
                      <a:r>
                        <a:rPr lang="en-US" dirty="0" err="1">
                          <a:latin typeface="Aptos" panose="020B0004020202020204" pitchFamily="34" charset="0"/>
                        </a:rPr>
                        <a:t>dst</a:t>
                      </a:r>
                      <a:r>
                        <a:rPr lang="en-US" dirty="0">
                          <a:latin typeface="Aptos" panose="020B000402020202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BD77DB6-DD68-16B2-466A-1E6C64758293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61365C8-28B7-67A3-6382-FA6B4B881853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F946350-518B-0958-65A5-6A49BBB9CDE1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4" name="Google Shape;85;p1">
                <a:extLst>
                  <a:ext uri="{FF2B5EF4-FFF2-40B4-BE49-F238E27FC236}">
                    <a16:creationId xmlns:a16="http://schemas.microsoft.com/office/drawing/2014/main" id="{F7EFA4F7-D7FA-4B4B-9970-694B0915C258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A176E27-909D-82E1-03A2-C88B880A088E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7" name="Freeform 4">
                  <a:extLst>
                    <a:ext uri="{FF2B5EF4-FFF2-40B4-BE49-F238E27FC236}">
                      <a16:creationId xmlns:a16="http://schemas.microsoft.com/office/drawing/2014/main" id="{CCD0B133-2B9C-299D-9A27-90F9A7535383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816EEEA7-2421-2682-BF94-3C5DB303DCA3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238E803-0149-BB5D-59A2-AA9097C25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2963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0A5BF53F-697E-837D-A900-35E4AA723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>
            <a:extLst>
              <a:ext uri="{FF2B5EF4-FFF2-40B4-BE49-F238E27FC236}">
                <a16:creationId xmlns:a16="http://schemas.microsoft.com/office/drawing/2014/main" id="{DD877DB0-3C6C-0599-BBC8-DF5FE0F30A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" y="0"/>
            <a:ext cx="1219035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C0BA6A-C3C4-0AA4-2BBF-79582A27D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4114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Berisi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tangkapan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layar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(screenshot)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bukti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dari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i="1" dirty="0">
                <a:highlight>
                  <a:srgbClr val="FFFF00"/>
                </a:highlight>
                <a:latin typeface="Aptos" panose="020B0004020202020204" pitchFamily="34" charset="0"/>
              </a:rPr>
              <a:t>platform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atau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i="1" dirty="0">
                <a:highlight>
                  <a:srgbClr val="FFFF00"/>
                </a:highlight>
                <a:latin typeface="Aptos" panose="020B0004020202020204" pitchFamily="34" charset="0"/>
              </a:rPr>
              <a:t>email publisher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yang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mendukung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klaim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status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publikasi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jurnal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internasional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5A35E2-39D6-2606-3777-011C248A1ADF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378340-6BFD-2607-9DA4-77C307105794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5AA15B3-D0D4-8854-1A6D-5F8055BD9B06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4" name="Google Shape;85;p1">
                <a:extLst>
                  <a:ext uri="{FF2B5EF4-FFF2-40B4-BE49-F238E27FC236}">
                    <a16:creationId xmlns:a16="http://schemas.microsoft.com/office/drawing/2014/main" id="{587D5010-C3C5-9C78-6AEA-1BEEF3B2E838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5584B46-432D-B653-E524-45B5137630A8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7" name="Freeform 4">
                  <a:extLst>
                    <a:ext uri="{FF2B5EF4-FFF2-40B4-BE49-F238E27FC236}">
                      <a16:creationId xmlns:a16="http://schemas.microsoft.com/office/drawing/2014/main" id="{C8AB8A56-42F2-FA48-2593-C3B74E0B1483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1595E526-B211-21A8-14A3-03983B594F41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37C2F3E-817A-F153-43E9-FBC45C91D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  <p:sp>
        <p:nvSpPr>
          <p:cNvPr id="6" name="Google Shape;115;p5">
            <a:extLst>
              <a:ext uri="{FF2B5EF4-FFF2-40B4-BE49-F238E27FC236}">
                <a16:creationId xmlns:a16="http://schemas.microsoft.com/office/drawing/2014/main" id="{B5D75374-6FBD-0F0B-D87C-9934F05E52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9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4400"/>
              <a:buFont typeface="Raleway Black"/>
              <a:buNone/>
            </a:pPr>
            <a:r>
              <a:rPr lang="en-US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Bukti </a:t>
            </a:r>
            <a:r>
              <a:rPr lang="en-US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Luaran</a:t>
            </a:r>
            <a:r>
              <a:rPr lang="en-US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</a:t>
            </a:r>
            <a:r>
              <a:rPr lang="en-US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Publikasi</a:t>
            </a:r>
            <a:endParaRPr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</p:spTree>
    <p:extLst>
      <p:ext uri="{BB962C8B-B14F-4D97-AF65-F5344CB8AC3E}">
        <p14:creationId xmlns:p14="http://schemas.microsoft.com/office/powerpoint/2010/main" val="281441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>
          <a:extLst>
            <a:ext uri="{FF2B5EF4-FFF2-40B4-BE49-F238E27FC236}">
              <a16:creationId xmlns:a16="http://schemas.microsoft.com/office/drawing/2014/main" id="{D2B7B046-24AC-DCD2-AD5A-1842EB0C1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>
            <a:extLst>
              <a:ext uri="{FF2B5EF4-FFF2-40B4-BE49-F238E27FC236}">
                <a16:creationId xmlns:a16="http://schemas.microsoft.com/office/drawing/2014/main" id="{B8A35641-1737-AA8E-480B-A473002B660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" y="0"/>
            <a:ext cx="121903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>
            <a:extLst>
              <a:ext uri="{FF2B5EF4-FFF2-40B4-BE49-F238E27FC236}">
                <a16:creationId xmlns:a16="http://schemas.microsoft.com/office/drawing/2014/main" id="{1E678894-970D-FA36-855D-D5F832536B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4500" y="162561"/>
            <a:ext cx="9867900" cy="120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172F57"/>
              </a:buClr>
              <a:buSzPts val="4400"/>
            </a:pP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Rekap</a:t>
            </a:r>
            <a:r>
              <a:rPr lang="en-US" sz="3600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</a:t>
            </a: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Serapan</a:t>
            </a:r>
            <a:r>
              <a:rPr lang="en-US" sz="3600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Dana </a:t>
            </a:r>
            <a:r>
              <a:rPr lang="en-US" sz="3600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Tahap</a:t>
            </a:r>
            <a:r>
              <a:rPr lang="en-US" sz="3600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1 dan 2</a:t>
            </a:r>
            <a:endParaRPr sz="3600"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0257950-CAF6-B558-CFCC-A24111DD13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877045"/>
              </p:ext>
            </p:extLst>
          </p:nvPr>
        </p:nvGraphicFramePr>
        <p:xfrm>
          <a:off x="970276" y="1518920"/>
          <a:ext cx="10251445" cy="2595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48646">
                  <a:extLst>
                    <a:ext uri="{9D8B030D-6E8A-4147-A177-3AD203B41FA5}">
                      <a16:colId xmlns:a16="http://schemas.microsoft.com/office/drawing/2014/main" val="1906721904"/>
                    </a:ext>
                  </a:extLst>
                </a:gridCol>
                <a:gridCol w="6019798">
                  <a:extLst>
                    <a:ext uri="{9D8B030D-6E8A-4147-A177-3AD203B41FA5}">
                      <a16:colId xmlns:a16="http://schemas.microsoft.com/office/drawing/2014/main" val="22676245"/>
                    </a:ext>
                  </a:extLst>
                </a:gridCol>
                <a:gridCol w="3683001">
                  <a:extLst>
                    <a:ext uri="{9D8B030D-6E8A-4147-A177-3AD203B41FA5}">
                      <a16:colId xmlns:a16="http://schemas.microsoft.com/office/drawing/2014/main" val="103001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No</a:t>
                      </a:r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Aptos" panose="020B0004020202020204" pitchFamily="34" charset="0"/>
                        </a:rPr>
                        <a:t>Uraian</a:t>
                      </a:r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Aptos" panose="020B0004020202020204" pitchFamily="34" charset="0"/>
                        </a:rPr>
                        <a:t>Jumlah</a:t>
                      </a:r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7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1</a:t>
                      </a:r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b="0" dirty="0">
                          <a:latin typeface="Aptos" panose="020B0004020202020204" pitchFamily="34" charset="0"/>
                        </a:rPr>
                        <a:t>Bahan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58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2</a:t>
                      </a:r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b="0" dirty="0" err="1">
                          <a:latin typeface="Aptos" panose="020B0004020202020204" pitchFamily="34" charset="0"/>
                        </a:rPr>
                        <a:t>Pengumpulan</a:t>
                      </a:r>
                      <a:r>
                        <a:rPr lang="en-ID" b="0" dirty="0">
                          <a:latin typeface="Aptos" panose="020B0004020202020204" pitchFamily="34" charset="0"/>
                        </a:rPr>
                        <a:t>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3</a:t>
                      </a:r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Sewa </a:t>
                      </a:r>
                      <a:r>
                        <a:rPr lang="en-ID" sz="1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Peralatan</a:t>
                      </a:r>
                      <a:endParaRPr lang="en-ID" b="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0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4</a:t>
                      </a:r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Analisis</a:t>
                      </a:r>
                      <a:r>
                        <a:rPr lang="en-ID" sz="1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 Data</a:t>
                      </a:r>
                      <a:endParaRPr lang="en-ID" b="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52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5</a:t>
                      </a:r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Pelaporan</a:t>
                      </a:r>
                      <a:r>
                        <a:rPr lang="en-ID" sz="1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/</a:t>
                      </a:r>
                      <a:r>
                        <a:rPr lang="en-ID" sz="1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Luaran</a:t>
                      </a:r>
                      <a:r>
                        <a:rPr lang="en-ID" sz="1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 Wajib/</a:t>
                      </a:r>
                      <a:r>
                        <a:rPr lang="en-ID" sz="1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sym typeface="Arial"/>
                        </a:rPr>
                        <a:t>Tambahan</a:t>
                      </a:r>
                      <a:endParaRPr lang="en-ID" b="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3865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Aptos" panose="020B0004020202020204" pitchFamily="34" charset="0"/>
                        </a:rPr>
                        <a:t>Jumlah</a:t>
                      </a:r>
                      <a:endParaRPr lang="en-ID" b="1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D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45048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E249171-F512-6EEE-5A19-1143EF956A0B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2DE0C7D-E7EE-B7C2-D4CE-09A3C4B3143D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22BEFD5-CB72-71A7-E668-B90EF07BD126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4" name="Google Shape;85;p1">
                <a:extLst>
                  <a:ext uri="{FF2B5EF4-FFF2-40B4-BE49-F238E27FC236}">
                    <a16:creationId xmlns:a16="http://schemas.microsoft.com/office/drawing/2014/main" id="{78CE23AC-55AE-5F3E-265D-6431A43FE8C4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8DE4811-3144-C5A6-9301-265DA868A924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7" name="Freeform 4">
                  <a:extLst>
                    <a:ext uri="{FF2B5EF4-FFF2-40B4-BE49-F238E27FC236}">
                      <a16:creationId xmlns:a16="http://schemas.microsoft.com/office/drawing/2014/main" id="{45DDF256-27D5-0DB5-44ED-6C744B779AF1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9E5960A0-A53F-53F2-6F03-B73C7E6801B8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013A9F9-D8C7-499E-AABF-540B0F6F6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9172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" y="0"/>
            <a:ext cx="1219035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079783-257B-A3D9-0F7F-A9598F016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41145"/>
            <a:ext cx="10515600" cy="435133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Berisi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tangkapan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layar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unggah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Laporan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pada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MyITSResearch</a:t>
            </a:r>
            <a:endParaRPr lang="en-US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E98F3C-F054-B19E-2529-C0B56C352EBA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54948C-5218-E0DA-23CD-5F1AAB76AF4B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D0354AE-58E3-F59E-4594-30AD3E609845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4" name="Google Shape;85;p1">
                <a:extLst>
                  <a:ext uri="{FF2B5EF4-FFF2-40B4-BE49-F238E27FC236}">
                    <a16:creationId xmlns:a16="http://schemas.microsoft.com/office/drawing/2014/main" id="{E182BA4E-C3BB-7700-34F6-18FE5970E0AD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F7AB925-3138-AFC6-4FCF-B1B8A3BEE9B3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7" name="Freeform 4">
                  <a:extLst>
                    <a:ext uri="{FF2B5EF4-FFF2-40B4-BE49-F238E27FC236}">
                      <a16:creationId xmlns:a16="http://schemas.microsoft.com/office/drawing/2014/main" id="{C1382E83-D39B-B941-1426-B97797FE4B19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20E544D7-E927-4B11-5B2C-6CF775512200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139ED0D-2B8A-67F6-557A-86EC20628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  <p:sp>
        <p:nvSpPr>
          <p:cNvPr id="6" name="Google Shape;115;p5">
            <a:extLst>
              <a:ext uri="{FF2B5EF4-FFF2-40B4-BE49-F238E27FC236}">
                <a16:creationId xmlns:a16="http://schemas.microsoft.com/office/drawing/2014/main" id="{7F5789FE-5AA2-4C93-23DE-FF43FEA0C3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9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4400"/>
              <a:buFont typeface="Raleway Black"/>
              <a:buNone/>
            </a:pPr>
            <a:r>
              <a:rPr lang="en-US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Bukti </a:t>
            </a:r>
            <a:r>
              <a:rPr lang="en-US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Unggah</a:t>
            </a:r>
            <a:r>
              <a:rPr lang="en-US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</a:t>
            </a:r>
            <a:r>
              <a:rPr lang="en-US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Laporan</a:t>
            </a:r>
            <a:endParaRPr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</p:spTree>
    <p:extLst>
      <p:ext uri="{BB962C8B-B14F-4D97-AF65-F5344CB8AC3E}">
        <p14:creationId xmlns:p14="http://schemas.microsoft.com/office/powerpoint/2010/main" val="3935757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" y="0"/>
            <a:ext cx="1219035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>
            <a:spLocks noGrp="1"/>
          </p:cNvSpPr>
          <p:nvPr>
            <p:ph type="title"/>
          </p:nvPr>
        </p:nvSpPr>
        <p:spPr>
          <a:xfrm>
            <a:off x="5969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2F57"/>
              </a:buClr>
              <a:buSzPts val="4400"/>
              <a:buFont typeface="Raleway Black"/>
              <a:buNone/>
            </a:pPr>
            <a:r>
              <a:rPr lang="en-US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Bukti </a:t>
            </a:r>
            <a:r>
              <a:rPr lang="en-US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Unggah</a:t>
            </a:r>
            <a:r>
              <a:rPr lang="en-US" b="1" dirty="0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 </a:t>
            </a:r>
            <a:r>
              <a:rPr lang="en-US" b="1" dirty="0" err="1">
                <a:solidFill>
                  <a:srgbClr val="172F57"/>
                </a:solidFill>
                <a:latin typeface="Aptos" panose="020B0004020202020204" pitchFamily="34" charset="0"/>
                <a:ea typeface="Raleway Black"/>
                <a:cs typeface="Raleway Black"/>
                <a:sym typeface="Raleway Black"/>
              </a:rPr>
              <a:t>Luaran</a:t>
            </a:r>
            <a:endParaRPr b="1" dirty="0">
              <a:solidFill>
                <a:srgbClr val="172F57"/>
              </a:solidFill>
              <a:latin typeface="Aptos" panose="020B0004020202020204" pitchFamily="34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9368AB-FD06-6155-DE39-2566988F5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900" y="1253330"/>
            <a:ext cx="10998200" cy="435133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Berisi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tangkapan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layar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dokumen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serta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bukti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unggah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pada </a:t>
            </a:r>
            <a:r>
              <a:rPr lang="en-US" dirty="0" err="1">
                <a:highlight>
                  <a:srgbClr val="FFFF00"/>
                </a:highlight>
                <a:latin typeface="Aptos" panose="020B0004020202020204" pitchFamily="34" charset="0"/>
              </a:rPr>
              <a:t>MyITSResearch</a:t>
            </a:r>
            <a:endParaRPr lang="en-US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99C7CB-A080-B79E-B6CB-70CBD5EC79AD}"/>
              </a:ext>
            </a:extLst>
          </p:cNvPr>
          <p:cNvSpPr/>
          <p:nvPr/>
        </p:nvSpPr>
        <p:spPr>
          <a:xfrm>
            <a:off x="9154391" y="121331"/>
            <a:ext cx="2847109" cy="708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E940A0-3106-B8E4-E9D6-C825DC3BBF7C}"/>
              </a:ext>
            </a:extLst>
          </p:cNvPr>
          <p:cNvGrpSpPr/>
          <p:nvPr/>
        </p:nvGrpSpPr>
        <p:grpSpPr>
          <a:xfrm>
            <a:off x="8413651" y="162561"/>
            <a:ext cx="3587849" cy="745667"/>
            <a:chOff x="8413651" y="162561"/>
            <a:chExt cx="3587849" cy="7456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29F3A3D-7E59-8457-6D7A-D4CC7731F459}"/>
                </a:ext>
              </a:extLst>
            </p:cNvPr>
            <p:cNvGrpSpPr/>
            <p:nvPr/>
          </p:nvGrpSpPr>
          <p:grpSpPr>
            <a:xfrm>
              <a:off x="8413651" y="162561"/>
              <a:ext cx="3587849" cy="745667"/>
              <a:chOff x="3411913" y="1016223"/>
              <a:chExt cx="3587849" cy="745667"/>
            </a:xfrm>
          </p:grpSpPr>
          <p:sp>
            <p:nvSpPr>
              <p:cNvPr id="14" name="Google Shape;85;p1">
                <a:extLst>
                  <a:ext uri="{FF2B5EF4-FFF2-40B4-BE49-F238E27FC236}">
                    <a16:creationId xmlns:a16="http://schemas.microsoft.com/office/drawing/2014/main" id="{F76EC320-B456-6A29-7117-F35EC7E4697B}"/>
                  </a:ext>
                </a:extLst>
              </p:cNvPr>
              <p:cNvSpPr txBox="1"/>
              <p:nvPr/>
            </p:nvSpPr>
            <p:spPr>
              <a:xfrm>
                <a:off x="3411913" y="1016223"/>
                <a:ext cx="3587849" cy="745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</a:pPr>
                <a:endParaRPr sz="4000" b="0" i="0" u="none" strike="noStrike" cap="none">
                  <a:solidFill>
                    <a:srgbClr val="172F57"/>
                  </a:solidFill>
                  <a:latin typeface="Raleway Black"/>
                  <a:ea typeface="Raleway Black"/>
                  <a:cs typeface="Raleway Black"/>
                  <a:sym typeface="Raleway Black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5BB3E78-DE8B-467C-CEC4-1137AD9AEBBA}"/>
                  </a:ext>
                </a:extLst>
              </p:cNvPr>
              <p:cNvGrpSpPr/>
              <p:nvPr/>
            </p:nvGrpSpPr>
            <p:grpSpPr>
              <a:xfrm>
                <a:off x="3549296" y="1055181"/>
                <a:ext cx="907372" cy="586244"/>
                <a:chOff x="682754" y="-259252"/>
                <a:chExt cx="1251331" cy="773811"/>
              </a:xfrm>
            </p:grpSpPr>
            <p:sp>
              <p:nvSpPr>
                <p:cNvPr id="17" name="Freeform 4">
                  <a:extLst>
                    <a:ext uri="{FF2B5EF4-FFF2-40B4-BE49-F238E27FC236}">
                      <a16:creationId xmlns:a16="http://schemas.microsoft.com/office/drawing/2014/main" id="{64D4FC93-3436-5FF6-A72E-FE984A3C3E0B}"/>
                    </a:ext>
                  </a:extLst>
                </p:cNvPr>
                <p:cNvSpPr/>
                <p:nvPr/>
              </p:nvSpPr>
              <p:spPr>
                <a:xfrm>
                  <a:off x="682754" y="-259252"/>
                  <a:ext cx="1251331" cy="773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1331" h="773811">
                      <a:moveTo>
                        <a:pt x="0" y="0"/>
                      </a:moveTo>
                      <a:lnTo>
                        <a:pt x="1251331" y="0"/>
                      </a:lnTo>
                      <a:lnTo>
                        <a:pt x="1251331" y="773811"/>
                      </a:lnTo>
                      <a:lnTo>
                        <a:pt x="0" y="7738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4"/>
                  <a:stretch>
                    <a:fillRect l="-31" r="-31"/>
                  </a:stretch>
                </a:blipFill>
              </p:spPr>
              <p:txBody>
                <a:bodyPr/>
                <a:lstStyle/>
                <a:p>
                  <a:endParaRPr lang="en-ID" dirty="0"/>
                </a:p>
              </p:txBody>
            </p:sp>
          </p:grp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26A8AC67-0945-8E28-C33A-E6F7D52ED1E5}"/>
                  </a:ext>
                </a:extLst>
              </p:cNvPr>
              <p:cNvSpPr/>
              <p:nvPr/>
            </p:nvSpPr>
            <p:spPr>
              <a:xfrm>
                <a:off x="6197898" y="1044907"/>
                <a:ext cx="560222" cy="496056"/>
              </a:xfrm>
              <a:custGeom>
                <a:avLst/>
                <a:gdLst/>
                <a:ahLst/>
                <a:cxnLst/>
                <a:rect l="l" t="t" r="r" b="b"/>
                <a:pathLst>
                  <a:path w="579440" h="491075">
                    <a:moveTo>
                      <a:pt x="0" y="0"/>
                    </a:moveTo>
                    <a:lnTo>
                      <a:pt x="579440" y="0"/>
                    </a:lnTo>
                    <a:lnTo>
                      <a:pt x="579440" y="491075"/>
                    </a:lnTo>
                    <a:lnTo>
                      <a:pt x="0" y="4910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9140CDC-6424-7D6B-2393-87DD49FD2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40" t="31196" r="23736" b="31385"/>
            <a:stretch>
              <a:fillRect/>
            </a:stretch>
          </p:blipFill>
          <p:spPr>
            <a:xfrm>
              <a:off x="9561281" y="222067"/>
              <a:ext cx="1540549" cy="5597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90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" ma:contentTypeID="0x010100B4265A67BB4721439CDD3EC4949BC2B1" ma:contentTypeVersion="18" ma:contentTypeDescription="Buat sebuah dokumen baru." ma:contentTypeScope="" ma:versionID="3418985e29c6633fb0deec51418d0da9">
  <xsd:schema xmlns:xsd="http://www.w3.org/2001/XMLSchema" xmlns:xs="http://www.w3.org/2001/XMLSchema" xmlns:p="http://schemas.microsoft.com/office/2006/metadata/properties" xmlns:ns2="2f8e0f0f-1580-47c5-b3c5-93af691c8fd8" xmlns:ns3="dbc04be2-107e-48dc-be60-d53e82900693" targetNamespace="http://schemas.microsoft.com/office/2006/metadata/properties" ma:root="true" ma:fieldsID="b01a0f9145244eb2e9fff5137527693b" ns2:_="" ns3:_="">
    <xsd:import namespace="2f8e0f0f-1580-47c5-b3c5-93af691c8fd8"/>
    <xsd:import namespace="dbc04be2-107e-48dc-be60-d53e829006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e0f0f-1580-47c5-b3c5-93af691c8f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Gambar" ma:readOnly="false" ma:fieldId="{5cf76f15-5ced-4ddc-b409-7134ff3c332f}" ma:taxonomyMulti="true" ma:sspId="2c341d83-ad40-4bf4-9c06-e9132af74e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c04be2-107e-48dc-be60-d53e8290069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ibagikan Denga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ibagikan Dengan Detai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74bb595-7807-4042-97e0-31c035b7c733}" ma:internalName="TaxCatchAll" ma:showField="CatchAllData" ma:web="dbc04be2-107e-48dc-be60-d53e829006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e Isi"/>
        <xsd:element ref="dc:title" minOccurs="0" maxOccurs="1" ma:index="4" ma:displayName="Judu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8e0f0f-1580-47c5-b3c5-93af691c8fd8">
      <Terms xmlns="http://schemas.microsoft.com/office/infopath/2007/PartnerControls"/>
    </lcf76f155ced4ddcb4097134ff3c332f>
    <TaxCatchAll xmlns="dbc04be2-107e-48dc-be60-d53e82900693" xsi:nil="true"/>
  </documentManagement>
</p:properties>
</file>

<file path=customXml/itemProps1.xml><?xml version="1.0" encoding="utf-8"?>
<ds:datastoreItem xmlns:ds="http://schemas.openxmlformats.org/officeDocument/2006/customXml" ds:itemID="{6D2086A9-8ECA-4D76-9B4C-4C87524A1D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8e0f0f-1580-47c5-b3c5-93af691c8fd8"/>
    <ds:schemaRef ds:uri="dbc04be2-107e-48dc-be60-d53e829006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CE2EFB-06FC-4559-BF14-8678E30D3C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8372E4-94DB-412C-BAA5-DCD5A5108040}">
  <ds:schemaRefs>
    <ds:schemaRef ds:uri="http://schemas.microsoft.com/office/2006/metadata/properties"/>
    <ds:schemaRef ds:uri="http://schemas.microsoft.com/office/infopath/2007/PartnerControls"/>
    <ds:schemaRef ds:uri="2f8e0f0f-1580-47c5-b3c5-93af691c8fd8"/>
    <ds:schemaRef ds:uri="dbc04be2-107e-48dc-be60-d53e8290069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325</TotalTime>
  <Words>263</Words>
  <Application>Microsoft Office PowerPoint</Application>
  <PresentationFormat>Widescreen</PresentationFormat>
  <Paragraphs>73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Raleway Black</vt:lpstr>
      <vt:lpstr>Aptos</vt:lpstr>
      <vt:lpstr>Arial</vt:lpstr>
      <vt:lpstr>Calibri</vt:lpstr>
      <vt:lpstr>Office Theme</vt:lpstr>
      <vt:lpstr>PowerPoint Presentation</vt:lpstr>
      <vt:lpstr>Judul, Lokasi, Tim Pengusul</vt:lpstr>
      <vt:lpstr>Identitas Usulan</vt:lpstr>
      <vt:lpstr>Hasil Kegiatan</vt:lpstr>
      <vt:lpstr>Dokumentasi kegiatan</vt:lpstr>
      <vt:lpstr>Capaian Luaran Wajib : Publikasi</vt:lpstr>
      <vt:lpstr>Bukti Luaran Publikasi</vt:lpstr>
      <vt:lpstr>Rekap Serapan Dana Tahap 1 dan 2</vt:lpstr>
      <vt:lpstr>Bukti Unggah Laporan</vt:lpstr>
      <vt:lpstr>Bukti Unggah Luaran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Rizki Raditya</dc:creator>
  <cp:lastModifiedBy>Rizal Kurniawan</cp:lastModifiedBy>
  <cp:revision>19</cp:revision>
  <dcterms:created xsi:type="dcterms:W3CDTF">2023-05-05T06:42:37Z</dcterms:created>
  <dcterms:modified xsi:type="dcterms:W3CDTF">2026-10-26T04:02:13Z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0x010100B4265A67BB4721439CDD3EC4949BC2B1</vt:lpwstr>
  </property>
</Properties>
</file>