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  <p:sldMasterId id="2147483666" r:id="rId2"/>
  </p:sldMasterIdLst>
  <p:notesMasterIdLst>
    <p:notesMasterId r:id="rId4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embeddedFontLst>
    <p:embeddedFont>
      <p:font typeface="Arimo" panose="020B0604020202020204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6104"/>
  </p:normalViewPr>
  <p:slideViewPr>
    <p:cSldViewPr snapToGrid="0">
      <p:cViewPr varScale="1">
        <p:scale>
          <a:sx n="154" d="100"/>
          <a:sy n="154" d="100"/>
        </p:scale>
        <p:origin x="1360" y="6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411a7d378432d401_3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9" name="Google Shape;69;h411a7d378432d401_3_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70" name="Google Shape;70;h411a7d378432d401_3_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411a7d378432d401_3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h411a7d378432d401_3_3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88" name="Google Shape;88;h411a7d378432d401_3_3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h411a7d378432d401_3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h411a7d378432d401_3_7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29" name="Google Shape;129;h411a7d378432d401_3_7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h411a7d378432d401_3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h411a7d378432d401_3_10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54" name="Google Shape;154;h411a7d378432d401_3_10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h411a7d378432d401_3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h411a7d378432d401_3_12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72" name="Google Shape;172;h411a7d378432d401_3_12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h411a7d378432d401_3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h411a7d378432d401_3_15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98" name="Google Shape;198;h411a7d378432d401_3_15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h411a7d378432d401_3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4" name="Google Shape;224;h411a7d378432d401_3_18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25" name="Google Shape;225;h411a7d378432d401_3_18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h411a7d378432d401_3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1" name="Google Shape;251;h411a7d378432d401_3_20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52" name="Google Shape;252;h411a7d378432d401_3_20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h411a7d378432d401_3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h411a7d378432d401_3_23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281" name="Google Shape;281;h411a7d378432d401_3_23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h411a7d378432d401_3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8" name="Google Shape;308;h411a7d378432d401_3_26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309" name="Google Shape;309;h411a7d378432d401_3_26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h411a7d378432d401_3_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6" name="Google Shape;326;h411a7d378432d401_3_28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327" name="Google Shape;327;h411a7d378432d401_3_28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h411a7d378432d401_3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7" name="Google Shape;357;h411a7d378432d401_3_31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358" name="Google Shape;358;h411a7d378432d401_3_31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h411a7d378432d401_3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4" name="Google Shape;384;h411a7d378432d401_3_34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385" name="Google Shape;385;h411a7d378432d401_3_34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h411a7d378432d401_3_3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1" name="Google Shape;411;h411a7d378432d401_3_37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412" name="Google Shape;412;h411a7d378432d401_3_37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h411a7d378432d401_3_4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8" name="Google Shape;438;h411a7d378432d401_3_40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439" name="Google Shape;439;h411a7d378432d401_3_40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h411a7d378432d401_3_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5" name="Google Shape;465;h411a7d378432d401_3_43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466" name="Google Shape;466;h411a7d378432d401_3_43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h411a7d378432d401_3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2" name="Google Shape;492;h411a7d378432d401_3_45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493" name="Google Shape;493;h411a7d378432d401_3_45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h411a7d378432d401_3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2" name="Google Shape;522;h411a7d378432d401_3_49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523" name="Google Shape;523;h411a7d378432d401_3_49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h411a7d378432d401_3_5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6" name="Google Shape;546;h411a7d378432d401_3_5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547" name="Google Shape;547;h411a7d378432d401_3_5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h411a7d378432d401_3_5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4" name="Google Shape;564;h411a7d378432d401_3_53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565" name="Google Shape;565;h411a7d378432d401_3_53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h411a7d378432d401_3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5" name="Google Shape;595;h411a7d378432d401_3_56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596" name="Google Shape;596;h411a7d378432d401_3_56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h411a7d378432d401_3_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0" name="Google Shape;620;h411a7d378432d401_3_59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621" name="Google Shape;621;h411a7d378432d401_3_59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h411a7d378432d401_3_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7" name="Google Shape;647;h411a7d378432d401_3_62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648" name="Google Shape;648;h411a7d378432d401_3_62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h411a7d378432d401_3_6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4" name="Google Shape;674;h411a7d378432d401_3_64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675" name="Google Shape;675;h411a7d378432d401_3_64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h411a7d378432d401_3_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1" name="Google Shape;701;h411a7d378432d401_3_67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702" name="Google Shape;702;h411a7d378432d401_3_67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h411a7d378432d401_3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28" name="Google Shape;728;h411a7d378432d401_3_70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729" name="Google Shape;729;h411a7d378432d401_3_70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h411a7d378432d401_3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6" name="Google Shape;756;h411a7d378432d401_3_73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757" name="Google Shape;757;h411a7d378432d401_3_73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h411a7d378432d401_3_7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0" name="Google Shape;780;h411a7d378432d401_3_75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781" name="Google Shape;781;h411a7d378432d401_3_75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h411a7d378432d401_3_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98" name="Google Shape;798;h411a7d378432d401_3_77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799" name="Google Shape;799;h411a7d378432d401_3_77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h411a7d378432d401_3_8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1" name="Google Shape;831;h411a7d378432d401_3_8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832" name="Google Shape;832;h411a7d378432d401_3_8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h411a7d378432d401_3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8" name="Google Shape;858;h411a7d378432d401_3_83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859" name="Google Shape;859;h411a7d378432d401_3_83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h411a7d378432d401_3_8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5" name="Google Shape;885;h411a7d378432d401_3_86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886" name="Google Shape;886;h411a7d378432d401_3_86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h411a7d378432d401_3_8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12" name="Google Shape;912;h411a7d378432d401_3_89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913" name="Google Shape;913;h411a7d378432d401_3_89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h411a7d378432d401_3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9" name="Google Shape;939;h411a7d378432d401_3_92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940" name="Google Shape;940;h411a7d378432d401_3_92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h411a7d378432d401_3_9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66" name="Google Shape;966;h411a7d378432d401_3_95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967" name="Google Shape;967;h411a7d378432d401_3_95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h411a7d378432d401_3_9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93" name="Google Shape;993;h411a7d378432d401_3_97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994" name="Google Shape;994;h411a7d378432d401_3_97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h411a7d378432d401_3_10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7" name="Google Shape;1017;h411a7d378432d401_3_100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200"/>
              <a:buNone/>
            </a:pPr>
            <a:endParaRPr dirty="0"/>
          </a:p>
        </p:txBody>
      </p:sp>
      <p:sp>
        <p:nvSpPr>
          <p:cNvPr id="1018" name="Google Shape;1018;h411a7d378432d401_3_100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title"/>
          </p:nvPr>
        </p:nvSpPr>
        <p:spPr>
          <a:xfrm>
            <a:off x="457200" y="971550"/>
            <a:ext cx="3657600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subTitle" idx="1"/>
          </p:nvPr>
        </p:nvSpPr>
        <p:spPr>
          <a:xfrm>
            <a:off x="685800" y="1414463"/>
            <a:ext cx="32004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>
            <a:spLocks noGrp="1"/>
          </p:cNvSpPr>
          <p:nvPr>
            <p:ph type="title"/>
          </p:nvPr>
        </p:nvSpPr>
        <p:spPr>
          <a:xfrm>
            <a:off x="457200" y="1071563"/>
            <a:ext cx="36576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7"/>
          <p:cNvSpPr txBox="1">
            <a:spLocks noGrp="1"/>
          </p:cNvSpPr>
          <p:nvPr>
            <p:ph type="title"/>
          </p:nvPr>
        </p:nvSpPr>
        <p:spPr>
          <a:xfrm>
            <a:off x="257175" y="200025"/>
            <a:ext cx="40576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body" idx="1"/>
          </p:nvPr>
        </p:nvSpPr>
        <p:spPr>
          <a:xfrm>
            <a:off x="257175" y="714375"/>
            <a:ext cx="405765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794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73050" algn="l" rtl="0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">
  <p:cSld name="Title and Two Colum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8"/>
          <p:cNvSpPr txBox="1">
            <a:spLocks noGrp="1"/>
          </p:cNvSpPr>
          <p:nvPr>
            <p:ph type="title"/>
          </p:nvPr>
        </p:nvSpPr>
        <p:spPr>
          <a:xfrm>
            <a:off x="257175" y="200025"/>
            <a:ext cx="40576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8"/>
          <p:cNvSpPr txBox="1">
            <a:spLocks noGrp="1"/>
          </p:cNvSpPr>
          <p:nvPr>
            <p:ph type="body" idx="1"/>
          </p:nvPr>
        </p:nvSpPr>
        <p:spPr>
          <a:xfrm>
            <a:off x="257175" y="714375"/>
            <a:ext cx="188595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794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73050" algn="l" rtl="0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body" idx="2"/>
          </p:nvPr>
        </p:nvSpPr>
        <p:spPr>
          <a:xfrm>
            <a:off x="2428875" y="714375"/>
            <a:ext cx="188595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794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73050" algn="l" rtl="0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>
  <p:cSld name="Title and One Colum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9"/>
          <p:cNvSpPr txBox="1">
            <a:spLocks noGrp="1"/>
          </p:cNvSpPr>
          <p:nvPr>
            <p:ph type="title"/>
          </p:nvPr>
        </p:nvSpPr>
        <p:spPr>
          <a:xfrm>
            <a:off x="257175" y="200025"/>
            <a:ext cx="405765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body" idx="1"/>
          </p:nvPr>
        </p:nvSpPr>
        <p:spPr>
          <a:xfrm>
            <a:off x="257175" y="714375"/>
            <a:ext cx="188595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984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857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7940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  <a:defRPr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73050" algn="l" rtl="0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73050" algn="l" rtl="0">
              <a:lnSpc>
                <a:spcPct val="110000"/>
              </a:lnSpc>
              <a:spcBef>
                <a:spcPts val="500"/>
              </a:spcBef>
              <a:spcAft>
                <a:spcPts val="50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hyperlink" Target="https://program-minatsaintek.kemdiktisaintek.go.id/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8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0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2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6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7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8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0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1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5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6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7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8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1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hyperlink" Target="https://bit.ly/bantuansemesta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0"/>
          <p:cNvSpPr/>
          <p:nvPr/>
        </p:nvSpPr>
        <p:spPr>
          <a:xfrm>
            <a:off x="0" y="-1864590"/>
            <a:ext cx="12938331" cy="7762999"/>
          </a:xfrm>
          <a:custGeom>
            <a:avLst/>
            <a:gdLst/>
            <a:ahLst/>
            <a:cxnLst/>
            <a:rect l="l" t="t" r="r" b="b"/>
            <a:pathLst>
              <a:path w="25876662" h="15525997" extrusionOk="0">
                <a:moveTo>
                  <a:pt x="0" y="0"/>
                </a:moveTo>
                <a:lnTo>
                  <a:pt x="25876662" y="0"/>
                </a:lnTo>
                <a:lnTo>
                  <a:pt x="25876662" y="15525997"/>
                </a:lnTo>
                <a:lnTo>
                  <a:pt x="0" y="155259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73" name="Google Shape;73;p20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74" name="Google Shape;74;p20"/>
          <p:cNvSpPr/>
          <p:nvPr/>
        </p:nvSpPr>
        <p:spPr>
          <a:xfrm rot="10293981">
            <a:off x="3763064" y="-975574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5" name="Google Shape;75;p20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" name="Google Shape;76;p20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7" name="Google Shape;77;p20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" name="Google Shape;78;p20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" name="Google Shape;79;p20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" name="Google Shape;80;p20"/>
          <p:cNvSpPr/>
          <p:nvPr/>
        </p:nvSpPr>
        <p:spPr>
          <a:xfrm>
            <a:off x="571500" y="1357313"/>
            <a:ext cx="80010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D51A"/>
                </a:solidFill>
                <a:latin typeface="Arimo"/>
                <a:ea typeface="Arimo"/>
                <a:cs typeface="Arimo"/>
                <a:sym typeface="Arimo"/>
              </a:rPr>
              <a:t>PANDUAN PROGRAM</a:t>
            </a:r>
            <a:endParaRPr sz="1300" b="0" i="0" u="none" strike="noStrike" cap="none">
              <a:solidFill>
                <a:srgbClr val="FFD51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" name="Google Shape;81;p20"/>
          <p:cNvSpPr/>
          <p:nvPr/>
        </p:nvSpPr>
        <p:spPr>
          <a:xfrm>
            <a:off x="571500" y="1866900"/>
            <a:ext cx="8001000" cy="1238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id" sz="3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Panduan Pendaftaran</a:t>
            </a:r>
            <a:endParaRPr sz="3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lang="id" sz="3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dan Submit Proposal</a:t>
            </a:r>
            <a:endParaRPr sz="33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0"/>
          <p:cNvSpPr/>
          <p:nvPr/>
        </p:nvSpPr>
        <p:spPr>
          <a:xfrm>
            <a:off x="571500" y="3405188"/>
            <a:ext cx="80010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id" sz="2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Program BERDIKARI</a:t>
            </a:r>
            <a:endParaRPr sz="2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0"/>
          <p:cNvSpPr/>
          <p:nvPr/>
        </p:nvSpPr>
        <p:spPr>
          <a:xfrm>
            <a:off x="571500" y="3914775"/>
            <a:ext cx="800100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Mandala, Skala+, dan Saintek Nusantara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" name="Google Shape;84;p20"/>
          <p:cNvSpPr/>
          <p:nvPr/>
        </p:nvSpPr>
        <p:spPr>
          <a:xfrm>
            <a:off x="571500" y="4810125"/>
            <a:ext cx="4762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d" sz="900" b="1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9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91" name="Google Shape;91;p21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92" name="Google Shape;92;p21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3" name="Google Shape;93;p21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" name="Google Shape;94;p21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" name="Google Shape;95;p21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6" name="Google Shape;96;p21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21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8" name="Google Shape;98;p21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GAMBARAN UMUM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9" name="Google Shape;99;p21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Isi panduan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1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PANDUAN PENDAFTARAN DAN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" name="Google Shape;101;p21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2" name="Google Shape;102;p21"/>
          <p:cNvSpPr/>
          <p:nvPr/>
        </p:nvSpPr>
        <p:spPr>
          <a:xfrm>
            <a:off x="400050" y="1543050"/>
            <a:ext cx="46434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7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3" name="Google Shape;103;p21"/>
          <p:cNvSpPr/>
          <p:nvPr/>
        </p:nvSpPr>
        <p:spPr>
          <a:xfrm>
            <a:off x="1057275" y="1543050"/>
            <a:ext cx="3000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Pendaftaran akun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4" name="Google Shape;104;p21"/>
          <p:cNvSpPr/>
          <p:nvPr/>
        </p:nvSpPr>
        <p:spPr>
          <a:xfrm>
            <a:off x="4357688" y="1571625"/>
            <a:ext cx="3571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Berlaku untuk seluruh skema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5" name="Google Shape;105;p21"/>
          <p:cNvSpPr/>
          <p:nvPr/>
        </p:nvSpPr>
        <p:spPr>
          <a:xfrm>
            <a:off x="8143875" y="1564481"/>
            <a:ext cx="600075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03–09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6" name="Google Shape;106;p21"/>
          <p:cNvSpPr/>
          <p:nvPr/>
        </p:nvSpPr>
        <p:spPr>
          <a:xfrm>
            <a:off x="400050" y="2000250"/>
            <a:ext cx="46434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7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7" name="Google Shape;107;p21"/>
          <p:cNvSpPr/>
          <p:nvPr/>
        </p:nvSpPr>
        <p:spPr>
          <a:xfrm>
            <a:off x="1057275" y="2000250"/>
            <a:ext cx="3000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Pilihan skema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8" name="Google Shape;108;p21"/>
          <p:cNvSpPr/>
          <p:nvPr/>
        </p:nvSpPr>
        <p:spPr>
          <a:xfrm>
            <a:off x="4357688" y="2028825"/>
            <a:ext cx="3571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Arahkan pengusul ke bagian yang sesuai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9" name="Google Shape;109;p21"/>
          <p:cNvSpPr/>
          <p:nvPr/>
        </p:nvSpPr>
        <p:spPr>
          <a:xfrm>
            <a:off x="8143875" y="2021681"/>
            <a:ext cx="600075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10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0" name="Google Shape;110;p21"/>
          <p:cNvSpPr/>
          <p:nvPr/>
        </p:nvSpPr>
        <p:spPr>
          <a:xfrm>
            <a:off x="400050" y="2457450"/>
            <a:ext cx="46434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7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1" name="Google Shape;111;p21"/>
          <p:cNvSpPr/>
          <p:nvPr/>
        </p:nvSpPr>
        <p:spPr>
          <a:xfrm>
            <a:off x="1057275" y="2457450"/>
            <a:ext cx="3000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Mandala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2" name="Google Shape;112;p21"/>
          <p:cNvSpPr/>
          <p:nvPr/>
        </p:nvSpPr>
        <p:spPr>
          <a:xfrm>
            <a:off x="4357688" y="2486025"/>
            <a:ext cx="3571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Pengajuan hingga status pengiriman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3" name="Google Shape;113;p21"/>
          <p:cNvSpPr/>
          <p:nvPr/>
        </p:nvSpPr>
        <p:spPr>
          <a:xfrm>
            <a:off x="8143875" y="2478881"/>
            <a:ext cx="600075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11–20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4" name="Google Shape;114;p21"/>
          <p:cNvSpPr/>
          <p:nvPr/>
        </p:nvSpPr>
        <p:spPr>
          <a:xfrm>
            <a:off x="400050" y="2914650"/>
            <a:ext cx="46434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04</a:t>
            </a:r>
            <a:endParaRPr sz="17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1057275" y="2914650"/>
            <a:ext cx="3000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Skala+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6" name="Google Shape;116;p21"/>
          <p:cNvSpPr/>
          <p:nvPr/>
        </p:nvSpPr>
        <p:spPr>
          <a:xfrm>
            <a:off x="4357688" y="2943225"/>
            <a:ext cx="3571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Pengajuan hingga status pengiriman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7" name="Google Shape;117;p21"/>
          <p:cNvSpPr/>
          <p:nvPr/>
        </p:nvSpPr>
        <p:spPr>
          <a:xfrm>
            <a:off x="8143875" y="2936081"/>
            <a:ext cx="600075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21–30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8" name="Google Shape;118;p21"/>
          <p:cNvSpPr/>
          <p:nvPr/>
        </p:nvSpPr>
        <p:spPr>
          <a:xfrm>
            <a:off x="400050" y="3371850"/>
            <a:ext cx="46434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05</a:t>
            </a:r>
            <a:endParaRPr sz="17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9" name="Google Shape;119;p21"/>
          <p:cNvSpPr/>
          <p:nvPr/>
        </p:nvSpPr>
        <p:spPr>
          <a:xfrm>
            <a:off x="1057275" y="3371850"/>
            <a:ext cx="3000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Saintek Nusantara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0" name="Google Shape;120;p21"/>
          <p:cNvSpPr/>
          <p:nvPr/>
        </p:nvSpPr>
        <p:spPr>
          <a:xfrm>
            <a:off x="4357688" y="3400425"/>
            <a:ext cx="3571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Pengajuan hingga status pengiriman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1" name="Google Shape;121;p21"/>
          <p:cNvSpPr/>
          <p:nvPr/>
        </p:nvSpPr>
        <p:spPr>
          <a:xfrm>
            <a:off x="8143875" y="3393281"/>
            <a:ext cx="600075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31–40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400050" y="3829050"/>
            <a:ext cx="46434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06</a:t>
            </a:r>
            <a:endParaRPr sz="17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3" name="Google Shape;123;p21"/>
          <p:cNvSpPr/>
          <p:nvPr/>
        </p:nvSpPr>
        <p:spPr>
          <a:xfrm>
            <a:off x="1057275" y="3829050"/>
            <a:ext cx="300037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Bantuan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4" name="Google Shape;124;p21"/>
          <p:cNvSpPr/>
          <p:nvPr/>
        </p:nvSpPr>
        <p:spPr>
          <a:xfrm>
            <a:off x="4357688" y="3857625"/>
            <a:ext cx="3571875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Kontak dan penanganan kendala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25" name="Google Shape;125;p21"/>
          <p:cNvSpPr/>
          <p:nvPr/>
        </p:nvSpPr>
        <p:spPr>
          <a:xfrm>
            <a:off x="8143875" y="3850481"/>
            <a:ext cx="600075" cy="27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41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2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132" name="Google Shape;132;p22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133" name="Google Shape;133;p22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4" name="Google Shape;134;p22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5" name="Google Shape;135;p22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6" name="Google Shape;136;p22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7" name="Google Shape;137;p22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8" name="Google Shape;138;p22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9" name="Google Shape;139;p22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GAMBARAN UMUM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0" name="Google Shape;140;p22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Persiapan sebelum mendaftar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2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PANDUAN PENDAFTARAN DAN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400050" y="1628775"/>
            <a:ext cx="2286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Akses akun</a:t>
            </a:r>
            <a:endParaRPr sz="17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4" name="Google Shape;144;p22"/>
          <p:cNvSpPr/>
          <p:nvPr/>
        </p:nvSpPr>
        <p:spPr>
          <a:xfrm>
            <a:off x="2928938" y="1643063"/>
            <a:ext cx="5572125" cy="450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Alamat email aktif dan data kontak yang dapat dihubungi.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5" name="Google Shape;145;p22"/>
          <p:cNvSpPr/>
          <p:nvPr/>
        </p:nvSpPr>
        <p:spPr>
          <a:xfrm>
            <a:off x="400050" y="2264569"/>
            <a:ext cx="2286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Data pengusul</a:t>
            </a:r>
            <a:endParaRPr sz="17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6" name="Google Shape;146;p22"/>
          <p:cNvSpPr/>
          <p:nvPr/>
        </p:nvSpPr>
        <p:spPr>
          <a:xfrm>
            <a:off x="2928938" y="2278856"/>
            <a:ext cx="5572125" cy="450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Identitas, informasi perguruan tinggi, dan data tim sesuai formulir.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7" name="Google Shape;147;p22"/>
          <p:cNvSpPr/>
          <p:nvPr/>
        </p:nvSpPr>
        <p:spPr>
          <a:xfrm>
            <a:off x="400050" y="2900363"/>
            <a:ext cx="2286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Bahan usulan</a:t>
            </a:r>
            <a:endParaRPr sz="17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8" name="Google Shape;148;p22"/>
          <p:cNvSpPr/>
          <p:nvPr/>
        </p:nvSpPr>
        <p:spPr>
          <a:xfrm>
            <a:off x="2928938" y="2914650"/>
            <a:ext cx="5572125" cy="450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Draf proposal, rencana kegiatan, luaran, dan anggaran.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49" name="Google Shape;149;p22"/>
          <p:cNvSpPr/>
          <p:nvPr/>
        </p:nvSpPr>
        <p:spPr>
          <a:xfrm>
            <a:off x="400050" y="3536156"/>
            <a:ext cx="2286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Dokumen pendukung</a:t>
            </a:r>
            <a:endParaRPr sz="17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50" name="Google Shape;150;p22"/>
          <p:cNvSpPr/>
          <p:nvPr/>
        </p:nvSpPr>
        <p:spPr>
          <a:xfrm>
            <a:off x="2928938" y="3550444"/>
            <a:ext cx="5572125" cy="450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Berkas sesuai persyaratan skema yang akan dipilih.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157" name="Google Shape;157;p23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158" name="Google Shape;158;p23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9" name="Google Shape;159;p23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0" name="Google Shape;160;p23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1" name="Google Shape;161;p23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2" name="Google Shape;162;p23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3" name="Google Shape;163;p23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4" name="Google Shape;164;p23"/>
          <p:cNvSpPr/>
          <p:nvPr/>
        </p:nvSpPr>
        <p:spPr>
          <a:xfrm>
            <a:off x="1428750" y="1381125"/>
            <a:ext cx="6286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DCE8FF"/>
                </a:solidFill>
                <a:latin typeface="Arimo"/>
                <a:ea typeface="Arimo"/>
                <a:cs typeface="Arimo"/>
                <a:sym typeface="Arimo"/>
              </a:rPr>
              <a:t>BAGIAN 01</a:t>
            </a:r>
            <a:endParaRPr sz="1300" b="0" i="0" u="none" strike="noStrike" cap="none">
              <a:solidFill>
                <a:srgbClr val="DCE8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5" name="Google Shape;165;p23"/>
          <p:cNvSpPr/>
          <p:nvPr/>
        </p:nvSpPr>
        <p:spPr>
          <a:xfrm>
            <a:off x="1428750" y="1905000"/>
            <a:ext cx="6286500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id" sz="3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Pendaftaran</a:t>
            </a:r>
            <a:endParaRPr sz="3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id" sz="3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Akun</a:t>
            </a:r>
            <a:endParaRPr sz="3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3"/>
          <p:cNvSpPr/>
          <p:nvPr/>
        </p:nvSpPr>
        <p:spPr>
          <a:xfrm>
            <a:off x="1428750" y="3571875"/>
            <a:ext cx="628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Berlaku untuk Mandala, Skala+, dan Saintek Nusantara.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7" name="Google Shape;167;p23"/>
          <p:cNvSpPr/>
          <p:nvPr/>
        </p:nvSpPr>
        <p:spPr>
          <a:xfrm>
            <a:off x="1428750" y="4429125"/>
            <a:ext cx="6286500" cy="30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E7EFFF"/>
                </a:solidFill>
                <a:latin typeface="Arimo"/>
                <a:ea typeface="Arimo"/>
                <a:cs typeface="Arimo"/>
                <a:sym typeface="Arimo"/>
              </a:rPr>
              <a:t>05  Akses portal     06–07  Registrasi     08–09  Login dan profil</a:t>
            </a:r>
            <a:endParaRPr sz="1100" b="0" i="0" u="none" strike="noStrike" cap="none">
              <a:solidFill>
                <a:srgbClr val="E7E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68" name="Google Shape;168;p23"/>
          <p:cNvSpPr/>
          <p:nvPr/>
        </p:nvSpPr>
        <p:spPr>
          <a:xfrm>
            <a:off x="571500" y="4810125"/>
            <a:ext cx="4762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d" sz="900" b="1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</a:t>
            </a:r>
            <a:endParaRPr sz="9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175" name="Google Shape;175;p24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176" name="Google Shape;176;p24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7" name="Google Shape;177;p24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8" name="Google Shape;178;p24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9" name="Google Shape;179;p24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0" name="Google Shape;180;p24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1" name="Google Shape;181;p24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2" name="Google Shape;182;p24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01  /  PENDAFTARAN AKUN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3" name="Google Shape;183;p24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Akses portal pendaftaran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4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PANDUAN PENDAFTARAN DAN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5" name="Google Shape;185;p24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05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6" name="Google Shape;186;p24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4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alamat situs dan tombol pendaftaran.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8" name="Google Shape;188;p24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89" name="Google Shape;189;p24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Buka </a:t>
            </a:r>
            <a:r>
              <a:rPr lang="id" u="none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website </a:t>
            </a:r>
            <a:r>
              <a:rPr lang="id" u="sng" dirty="0">
                <a:solidFill>
                  <a:schemeClr val="bg1"/>
                </a:solidFill>
                <a:latin typeface="Arimo"/>
                <a:ea typeface="Arimo"/>
                <a:cs typeface="Arimo"/>
                <a:sym typeface="Arimo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https://program-minatsaintek.kemdiktisaintek.go.id/</a:t>
            </a:r>
            <a:endParaRPr sz="1400" b="0" i="0" u="none" strike="noStrike" cap="none" dirty="0">
              <a:solidFill>
                <a:schemeClr val="bg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0" name="Google Shape;190;p24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1" name="Google Shape;191;p24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Pilih login/buat akun pada halaman awal.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2" name="Google Shape;192;p24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3" name="Google Shape;193;p24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Jika sudah memiliki akun, masukkan email dan password lalu menekan tombol login.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194" name="Google Shape;194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00050" y="1557350"/>
            <a:ext cx="5029202" cy="282892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201" name="Google Shape;201;p25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202" name="Google Shape;202;p25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3" name="Google Shape;203;p25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4" name="Google Shape;204;p25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5" name="Google Shape;205;p25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6" name="Google Shape;206;p25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7" name="Google Shape;207;p25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8" name="Google Shape;208;p25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01  /  PENDAFTARAN AKUN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09" name="Google Shape;209;p25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Formulir pendaftaran akun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5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PANDUAN PENDAFTARAN DAN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1" name="Google Shape;211;p25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06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2" name="Google Shape;212;p25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5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pendaftaran akun)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4" name="Google Shape;214;p25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kolom identitas, email, dan pembuatan kata sandi.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5" name="Google Shape;215;p25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6" name="Google Shape;216;p25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seluruh kolom wajib sesuai identitas pengusul.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7" name="Google Shape;217;p25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8" name="Google Shape;218;p25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Gunakan email aktif dan buat kata sandi sesuai ketentuan portal.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19" name="Google Shape;219;p25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20" name="Google Shape;220;p25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kembali data, lalu pilih Buat Akun.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221" name="Google Shape;221;p2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4575"/>
            <a:ext cx="5029202" cy="28289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6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228" name="Google Shape;228;p26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229" name="Google Shape;229;p26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0" name="Google Shape;230;p26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1" name="Google Shape;231;p26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2" name="Google Shape;232;p26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3" name="Google Shape;233;p26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4" name="Google Shape;234;p26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35" name="Google Shape;235;p26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01  /  PENDAFTARAN AKUN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36" name="Google Shape;236;p26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Login ke akun pengusul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6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PANDUAN PENDAFTARAN DAN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38" name="Google Shape;238;p26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08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39" name="Google Shape;239;p26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6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halaman login)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41" name="Google Shape;241;p26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kolom akun, kata sandi, dan tombol masuk.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42" name="Google Shape;242;p26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43" name="Google Shape;243;p26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Masukkan email dan kata sandi.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44" name="Google Shape;244;p26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45" name="Google Shape;245;p26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verifikasi tambahan jika portal memintanya.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46" name="Google Shape;246;p26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47" name="Google Shape;247;p26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Pilih Login untuk membuka dashboard.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248" name="Google Shape;248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2000"/>
            <a:ext cx="5029202" cy="2828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255" name="Google Shape;255;p27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256" name="Google Shape;256;p27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7" name="Google Shape;257;p27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8" name="Google Shape;258;p27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9" name="Google Shape;259;p27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0" name="Google Shape;260;p27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1" name="Google Shape;261;p27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62" name="Google Shape;262;p27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01  /  PENDAFTARAN AKUN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3" name="Google Shape;263;p27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Kelengkapan profil pengusul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7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PANDUAN PENDAFTARAN DAN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5" name="Google Shape;265;p27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09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profil pengusul)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informasi identitas dan afiliasi perguruan tinggi.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Klik icon Profil pada dashboard.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71" name="Google Shape;271;p27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72" name="Google Shape;272;p27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identitas dan data perguruan tinggi sesuai formulir.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73" name="Google Shape;273;p27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74" name="Google Shape;274;p27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data yang telah diisi, kemudian pilih [Simpan].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75" name="Google Shape;275;p27"/>
          <p:cNvSpPr/>
          <p:nvPr/>
        </p:nvSpPr>
        <p:spPr>
          <a:xfrm>
            <a:off x="400050" y="4471988"/>
            <a:ext cx="8215313" cy="24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id" sz="1200" b="0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Setelah profil lengkap, lanjutkan ke bagian pengajuan skema yang dipilih.</a:t>
            </a:r>
            <a:endParaRPr sz="12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276" name="Google Shape;276;p2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2054125"/>
            <a:ext cx="5029202" cy="23321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77" name="Google Shape;277;p27"/>
          <p:cNvPicPr preferRelativeResize="0"/>
          <p:nvPr/>
        </p:nvPicPr>
        <p:blipFill rotWithShape="1">
          <a:blip r:embed="rId12">
            <a:alphaModFix/>
          </a:blip>
          <a:srcRect l="-290" r="290" b="81776"/>
          <a:stretch/>
        </p:blipFill>
        <p:spPr>
          <a:xfrm>
            <a:off x="400050" y="1557350"/>
            <a:ext cx="5029202" cy="4967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8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284" name="Google Shape;284;p28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285" name="Google Shape;285;p28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6" name="Google Shape;286;p28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7" name="Google Shape;287;p28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8" name="Google Shape;288;p28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89" name="Google Shape;289;p28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0" name="Google Shape;290;p28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91" name="Google Shape;291;p28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PILIHAN SKEMA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2" name="Google Shape;292;p28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Pengajuan proposal berdasarkan skema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28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PANDUAN PENDAFTARAN DAN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4" name="Google Shape;294;p28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10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5" name="Google Shape;295;p28"/>
          <p:cNvSpPr/>
          <p:nvPr/>
        </p:nvSpPr>
        <p:spPr>
          <a:xfrm>
            <a:off x="400050" y="1585913"/>
            <a:ext cx="83439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Gunakan panduan pengajuan sesuai skema yang Anda pilih.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6" name="Google Shape;296;p28"/>
          <p:cNvSpPr/>
          <p:nvPr/>
        </p:nvSpPr>
        <p:spPr>
          <a:xfrm>
            <a:off x="400050" y="2235994"/>
            <a:ext cx="500063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d" sz="20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20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7" name="Google Shape;297;p28"/>
          <p:cNvSpPr/>
          <p:nvPr/>
        </p:nvSpPr>
        <p:spPr>
          <a:xfrm>
            <a:off x="1114425" y="2235994"/>
            <a:ext cx="485775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d" sz="20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Mandala</a:t>
            </a:r>
            <a:endParaRPr sz="20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8" name="Google Shape;298;p28"/>
          <p:cNvSpPr/>
          <p:nvPr/>
        </p:nvSpPr>
        <p:spPr>
          <a:xfrm>
            <a:off x="6715125" y="2286000"/>
            <a:ext cx="20002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Halaman 11–20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299" name="Google Shape;299;p28"/>
          <p:cNvSpPr/>
          <p:nvPr/>
        </p:nvSpPr>
        <p:spPr>
          <a:xfrm>
            <a:off x="400050" y="2878931"/>
            <a:ext cx="500063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d" sz="20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20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00" name="Google Shape;300;p28"/>
          <p:cNvSpPr/>
          <p:nvPr/>
        </p:nvSpPr>
        <p:spPr>
          <a:xfrm>
            <a:off x="1114425" y="2878931"/>
            <a:ext cx="485775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d" sz="20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Skala+</a:t>
            </a:r>
            <a:endParaRPr sz="20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01" name="Google Shape;301;p28"/>
          <p:cNvSpPr/>
          <p:nvPr/>
        </p:nvSpPr>
        <p:spPr>
          <a:xfrm>
            <a:off x="6715125" y="2928938"/>
            <a:ext cx="20002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Halaman 21–30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02" name="Google Shape;302;p28"/>
          <p:cNvSpPr/>
          <p:nvPr/>
        </p:nvSpPr>
        <p:spPr>
          <a:xfrm>
            <a:off x="400050" y="3521869"/>
            <a:ext cx="500063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d" sz="20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04</a:t>
            </a:r>
            <a:endParaRPr sz="20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03" name="Google Shape;303;p28"/>
          <p:cNvSpPr/>
          <p:nvPr/>
        </p:nvSpPr>
        <p:spPr>
          <a:xfrm>
            <a:off x="1114425" y="3521869"/>
            <a:ext cx="4857750" cy="32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id" sz="20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Saintek Nusantara</a:t>
            </a:r>
            <a:endParaRPr sz="20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04" name="Google Shape;304;p28"/>
          <p:cNvSpPr/>
          <p:nvPr/>
        </p:nvSpPr>
        <p:spPr>
          <a:xfrm>
            <a:off x="6715125" y="3571875"/>
            <a:ext cx="200025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Halaman 31–40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05" name="Google Shape;305;p28"/>
          <p:cNvSpPr/>
          <p:nvPr/>
        </p:nvSpPr>
        <p:spPr>
          <a:xfrm>
            <a:off x="400050" y="4379119"/>
            <a:ext cx="8272463" cy="350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Pendaftaran akun berlaku untuk semua skema. Formulir dan dokumen pengajuan mengikuti skema masing-masing.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9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312" name="Google Shape;312;p29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313" name="Google Shape;313;p29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4" name="Google Shape;314;p29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5" name="Google Shape;315;p29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6" name="Google Shape;316;p29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7" name="Google Shape;317;p29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8" name="Google Shape;318;p29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9" name="Google Shape;319;p29"/>
          <p:cNvSpPr/>
          <p:nvPr/>
        </p:nvSpPr>
        <p:spPr>
          <a:xfrm>
            <a:off x="1428750" y="1381125"/>
            <a:ext cx="6286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DCE8FF"/>
                </a:solidFill>
                <a:latin typeface="Arimo"/>
                <a:ea typeface="Arimo"/>
                <a:cs typeface="Arimo"/>
                <a:sym typeface="Arimo"/>
              </a:rPr>
              <a:t>BAGIAN 02  /  PENGAJUAN PROPOSAL</a:t>
            </a:r>
            <a:endParaRPr sz="1300" b="0" i="0" u="none" strike="noStrike" cap="none">
              <a:solidFill>
                <a:srgbClr val="DCE8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20" name="Google Shape;320;p29"/>
          <p:cNvSpPr/>
          <p:nvPr/>
        </p:nvSpPr>
        <p:spPr>
          <a:xfrm>
            <a:off x="1428750" y="1905000"/>
            <a:ext cx="6286500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id" sz="3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Skema</a:t>
            </a:r>
            <a:endParaRPr sz="3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id" sz="3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Mandala</a:t>
            </a:r>
            <a:endParaRPr sz="3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29"/>
          <p:cNvSpPr/>
          <p:nvPr/>
        </p:nvSpPr>
        <p:spPr>
          <a:xfrm>
            <a:off x="1428750" y="3571875"/>
            <a:ext cx="628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Panduan pengajuan khusus skema Mandala.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22" name="Google Shape;322;p29"/>
          <p:cNvSpPr/>
          <p:nvPr/>
        </p:nvSpPr>
        <p:spPr>
          <a:xfrm>
            <a:off x="1428750" y="4429125"/>
            <a:ext cx="6286500" cy="30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E7EFFF"/>
                </a:solidFill>
                <a:latin typeface="Arimo"/>
                <a:ea typeface="Arimo"/>
                <a:cs typeface="Arimo"/>
                <a:sym typeface="Arimo"/>
              </a:rPr>
              <a:t>Halaman 11–20     Formulir, unggahan, dan submit sesuai skema</a:t>
            </a:r>
            <a:endParaRPr sz="1100" b="0" i="0" u="none" strike="noStrike" cap="none">
              <a:solidFill>
                <a:srgbClr val="E7E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23" name="Google Shape;323;p29"/>
          <p:cNvSpPr/>
          <p:nvPr/>
        </p:nvSpPr>
        <p:spPr>
          <a:xfrm>
            <a:off x="571500" y="4810125"/>
            <a:ext cx="4762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d" sz="900" b="1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11</a:t>
            </a:r>
            <a:endParaRPr sz="9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0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330" name="Google Shape;330;p30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331" name="Google Shape;331;p30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2" name="Google Shape;332;p30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3" name="Google Shape;333;p30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4" name="Google Shape;334;p30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5" name="Google Shape;335;p30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6" name="Google Shape;336;p30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7" name="Google Shape;337;p30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38" name="Google Shape;338;p30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Akses pengajuan skema Mandala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30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0" name="Google Shape;340;p30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12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1" name="Google Shape;341;p30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30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halaman pengajuan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3" name="Google Shape;343;p30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pilihan skema dan tombol pembuatan usulan.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4" name="Google Shape;344;p30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5" name="Google Shape;345;p30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Buka menu Daftar Program pada dashboard.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6" name="Google Shape;346;p30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7" name="Google Shape;347;p30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Kemudian pilih skema Mandala.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8" name="Google Shape;348;p30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49" name="Google Shape;349;p30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Baca informasi skema, lalu klik ‘Daftar Program Ini’.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350" name="Google Shape;350;p30"/>
          <p:cNvPicPr preferRelativeResize="0"/>
          <p:nvPr/>
        </p:nvPicPr>
        <p:blipFill rotWithShape="1">
          <a:blip r:embed="rId11">
            <a:alphaModFix/>
          </a:blip>
          <a:srcRect t="18708" b="41916"/>
          <a:stretch/>
        </p:blipFill>
        <p:spPr>
          <a:xfrm>
            <a:off x="400050" y="1567850"/>
            <a:ext cx="5029202" cy="11139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51" name="Google Shape;351;p30"/>
          <p:cNvSpPr/>
          <p:nvPr/>
        </p:nvSpPr>
        <p:spPr>
          <a:xfrm>
            <a:off x="3756300" y="1843900"/>
            <a:ext cx="1631400" cy="750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2" name="Google Shape;352;p30"/>
          <p:cNvPicPr preferRelativeResize="0"/>
          <p:nvPr/>
        </p:nvPicPr>
        <p:blipFill rotWithShape="1">
          <a:blip r:embed="rId12">
            <a:alphaModFix/>
          </a:blip>
          <a:srcRect b="38027"/>
          <a:stretch/>
        </p:blipFill>
        <p:spPr>
          <a:xfrm>
            <a:off x="400050" y="2681800"/>
            <a:ext cx="5029202" cy="17044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53" name="Google Shape;353;p30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02850" y="3579025"/>
            <a:ext cx="3353452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30"/>
          <p:cNvPicPr preferRelativeResize="0"/>
          <p:nvPr/>
        </p:nvPicPr>
        <p:blipFill rotWithShape="1">
          <a:blip r:embed="rId11">
            <a:alphaModFix/>
          </a:blip>
          <a:srcRect l="35189" t="46775" r="35713" b="46912"/>
          <a:stretch/>
        </p:blipFill>
        <p:spPr>
          <a:xfrm>
            <a:off x="499555" y="2358450"/>
            <a:ext cx="1489377" cy="185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1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361" name="Google Shape;361;p31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362" name="Google Shape;362;p31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3" name="Google Shape;363;p31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4" name="Google Shape;364;p31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5" name="Google Shape;365;p31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6" name="Google Shape;366;p31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7" name="Google Shape;367;p31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68" name="Google Shape;368;p31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69" name="Google Shape;369;p31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Data tim, mitra, dan kelembagaan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31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1" name="Google Shape;371;p31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13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2" name="Google Shape;372;p31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1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data tim dan mitra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4" name="Google Shape;374;p31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bagian tim, mitra, atau kelembagaan yang relevan.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5" name="Google Shape;375;p31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6" name="Google Shape;376;p31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data PIC Pengusul.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7" name="Google Shape;377;p31"/>
          <p:cNvSpPr/>
          <p:nvPr/>
        </p:nvSpPr>
        <p:spPr>
          <a:xfrm>
            <a:off x="5715000" y="2478881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8" name="Google Shape;378;p31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bagian Tim dengan menekan tombol ‘Tambah Anggota’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79" name="Google Shape;379;p31"/>
          <p:cNvSpPr/>
          <p:nvPr/>
        </p:nvSpPr>
        <p:spPr>
          <a:xfrm>
            <a:off x="5715000" y="3328988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80" name="Google Shape;380;p31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identitas, afiliasi, dan peran, kemudian tekan tombol ‘Simpan &amp; Lanjutkan’.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381" name="Google Shape;381;p3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43500"/>
            <a:ext cx="5029202" cy="284277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32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388" name="Google Shape;388;p32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389" name="Google Shape;389;p32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0" name="Google Shape;390;p32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1" name="Google Shape;391;p32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2" name="Google Shape;392;p32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3" name="Google Shape;393;p32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4" name="Google Shape;394;p32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95" name="Google Shape;395;p32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96" name="Google Shape;396;p32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Identitas proposal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32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98" name="Google Shape;398;p32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14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399" name="Google Shape;399;p32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32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identitas proposal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01" name="Google Shape;401;p32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kolom identitas pada formulir skema Mandala.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02" name="Google Shape;402;p32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03" name="Google Shape;403;p32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identitas pengusul, identitas lembaga &amp; penanggung jawab, substansi usulan program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04" name="Google Shape;404;p32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05" name="Google Shape;405;p32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semua isian yang tersedia sesuai petunjuk portal.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06" name="Google Shape;406;p32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07" name="Google Shape;407;p32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kesesuaian data, lalu pilih ‘Simpan &amp; Lanjutkan’.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08" name="Google Shape;408;p32"/>
          <p:cNvPicPr preferRelativeResize="0"/>
          <p:nvPr/>
        </p:nvPicPr>
        <p:blipFill rotWithShape="1">
          <a:blip r:embed="rId11">
            <a:alphaModFix/>
          </a:blip>
          <a:srcRect r="1371"/>
          <a:stretch/>
        </p:blipFill>
        <p:spPr>
          <a:xfrm>
            <a:off x="400050" y="1557350"/>
            <a:ext cx="5029202" cy="28289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3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415" name="Google Shape;415;p33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416" name="Google Shape;416;p33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17" name="Google Shape;417;p33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18" name="Google Shape;418;p33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19" name="Google Shape;419;p33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20" name="Google Shape;420;p33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21" name="Google Shape;421;p33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22" name="Google Shape;422;p33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23" name="Google Shape;423;p33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Luaran / Kegiatan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33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25" name="Google Shape;425;p33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15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26" name="Google Shape;426;p33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3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substansi proposal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28" name="Google Shape;428;p33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isian substansi dan target luaran khusus Mandala.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29" name="Google Shape;429;p33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30" name="Google Shape;430;p33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luaran/kegiatan dari program yang diusulkan.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31" name="Google Shape;431;p33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32" name="Google Shape;432;p33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rencana kegiatan serta deskripsi kegiatan nya.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33" name="Google Shape;433;p33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34" name="Google Shape;434;p33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Cocokkan seluruh isian dengan dokumen proposal dan simpan.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35" name="Google Shape;435;p3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7350"/>
            <a:ext cx="5029202" cy="2828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4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442" name="Google Shape;442;p34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443" name="Google Shape;443;p34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4" name="Google Shape;444;p34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5" name="Google Shape;445;p34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6" name="Google Shape;446;p34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7" name="Google Shape;447;p34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8" name="Google Shape;448;p34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49" name="Google Shape;449;p34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0" name="Google Shape;450;p34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Rencana anggaran biaya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34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2" name="Google Shape;452;p34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16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3" name="Google Shape;453;p34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34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pengisian RAB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5" name="Google Shape;455;p34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isian atau unggahan RAB yang tersedia untuk Mandala.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6" name="Google Shape;456;p34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7" name="Google Shape;457;p34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atau unggah rincian biaya sesuai format yang diminta.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8" name="Google Shape;458;p34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59" name="Google Shape;459;p34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komponen dan total anggaran.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60" name="Google Shape;460;p34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61" name="Google Shape;461;p34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Jika sudah sesuai, lalu simpan klik ‘Simpan &amp; Lanjut’.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62" name="Google Shape;462;p3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7400" y="1527179"/>
            <a:ext cx="5014502" cy="28557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5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469" name="Google Shape;469;p35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470" name="Google Shape;470;p35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1" name="Google Shape;471;p35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2" name="Google Shape;472;p35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3" name="Google Shape;473;p35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4" name="Google Shape;474;p35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5" name="Google Shape;475;p35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6" name="Google Shape;476;p35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77" name="Google Shape;477;p35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Unggah proposal dan dokumen pendukung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35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79" name="Google Shape;479;p35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17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0" name="Google Shape;480;p35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35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unggah dokumen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2" name="Google Shape;482;p35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daftar berkas pada pengajuan skema Mandala.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3" name="Google Shape;483;p35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4" name="Google Shape;484;p35"/>
          <p:cNvSpPr/>
          <p:nvPr/>
        </p:nvSpPr>
        <p:spPr>
          <a:xfrm>
            <a:off x="6115050" y="1628775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Siapkan daftar dokumen yang diperlukan sesuai dengan yang ada di gambar.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5" name="Google Shape;485;p35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6" name="Google Shape;486;p35"/>
          <p:cNvSpPr/>
          <p:nvPr/>
        </p:nvSpPr>
        <p:spPr>
          <a:xfrm>
            <a:off x="6115050" y="2478881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Unggah setiap berkas ke kolom dokumen yang sesuai.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7" name="Google Shape;487;p35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488" name="Google Shape;488;p35"/>
          <p:cNvSpPr/>
          <p:nvPr/>
        </p:nvSpPr>
        <p:spPr>
          <a:xfrm>
            <a:off x="6115050" y="3328988"/>
            <a:ext cx="26289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nama file dan pastikan berkas yang benar telah terunggah.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489" name="Google Shape;489;p3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7350"/>
            <a:ext cx="5029202" cy="2828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6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496" name="Google Shape;496;p36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497" name="Google Shape;497;p36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8" name="Google Shape;498;p36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99" name="Google Shape;499;p36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00" name="Google Shape;500;p36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01" name="Google Shape;501;p36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02" name="Google Shape;502;p36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03" name="Google Shape;503;p36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04" name="Google Shape;504;p36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05" name="Google Shape;505;p36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18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06" name="Google Shape;506;p36"/>
          <p:cNvSpPr/>
          <p:nvPr/>
        </p:nvSpPr>
        <p:spPr>
          <a:xfrm>
            <a:off x="400050" y="1557338"/>
            <a:ext cx="5029200" cy="2829000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36"/>
          <p:cNvSpPr/>
          <p:nvPr/>
        </p:nvSpPr>
        <p:spPr>
          <a:xfrm>
            <a:off x="628650" y="2657475"/>
            <a:ext cx="45720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unggah dokumen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08" name="Google Shape;508;p36"/>
          <p:cNvSpPr/>
          <p:nvPr/>
        </p:nvSpPr>
        <p:spPr>
          <a:xfrm>
            <a:off x="671513" y="3814763"/>
            <a:ext cx="4486200" cy="3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daftar berkas pada pengajuan skema Mandala.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09" name="Google Shape;509;p36"/>
          <p:cNvSpPr/>
          <p:nvPr/>
        </p:nvSpPr>
        <p:spPr>
          <a:xfrm>
            <a:off x="5715000" y="2478881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0" name="Google Shape;510;p36"/>
          <p:cNvSpPr/>
          <p:nvPr/>
        </p:nvSpPr>
        <p:spPr>
          <a:xfrm>
            <a:off x="5715000" y="3328988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1" name="Google Shape;511;p36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Pemeriksaan akhir sebelum submit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36"/>
          <p:cNvSpPr/>
          <p:nvPr/>
        </p:nvSpPr>
        <p:spPr>
          <a:xfrm>
            <a:off x="5714988" y="1633544"/>
            <a:ext cx="3573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3" name="Google Shape;513;p36"/>
          <p:cNvSpPr/>
          <p:nvPr/>
        </p:nvSpPr>
        <p:spPr>
          <a:xfrm>
            <a:off x="6107894" y="1633544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Skema sesuai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4" name="Google Shape;514;p36"/>
          <p:cNvSpPr/>
          <p:nvPr/>
        </p:nvSpPr>
        <p:spPr>
          <a:xfrm>
            <a:off x="5714988" y="1940725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Mandala telah dipilih.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5" name="Google Shape;515;p36"/>
          <p:cNvSpPr/>
          <p:nvPr/>
        </p:nvSpPr>
        <p:spPr>
          <a:xfrm>
            <a:off x="6107900" y="2481269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Data lengkap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6" name="Google Shape;516;p36"/>
          <p:cNvSpPr/>
          <p:nvPr/>
        </p:nvSpPr>
        <p:spPr>
          <a:xfrm>
            <a:off x="5714994" y="2788450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Seluruh isian wajib telah diperiksa.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7" name="Google Shape;517;p36"/>
          <p:cNvSpPr/>
          <p:nvPr/>
        </p:nvSpPr>
        <p:spPr>
          <a:xfrm>
            <a:off x="6072106" y="3329944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Dokumen tepat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18" name="Google Shape;518;p36"/>
          <p:cNvSpPr/>
          <p:nvPr/>
        </p:nvSpPr>
        <p:spPr>
          <a:xfrm>
            <a:off x="5679200" y="3637126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Berkas sesuai ketentuan.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519" name="Google Shape;519;p36"/>
          <p:cNvPicPr preferRelativeResize="0"/>
          <p:nvPr/>
        </p:nvPicPr>
        <p:blipFill rotWithShape="1">
          <a:blip r:embed="rId11">
            <a:alphaModFix/>
          </a:blip>
          <a:srcRect r="33572"/>
          <a:stretch/>
        </p:blipFill>
        <p:spPr>
          <a:xfrm>
            <a:off x="400050" y="1557350"/>
            <a:ext cx="5029202" cy="282899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7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526" name="Google Shape;526;p37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527" name="Google Shape;527;p37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28" name="Google Shape;528;p37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29" name="Google Shape;529;p37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0" name="Google Shape;530;p37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1" name="Google Shape;531;p37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2" name="Google Shape;532;p37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33" name="Google Shape;533;p37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4" name="Google Shape;534;p37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Submit proposal skema Mandala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37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6" name="Google Shape;536;p37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19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7" name="Google Shape;537;p37"/>
          <p:cNvSpPr/>
          <p:nvPr/>
        </p:nvSpPr>
        <p:spPr>
          <a:xfrm>
            <a:off x="400050" y="1557346"/>
            <a:ext cx="5029200" cy="1863600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37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tombol submit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39" name="Google Shape;539;p37"/>
          <p:cNvSpPr/>
          <p:nvPr/>
        </p:nvSpPr>
        <p:spPr>
          <a:xfrm>
            <a:off x="5715000" y="1864419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40" name="Google Shape;540;p37"/>
          <p:cNvSpPr/>
          <p:nvPr/>
        </p:nvSpPr>
        <p:spPr>
          <a:xfrm>
            <a:off x="6115050" y="1864419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Ceklis kolom pada ‘Pernyataan Pengusul’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41" name="Google Shape;541;p37"/>
          <p:cNvSpPr/>
          <p:nvPr/>
        </p:nvSpPr>
        <p:spPr>
          <a:xfrm>
            <a:off x="5715000" y="2714525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42" name="Google Shape;542;p37"/>
          <p:cNvSpPr/>
          <p:nvPr/>
        </p:nvSpPr>
        <p:spPr>
          <a:xfrm>
            <a:off x="6115050" y="271452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Klik ‘Kirim Pendaftaran’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543" name="Google Shape;543;p37"/>
          <p:cNvPicPr preferRelativeResize="0"/>
          <p:nvPr/>
        </p:nvPicPr>
        <p:blipFill rotWithShape="1">
          <a:blip r:embed="rId11">
            <a:alphaModFix/>
          </a:blip>
          <a:srcRect r="27657"/>
          <a:stretch/>
        </p:blipFill>
        <p:spPr>
          <a:xfrm>
            <a:off x="400050" y="1557350"/>
            <a:ext cx="5138125" cy="22143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8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550" name="Google Shape;550;p38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551" name="Google Shape;551;p38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2" name="Google Shape;552;p38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3" name="Google Shape;553;p38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4" name="Google Shape;554;p38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5" name="Google Shape;555;p38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6" name="Google Shape;556;p38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7" name="Google Shape;557;p38"/>
          <p:cNvSpPr/>
          <p:nvPr/>
        </p:nvSpPr>
        <p:spPr>
          <a:xfrm>
            <a:off x="1428750" y="1381125"/>
            <a:ext cx="6286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DCE8FF"/>
                </a:solidFill>
                <a:latin typeface="Arimo"/>
                <a:ea typeface="Arimo"/>
                <a:cs typeface="Arimo"/>
                <a:sym typeface="Arimo"/>
              </a:rPr>
              <a:t>BAGIAN 03  /  PENGAJUAN PROPOSAL</a:t>
            </a:r>
            <a:endParaRPr sz="1300" b="0" i="0" u="none" strike="noStrike" cap="none">
              <a:solidFill>
                <a:srgbClr val="DCE8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58" name="Google Shape;558;p38"/>
          <p:cNvSpPr/>
          <p:nvPr/>
        </p:nvSpPr>
        <p:spPr>
          <a:xfrm>
            <a:off x="1428750" y="1905000"/>
            <a:ext cx="6286500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id" sz="3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Skema</a:t>
            </a:r>
            <a:endParaRPr sz="3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lang="id" sz="37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Skala+</a:t>
            </a:r>
            <a:endParaRPr sz="3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38"/>
          <p:cNvSpPr/>
          <p:nvPr/>
        </p:nvSpPr>
        <p:spPr>
          <a:xfrm>
            <a:off x="1428750" y="3571875"/>
            <a:ext cx="628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Panduan pengajuan khusus skema Skala+.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60" name="Google Shape;560;p38"/>
          <p:cNvSpPr/>
          <p:nvPr/>
        </p:nvSpPr>
        <p:spPr>
          <a:xfrm>
            <a:off x="1428750" y="4429125"/>
            <a:ext cx="6286500" cy="30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E7EFFF"/>
                </a:solidFill>
                <a:latin typeface="Arimo"/>
                <a:ea typeface="Arimo"/>
                <a:cs typeface="Arimo"/>
                <a:sym typeface="Arimo"/>
              </a:rPr>
              <a:t>Halaman 21–30     Formulir, unggahan, dan submit sesuai skema</a:t>
            </a:r>
            <a:endParaRPr sz="1100" b="0" i="0" u="none" strike="noStrike" cap="none">
              <a:solidFill>
                <a:srgbClr val="E7E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61" name="Google Shape;561;p38"/>
          <p:cNvSpPr/>
          <p:nvPr/>
        </p:nvSpPr>
        <p:spPr>
          <a:xfrm>
            <a:off x="571500" y="4810125"/>
            <a:ext cx="4762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d" sz="900" b="1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21</a:t>
            </a:r>
            <a:endParaRPr sz="9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39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568" name="Google Shape;568;p39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569" name="Google Shape;569;p39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0" name="Google Shape;570;p39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1" name="Google Shape;571;p39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2" name="Google Shape;572;p39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3" name="Google Shape;573;p39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4" name="Google Shape;574;p39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5" name="Google Shape;575;p39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03  /  SKEMA SKALA+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76" name="Google Shape;576;p39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Akses pengajuan skema Skala+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39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SKALA+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78" name="Google Shape;578;p39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22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79" name="Google Shape;579;p39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39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halaman pengajuan Skala+)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1" name="Google Shape;581;p39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pilihan skema dan tombol pembuatan usulan.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2" name="Google Shape;582;p39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3" name="Google Shape;583;p39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4" name="Google Shape;584;p39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585" name="Google Shape;585;p39"/>
          <p:cNvPicPr preferRelativeResize="0"/>
          <p:nvPr/>
        </p:nvPicPr>
        <p:blipFill rotWithShape="1">
          <a:blip r:embed="rId11">
            <a:alphaModFix/>
          </a:blip>
          <a:srcRect t="18708" b="41916"/>
          <a:stretch/>
        </p:blipFill>
        <p:spPr>
          <a:xfrm>
            <a:off x="400050" y="1567850"/>
            <a:ext cx="5029202" cy="11139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86" name="Google Shape;586;p39"/>
          <p:cNvSpPr/>
          <p:nvPr/>
        </p:nvSpPr>
        <p:spPr>
          <a:xfrm>
            <a:off x="2087075" y="1868275"/>
            <a:ext cx="1642800" cy="750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39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Buka menu Daftar Program pada dashboard.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8" name="Google Shape;588;p39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Kemudian pilih skema Skala Plus.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89" name="Google Shape;589;p39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Baca informasi skema, lalu klik ‘Daftar Program Ini’.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590" name="Google Shape;590;p39"/>
          <p:cNvPicPr preferRelativeResize="0"/>
          <p:nvPr/>
        </p:nvPicPr>
        <p:blipFill rotWithShape="1">
          <a:blip r:embed="rId12">
            <a:alphaModFix/>
          </a:blip>
          <a:srcRect b="28408"/>
          <a:stretch/>
        </p:blipFill>
        <p:spPr>
          <a:xfrm>
            <a:off x="400050" y="2692900"/>
            <a:ext cx="5029202" cy="17044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1" name="Google Shape;591;p39"/>
          <p:cNvPicPr preferRelativeResize="0"/>
          <p:nvPr/>
        </p:nvPicPr>
        <p:blipFill rotWithShape="1">
          <a:blip r:embed="rId11">
            <a:alphaModFix/>
          </a:blip>
          <a:srcRect l="35189" t="46775" r="35713" b="46912"/>
          <a:stretch/>
        </p:blipFill>
        <p:spPr>
          <a:xfrm>
            <a:off x="499555" y="2358450"/>
            <a:ext cx="1489377" cy="185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9"/>
          <p:cNvPicPr preferRelativeResize="0"/>
          <p:nvPr/>
        </p:nvPicPr>
        <p:blipFill rotWithShape="1">
          <a:blip r:embed="rId11">
            <a:alphaModFix/>
          </a:blip>
          <a:srcRect l="2366" t="46776" r="67336" b="46911"/>
          <a:stretch/>
        </p:blipFill>
        <p:spPr>
          <a:xfrm>
            <a:off x="3810137" y="2366354"/>
            <a:ext cx="1523727" cy="17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40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599" name="Google Shape;599;p40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600" name="Google Shape;600;p40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01" name="Google Shape;601;p40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02" name="Google Shape;602;p40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03" name="Google Shape;603;p40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04" name="Google Shape;604;p40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05" name="Google Shape;605;p40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06" name="Google Shape;606;p40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03  /  SKEMA SKALA+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07" name="Google Shape;607;p40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Data tim, mitra, dan kelembagaan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40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SKALA+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09" name="Google Shape;609;p40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23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0" name="Google Shape;610;p40"/>
          <p:cNvSpPr/>
          <p:nvPr/>
        </p:nvSpPr>
        <p:spPr>
          <a:xfrm>
            <a:off x="822739" y="1557350"/>
            <a:ext cx="3964800" cy="3136200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40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2" name="Google Shape;612;p40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3" name="Google Shape;613;p40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14" name="Google Shape;614;p4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2463" y="1557350"/>
            <a:ext cx="3964749" cy="31361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15" name="Google Shape;615;p40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data PIC Pengusul.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6" name="Google Shape;616;p40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bagian Tim dengan menekan tombol ‘Tambah Anggota’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17" name="Google Shape;617;p40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identitas, afiliasi, dan peran, kemudian tekan tombol ‘Simpan &amp; Lanjutkan’.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41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624" name="Google Shape;624;p41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625" name="Google Shape;625;p41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6" name="Google Shape;626;p41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7" name="Google Shape;627;p41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8" name="Google Shape;628;p41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29" name="Google Shape;629;p41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30" name="Google Shape;630;p41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31" name="Google Shape;631;p41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03  /  SKEMA SKALA+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2" name="Google Shape;632;p41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Identitas proposal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41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SKALA+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4" name="Google Shape;634;p41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24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5" name="Google Shape;635;p41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41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identitas proposal Skala+)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7" name="Google Shape;637;p41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kolom identitas pada formulir skema Skala+.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8" name="Google Shape;638;p41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39" name="Google Shape;639;p41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0" name="Google Shape;640;p41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41" name="Google Shape;641;p41"/>
          <p:cNvPicPr preferRelativeResize="0"/>
          <p:nvPr/>
        </p:nvPicPr>
        <p:blipFill rotWithShape="1">
          <a:blip r:embed="rId11">
            <a:alphaModFix/>
          </a:blip>
          <a:srcRect r="1332"/>
          <a:stretch/>
        </p:blipFill>
        <p:spPr>
          <a:xfrm>
            <a:off x="400050" y="1563825"/>
            <a:ext cx="5029202" cy="2828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42" name="Google Shape;642;p41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identitas pengusul, identitas lembaga &amp; penanggung jawab, substansi usulan program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3" name="Google Shape;643;p41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semua isian yang tersedia sesuai petunjuk portal.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44" name="Google Shape;644;p41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kesesuaian data, lalu pilih ‘Simpan &amp; Lanjutkan’.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42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651" name="Google Shape;651;p42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652" name="Google Shape;652;p42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53" name="Google Shape;653;p42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54" name="Google Shape;654;p42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55" name="Google Shape;655;p42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56" name="Google Shape;656;p42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57" name="Google Shape;657;p42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58" name="Google Shape;658;p42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03  /  SKEMA SKALA+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59" name="Google Shape;659;p42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SKALA+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0" name="Google Shape;660;p42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25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1" name="Google Shape;661;p42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42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substansi proposal Skala+)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3" name="Google Shape;663;p42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isian substansi dan target luaran khusus Skala+.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4" name="Google Shape;664;p42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5" name="Google Shape;665;p42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6" name="Google Shape;666;p42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7" name="Google Shape;667;p42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luaran/kegiatan dari program yang diusulkan.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8" name="Google Shape;668;p42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rencana kegiatan serta deskripsi kegiatan nya.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69" name="Google Shape;669;p42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Cocokkan seluruh isian dengan dokumen proposal dan simpan.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70" name="Google Shape;670;p42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Luaran / Kegiatan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1" name="Google Shape;671;p4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8675" y="1564025"/>
            <a:ext cx="5076101" cy="2828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43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678" name="Google Shape;678;p43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679" name="Google Shape;679;p43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80" name="Google Shape;680;p43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81" name="Google Shape;681;p43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82" name="Google Shape;682;p43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83" name="Google Shape;683;p43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84" name="Google Shape;684;p43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685" name="Google Shape;685;p43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03  /  SKEMA SKALA+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6" name="Google Shape;686;p43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Rencana anggaran biaya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43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SKALA+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8" name="Google Shape;688;p43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26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89" name="Google Shape;689;p43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43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pengisian RAB Skala+)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1" name="Google Shape;691;p43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isian atau unggahan RAB yang tersedia untuk Skala+.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2" name="Google Shape;692;p43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3" name="Google Shape;693;p43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4" name="Google Shape;694;p43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5" name="Google Shape;695;p43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rincian biaya sesuai format yang diminta.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6" name="Google Shape;696;p43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komponen dan total anggaran.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697" name="Google Shape;697;p43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Jika sudah sesuai, lalu simpan klik ‘Simpan &amp; Lanjut’.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698" name="Google Shape;698;p4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7350"/>
            <a:ext cx="5058248" cy="2828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4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705" name="Google Shape;705;p44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706" name="Google Shape;706;p44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7" name="Google Shape;707;p44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8" name="Google Shape;708;p44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09" name="Google Shape;709;p44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10" name="Google Shape;710;p44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11" name="Google Shape;711;p44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12" name="Google Shape;712;p44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03  /  SKEMA SKALA+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3" name="Google Shape;713;p44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Unggah proposal dan dokumen pendukung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44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SKALA+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5" name="Google Shape;715;p44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27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6" name="Google Shape;716;p44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44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unggah dokumen Skala+)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8" name="Google Shape;718;p44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daftar berkas pada pengajuan skema Skala+.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19" name="Google Shape;719;p44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0" name="Google Shape;720;p44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1" name="Google Shape;721;p44"/>
          <p:cNvSpPr/>
          <p:nvPr/>
        </p:nvSpPr>
        <p:spPr>
          <a:xfrm>
            <a:off x="5715000" y="3186436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2" name="Google Shape;722;p44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Siapkan daftar dokumen yang diperlukan sesuai dengan yang ada di gambar.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3" name="Google Shape;723;p44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Unggah setiap berkas ke kolom dokumen yang sesuai.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24" name="Google Shape;724;p44"/>
          <p:cNvSpPr/>
          <p:nvPr/>
        </p:nvSpPr>
        <p:spPr>
          <a:xfrm>
            <a:off x="6115050" y="3186436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nama file dan pastikan berkas yang benar telah terunggah.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725" name="Google Shape;725;p4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0059"/>
            <a:ext cx="5029202" cy="2828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45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732" name="Google Shape;732;p45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733" name="Google Shape;733;p45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4" name="Google Shape;734;p45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5" name="Google Shape;735;p45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6" name="Google Shape;736;p45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7" name="Google Shape;737;p45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8" name="Google Shape;738;p45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39" name="Google Shape;739;p45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03  /  SKEMA SKALA+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0" name="Google Shape;740;p45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SKALA+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1" name="Google Shape;741;p45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28</a:t>
            </a:r>
            <a:endParaRPr sz="1300" b="1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2" name="Google Shape;742;p45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45"/>
          <p:cNvSpPr/>
          <p:nvPr/>
        </p:nvSpPr>
        <p:spPr>
          <a:xfrm>
            <a:off x="5715000" y="2478881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4" name="Google Shape;744;p45"/>
          <p:cNvSpPr/>
          <p:nvPr/>
        </p:nvSpPr>
        <p:spPr>
          <a:xfrm>
            <a:off x="5715000" y="3328988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5" name="Google Shape;745;p45"/>
          <p:cNvSpPr/>
          <p:nvPr/>
        </p:nvSpPr>
        <p:spPr>
          <a:xfrm>
            <a:off x="5714988" y="1633544"/>
            <a:ext cx="3573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6" name="Google Shape;746;p45"/>
          <p:cNvSpPr/>
          <p:nvPr/>
        </p:nvSpPr>
        <p:spPr>
          <a:xfrm>
            <a:off x="6107894" y="1633544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Skema sesuai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7" name="Google Shape;747;p45"/>
          <p:cNvSpPr/>
          <p:nvPr/>
        </p:nvSpPr>
        <p:spPr>
          <a:xfrm>
            <a:off x="5714988" y="1940725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Skala Plus telah dipilih.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8" name="Google Shape;748;p45"/>
          <p:cNvSpPr/>
          <p:nvPr/>
        </p:nvSpPr>
        <p:spPr>
          <a:xfrm>
            <a:off x="6107900" y="2481269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Data lengkap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49" name="Google Shape;749;p45"/>
          <p:cNvSpPr/>
          <p:nvPr/>
        </p:nvSpPr>
        <p:spPr>
          <a:xfrm>
            <a:off x="5714994" y="2788450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Seluruh isian wajib telah diperiksa.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50" name="Google Shape;750;p45"/>
          <p:cNvSpPr/>
          <p:nvPr/>
        </p:nvSpPr>
        <p:spPr>
          <a:xfrm>
            <a:off x="6072106" y="3329944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Dokumen tepat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51" name="Google Shape;751;p45"/>
          <p:cNvSpPr/>
          <p:nvPr/>
        </p:nvSpPr>
        <p:spPr>
          <a:xfrm>
            <a:off x="5679200" y="3637126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Berkas sesuai ketentuan.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752" name="Google Shape;752;p45"/>
          <p:cNvPicPr preferRelativeResize="0"/>
          <p:nvPr/>
        </p:nvPicPr>
        <p:blipFill rotWithShape="1">
          <a:blip r:embed="rId11">
            <a:alphaModFix/>
          </a:blip>
          <a:srcRect r="33115"/>
          <a:stretch/>
        </p:blipFill>
        <p:spPr>
          <a:xfrm>
            <a:off x="373950" y="1557350"/>
            <a:ext cx="5055299" cy="28289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53" name="Google Shape;753;p45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Pemeriksaan akhir sebelum submit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46"/>
          <p:cNvSpPr/>
          <p:nvPr/>
        </p:nvSpPr>
        <p:spPr>
          <a:xfrm>
            <a:off x="-1054329" y="-1645428"/>
            <a:ext cx="11314879" cy="6788927"/>
          </a:xfrm>
          <a:custGeom>
            <a:avLst/>
            <a:gdLst/>
            <a:ahLst/>
            <a:cxnLst/>
            <a:rect l="l" t="t" r="r" b="b"/>
            <a:pathLst>
              <a:path w="22629758" h="13577855" extrusionOk="0">
                <a:moveTo>
                  <a:pt x="0" y="0"/>
                </a:moveTo>
                <a:lnTo>
                  <a:pt x="22629758" y="0"/>
                </a:lnTo>
                <a:lnTo>
                  <a:pt x="22629758" y="13577855"/>
                </a:lnTo>
                <a:lnTo>
                  <a:pt x="0" y="135778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760" name="Google Shape;760;p46"/>
          <p:cNvSpPr/>
          <p:nvPr/>
        </p:nvSpPr>
        <p:spPr>
          <a:xfrm rot="-5400000">
            <a:off x="2147700" y="-1852800"/>
            <a:ext cx="4848601" cy="9144000"/>
          </a:xfrm>
          <a:custGeom>
            <a:avLst/>
            <a:gdLst/>
            <a:ahLst/>
            <a:cxnLst/>
            <a:rect l="l" t="t" r="r" b="b"/>
            <a:pathLst>
              <a:path w="9697202" h="18288000" extrusionOk="0">
                <a:moveTo>
                  <a:pt x="0" y="0"/>
                </a:moveTo>
                <a:lnTo>
                  <a:pt x="9697202" y="0"/>
                </a:lnTo>
                <a:lnTo>
                  <a:pt x="9697202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47193" b="-17367"/>
            </a:stretch>
          </a:blipFill>
          <a:ln>
            <a:noFill/>
          </a:ln>
        </p:spPr>
      </p:sp>
      <p:sp>
        <p:nvSpPr>
          <p:cNvPr id="761" name="Google Shape;761;p46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2" name="Google Shape;762;p46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3" name="Google Shape;763;p46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4" name="Google Shape;764;p46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5" name="Google Shape;765;p46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6" name="Google Shape;766;p46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67" name="Google Shape;767;p46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02  /  SKEMA MANDALA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68" name="Google Shape;768;p46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Submit proposal skema Skala Plus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46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MANDALA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0" name="Google Shape;770;p46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29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1" name="Google Shape;771;p46"/>
          <p:cNvSpPr/>
          <p:nvPr/>
        </p:nvSpPr>
        <p:spPr>
          <a:xfrm>
            <a:off x="400050" y="1557346"/>
            <a:ext cx="5029200" cy="1863600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46"/>
          <p:cNvSpPr/>
          <p:nvPr/>
        </p:nvSpPr>
        <p:spPr>
          <a:xfrm>
            <a:off x="628650" y="2657475"/>
            <a:ext cx="45720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tombol submit Mandala)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3" name="Google Shape;773;p46"/>
          <p:cNvSpPr/>
          <p:nvPr/>
        </p:nvSpPr>
        <p:spPr>
          <a:xfrm>
            <a:off x="5715000" y="1864419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4" name="Google Shape;774;p46"/>
          <p:cNvSpPr/>
          <p:nvPr/>
        </p:nvSpPr>
        <p:spPr>
          <a:xfrm>
            <a:off x="6115050" y="1864419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Ceklis kolom pada ‘Pernyataan Pengusul’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5" name="Google Shape;775;p46"/>
          <p:cNvSpPr/>
          <p:nvPr/>
        </p:nvSpPr>
        <p:spPr>
          <a:xfrm>
            <a:off x="5715000" y="2714525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76" name="Google Shape;776;p46"/>
          <p:cNvSpPr/>
          <p:nvPr/>
        </p:nvSpPr>
        <p:spPr>
          <a:xfrm>
            <a:off x="6115050" y="271452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Klik ‘Kirim Pendaftaran’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777" name="Google Shape;777;p4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62375"/>
            <a:ext cx="5029198" cy="1863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7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784" name="Google Shape;784;p47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785" name="Google Shape;785;p47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6" name="Google Shape;786;p47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7" name="Google Shape;787;p47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8" name="Google Shape;788;p47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89" name="Google Shape;789;p47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0" name="Google Shape;790;p47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791" name="Google Shape;791;p47"/>
          <p:cNvSpPr/>
          <p:nvPr/>
        </p:nvSpPr>
        <p:spPr>
          <a:xfrm>
            <a:off x="1428750" y="1381125"/>
            <a:ext cx="62865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DCE8FF"/>
                </a:solidFill>
                <a:latin typeface="Arimo"/>
                <a:ea typeface="Arimo"/>
                <a:cs typeface="Arimo"/>
                <a:sym typeface="Arimo"/>
              </a:rPr>
              <a:t>BAGIAN 04  /  PENGAJUAN PROPOSAL</a:t>
            </a:r>
            <a:endParaRPr sz="1300" b="0" i="0" u="none" strike="noStrike" cap="none">
              <a:solidFill>
                <a:srgbClr val="DCE8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92" name="Google Shape;792;p47"/>
          <p:cNvSpPr/>
          <p:nvPr/>
        </p:nvSpPr>
        <p:spPr>
          <a:xfrm>
            <a:off x="1428750" y="1905000"/>
            <a:ext cx="6286500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d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Skema</a:t>
            </a: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id" sz="3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Saintek Nusantara</a:t>
            </a:r>
            <a:endParaRPr sz="3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47"/>
          <p:cNvSpPr/>
          <p:nvPr/>
        </p:nvSpPr>
        <p:spPr>
          <a:xfrm>
            <a:off x="1428750" y="3571875"/>
            <a:ext cx="62865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Panduan pengajuan khusus skema Saintek Nusantara.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94" name="Google Shape;794;p47"/>
          <p:cNvSpPr/>
          <p:nvPr/>
        </p:nvSpPr>
        <p:spPr>
          <a:xfrm>
            <a:off x="1428750" y="4429125"/>
            <a:ext cx="6286500" cy="30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E7EFFF"/>
                </a:solidFill>
                <a:latin typeface="Arimo"/>
                <a:ea typeface="Arimo"/>
                <a:cs typeface="Arimo"/>
                <a:sym typeface="Arimo"/>
              </a:rPr>
              <a:t>Halaman 31–40     Formulir, unggahan, dan submit sesuai skema</a:t>
            </a:r>
            <a:endParaRPr sz="1100" b="0" i="0" u="none" strike="noStrike" cap="none">
              <a:solidFill>
                <a:srgbClr val="E7E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795" name="Google Shape;795;p47"/>
          <p:cNvSpPr/>
          <p:nvPr/>
        </p:nvSpPr>
        <p:spPr>
          <a:xfrm>
            <a:off x="571500" y="4810125"/>
            <a:ext cx="4762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id" sz="900" b="1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31</a:t>
            </a:r>
            <a:endParaRPr sz="9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48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802" name="Google Shape;802;p48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803" name="Google Shape;803;p48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4" name="Google Shape;804;p48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5" name="Google Shape;805;p48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6" name="Google Shape;806;p48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7" name="Google Shape;807;p48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8" name="Google Shape;808;p48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09" name="Google Shape;809;p48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  /  SKEMA SAINTEK NUSANTARA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0" name="Google Shape;810;p48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Akses pengajuan skema Saintek Nusantara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48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SAINTEK NUSANTARA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2" name="Google Shape;812;p48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32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3" name="Google Shape;813;p48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48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halaman pengajuan Saintek Nusantara)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5" name="Google Shape;815;p48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pilihan skema dan tombol pembuatan usulan.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6" name="Google Shape;816;p48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7" name="Google Shape;817;p48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8" name="Google Shape;818;p48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19" name="Google Shape;819;p48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Buka menu Daftar Program pada dashboard.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20" name="Google Shape;820;p48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Kemudian pilih skema Saintek Nusantara.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21" name="Google Shape;821;p48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Baca informasi skema, lalu klik ‘Daftar Program Ini’.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22" name="Google Shape;822;p48"/>
          <p:cNvPicPr preferRelativeResize="0"/>
          <p:nvPr/>
        </p:nvPicPr>
        <p:blipFill rotWithShape="1">
          <a:blip r:embed="rId11">
            <a:alphaModFix/>
          </a:blip>
          <a:srcRect t="18708" b="41916"/>
          <a:stretch/>
        </p:blipFill>
        <p:spPr>
          <a:xfrm>
            <a:off x="400050" y="1561500"/>
            <a:ext cx="5029202" cy="11139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23" name="Google Shape;823;p48"/>
          <p:cNvSpPr/>
          <p:nvPr/>
        </p:nvSpPr>
        <p:spPr>
          <a:xfrm>
            <a:off x="454850" y="1844600"/>
            <a:ext cx="1642800" cy="7500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45725" tIns="45725" rIns="45725" bIns="457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4" name="Google Shape;824;p48"/>
          <p:cNvPicPr preferRelativeResize="0"/>
          <p:nvPr/>
        </p:nvPicPr>
        <p:blipFill rotWithShape="1">
          <a:blip r:embed="rId11">
            <a:alphaModFix/>
          </a:blip>
          <a:srcRect l="2366" t="46776" r="67336" b="46911"/>
          <a:stretch/>
        </p:blipFill>
        <p:spPr>
          <a:xfrm>
            <a:off x="3810137" y="2360004"/>
            <a:ext cx="1523727" cy="17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48"/>
          <p:cNvPicPr preferRelativeResize="0"/>
          <p:nvPr/>
        </p:nvPicPr>
        <p:blipFill rotWithShape="1">
          <a:blip r:embed="rId11">
            <a:alphaModFix/>
          </a:blip>
          <a:srcRect l="2366" t="46776" r="67336" b="46911"/>
          <a:stretch/>
        </p:blipFill>
        <p:spPr>
          <a:xfrm>
            <a:off x="2146612" y="2360004"/>
            <a:ext cx="1523727" cy="17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48"/>
          <p:cNvPicPr preferRelativeResize="0"/>
          <p:nvPr/>
        </p:nvPicPr>
        <p:blipFill rotWithShape="1">
          <a:blip r:embed="rId11">
            <a:alphaModFix/>
          </a:blip>
          <a:srcRect l="35189" t="46775" r="35713" b="46912"/>
          <a:stretch/>
        </p:blipFill>
        <p:spPr>
          <a:xfrm>
            <a:off x="499555" y="2352100"/>
            <a:ext cx="1489377" cy="185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48"/>
          <p:cNvPicPr preferRelativeResize="0"/>
          <p:nvPr/>
        </p:nvPicPr>
        <p:blipFill rotWithShape="1">
          <a:blip r:embed="rId12">
            <a:alphaModFix/>
          </a:blip>
          <a:srcRect b="38084"/>
          <a:stretch/>
        </p:blipFill>
        <p:spPr>
          <a:xfrm>
            <a:off x="400050" y="2681800"/>
            <a:ext cx="5029202" cy="17044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8" name="Google Shape;828;p4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14600" y="3698053"/>
            <a:ext cx="3338975" cy="39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49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835" name="Google Shape;835;p49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836" name="Google Shape;836;p49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37" name="Google Shape;837;p49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38" name="Google Shape;838;p49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39" name="Google Shape;839;p49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40" name="Google Shape;840;p49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41" name="Google Shape;841;p49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42" name="Google Shape;842;p49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  /  SKEMA SAINTEK NUSANTARA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3" name="Google Shape;843;p49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Data tim, mitra, dan kelembagaan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49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SAINTEK NUSANTARA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5" name="Google Shape;845;p49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33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6" name="Google Shape;846;p49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49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data tim dan mitra Saintek Nusantara)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8" name="Google Shape;848;p49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bagian tim, mitra, atau kelembagaan yang relevan.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49" name="Google Shape;849;p49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50" name="Google Shape;850;p49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51" name="Google Shape;851;p49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52" name="Google Shape;852;p49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data PIC Pengusul.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53" name="Google Shape;853;p49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bagian Tim dengan menekan tombol ‘Tambah Anggota’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54" name="Google Shape;854;p49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identitas, afiliasi, dan peran, kemudian tekan tombol ‘Simpan &amp; Lanjutkan’.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55" name="Google Shape;855;p4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7350"/>
            <a:ext cx="5029202" cy="2828926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50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862" name="Google Shape;862;p50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863" name="Google Shape;863;p50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4" name="Google Shape;864;p50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5" name="Google Shape;865;p50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6" name="Google Shape;866;p50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7" name="Google Shape;867;p50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8" name="Google Shape;868;p50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9" name="Google Shape;869;p50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  /  SKEMA SAINTEK NUSANTARA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0" name="Google Shape;870;p50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Identitas proposal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50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SAINTEK NUSANTARA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2" name="Google Shape;872;p50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34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3" name="Google Shape;873;p50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50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identitas proposal Saintek Nusantara)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5" name="Google Shape;875;p50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kolom identitas pada formulir skema Saintek Nusantara.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6" name="Google Shape;876;p50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7" name="Google Shape;877;p50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8" name="Google Shape;878;p50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79" name="Google Shape;879;p50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identitas pengusul, identitas lembaga &amp; penanggung jawab, substansi usulan program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0" name="Google Shape;880;p50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semua isian yang tersedia sesuai petunjuk portal.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81" name="Google Shape;881;p50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kesesuaian data, lalu pilih ‘Simpan &amp; Lanjutkan’.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882" name="Google Shape;882;p50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7350"/>
            <a:ext cx="5029202" cy="2828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51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889" name="Google Shape;889;p51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890" name="Google Shape;890;p51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1" name="Google Shape;891;p51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2" name="Google Shape;892;p51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3" name="Google Shape;893;p51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4" name="Google Shape;894;p51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5" name="Google Shape;895;p51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96" name="Google Shape;896;p51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  /  SKEMA SAINTEK NUSANTARA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97" name="Google Shape;897;p51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SAINTEK NUSANTARA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98" name="Google Shape;898;p51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35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99" name="Google Shape;899;p51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51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substansi proposal Saintek Nusantara)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1" name="Google Shape;901;p51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isian substansi dan target luaran khusus Saintek Nusantara.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2" name="Google Shape;902;p51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3" name="Google Shape;903;p51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4" name="Google Shape;904;p51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5" name="Google Shape;905;p51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luaran/kegiatan dari program yang diusulkan.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6" name="Google Shape;906;p51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Lengkapi rencana kegiatan serta deskripsi kegiatan nya.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7" name="Google Shape;907;p51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Cocokkan seluruh isian dengan dokumen proposal dan simpan.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08" name="Google Shape;908;p51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Luaran / Kegiatan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9" name="Google Shape;909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64000"/>
            <a:ext cx="5029202" cy="2828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52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916" name="Google Shape;916;p52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917" name="Google Shape;917;p52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18" name="Google Shape;918;p52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19" name="Google Shape;919;p52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0" name="Google Shape;920;p52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1" name="Google Shape;921;p52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2" name="Google Shape;922;p52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23" name="Google Shape;923;p52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  /  SKEMA SAINTEK NUSANTARA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4" name="Google Shape;924;p52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Rencana anggaran biaya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52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SAINTEK NUSANTARA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6" name="Google Shape;926;p52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36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7" name="Google Shape;927;p52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52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pengisian RAB Saintek Nusantara)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29" name="Google Shape;929;p52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isian atau unggahan RAB yang tersedia untuk Saintek Nusantara.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30" name="Google Shape;930;p52"/>
          <p:cNvSpPr/>
          <p:nvPr/>
        </p:nvSpPr>
        <p:spPr>
          <a:xfrm>
            <a:off x="5715000" y="1628775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31" name="Google Shape;931;p52"/>
          <p:cNvSpPr/>
          <p:nvPr/>
        </p:nvSpPr>
        <p:spPr>
          <a:xfrm>
            <a:off x="5715000" y="2478881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32" name="Google Shape;932;p52"/>
          <p:cNvSpPr/>
          <p:nvPr/>
        </p:nvSpPr>
        <p:spPr>
          <a:xfrm>
            <a:off x="5715000" y="3328988"/>
            <a:ext cx="300038" cy="250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33" name="Google Shape;933;p52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Isi rincian biaya sesuai format yang diminta.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34" name="Google Shape;934;p52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komponen dan total anggaran.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35" name="Google Shape;935;p52"/>
          <p:cNvSpPr/>
          <p:nvPr/>
        </p:nvSpPr>
        <p:spPr>
          <a:xfrm>
            <a:off x="6115050" y="3328988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Jika sudah sesuai, lalu simpan klik ‘Simpan &amp; Lanjut’.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936" name="Google Shape;936;p5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7350"/>
            <a:ext cx="5059374" cy="2828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53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943" name="Google Shape;943;p53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944" name="Google Shape;944;p53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5" name="Google Shape;945;p53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6" name="Google Shape;946;p53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7" name="Google Shape;947;p53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8" name="Google Shape;948;p53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49" name="Google Shape;949;p53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50" name="Google Shape;950;p53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  /  SKEMA SAINTEK NUSANTARA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1" name="Google Shape;951;p53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Unggah proposal dan dokumen pendukung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53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SAINTEK NUSANTARA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3" name="Google Shape;953;p53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37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4" name="Google Shape;954;p53"/>
          <p:cNvSpPr/>
          <p:nvPr/>
        </p:nvSpPr>
        <p:spPr>
          <a:xfrm>
            <a:off x="400050" y="1557338"/>
            <a:ext cx="5029200" cy="2828925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53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unggah dokumen Saintek Nusantara)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6" name="Google Shape;956;p53"/>
          <p:cNvSpPr/>
          <p:nvPr/>
        </p:nvSpPr>
        <p:spPr>
          <a:xfrm>
            <a:off x="671513" y="3814763"/>
            <a:ext cx="44862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Tampilkan daftar berkas pada pengajuan skema Saintek Nusantara.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7" name="Google Shape;957;p53"/>
          <p:cNvSpPr/>
          <p:nvPr/>
        </p:nvSpPr>
        <p:spPr>
          <a:xfrm>
            <a:off x="5715000" y="1628775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8" name="Google Shape;958;p53"/>
          <p:cNvSpPr/>
          <p:nvPr/>
        </p:nvSpPr>
        <p:spPr>
          <a:xfrm>
            <a:off x="5715000" y="2478881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59" name="Google Shape;959;p53"/>
          <p:cNvSpPr/>
          <p:nvPr/>
        </p:nvSpPr>
        <p:spPr>
          <a:xfrm>
            <a:off x="6115050" y="162877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Siapkan daftar dokumen yang diperlukan sesuai dengan yang ada di gambar.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60" name="Google Shape;960;p53"/>
          <p:cNvSpPr/>
          <p:nvPr/>
        </p:nvSpPr>
        <p:spPr>
          <a:xfrm>
            <a:off x="6115050" y="2478881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Unggah setiap berkas ke kolom dokumen yang sesuai.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61" name="Google Shape;961;p53"/>
          <p:cNvSpPr/>
          <p:nvPr/>
        </p:nvSpPr>
        <p:spPr>
          <a:xfrm>
            <a:off x="5715000" y="3328988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62" name="Google Shape;962;p53"/>
          <p:cNvSpPr/>
          <p:nvPr/>
        </p:nvSpPr>
        <p:spPr>
          <a:xfrm>
            <a:off x="6115050" y="3186436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d" sz="14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Periksa nama file dan pastikan berkas yang benar telah terunggah.</a:t>
            </a:r>
            <a:endParaRPr sz="14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963" name="Google Shape;963;p5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57350"/>
            <a:ext cx="5079250" cy="28289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54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970" name="Google Shape;970;p54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971" name="Google Shape;971;p54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2" name="Google Shape;972;p54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3" name="Google Shape;973;p54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4" name="Google Shape;974;p54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5" name="Google Shape;975;p54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6" name="Google Shape;976;p54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7" name="Google Shape;977;p54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  /  SKEMA SAINTEK NUSANTARA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78" name="Google Shape;978;p54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Pemeriksaan akhir sebelum submit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54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SAINTEK NUSANTARA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0" name="Google Shape;980;p54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38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1" name="Google Shape;981;p54"/>
          <p:cNvSpPr/>
          <p:nvPr/>
        </p:nvSpPr>
        <p:spPr>
          <a:xfrm>
            <a:off x="5715000" y="2478881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2" name="Google Shape;982;p54"/>
          <p:cNvSpPr/>
          <p:nvPr/>
        </p:nvSpPr>
        <p:spPr>
          <a:xfrm>
            <a:off x="5715000" y="3328988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03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3" name="Google Shape;983;p54"/>
          <p:cNvSpPr/>
          <p:nvPr/>
        </p:nvSpPr>
        <p:spPr>
          <a:xfrm>
            <a:off x="5714988" y="1633544"/>
            <a:ext cx="3573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4" name="Google Shape;984;p54"/>
          <p:cNvSpPr/>
          <p:nvPr/>
        </p:nvSpPr>
        <p:spPr>
          <a:xfrm>
            <a:off x="6107894" y="1633544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Skema sesuai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5" name="Google Shape;985;p54"/>
          <p:cNvSpPr/>
          <p:nvPr/>
        </p:nvSpPr>
        <p:spPr>
          <a:xfrm>
            <a:off x="5714988" y="1940725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Saintek Nusantara telah dipilih.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6" name="Google Shape;986;p54"/>
          <p:cNvSpPr/>
          <p:nvPr/>
        </p:nvSpPr>
        <p:spPr>
          <a:xfrm>
            <a:off x="6107900" y="2481269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Data lengkap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7" name="Google Shape;987;p54"/>
          <p:cNvSpPr/>
          <p:nvPr/>
        </p:nvSpPr>
        <p:spPr>
          <a:xfrm>
            <a:off x="5714994" y="2788450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Seluruh isian wajib telah diperiksa.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8" name="Google Shape;988;p54"/>
          <p:cNvSpPr/>
          <p:nvPr/>
        </p:nvSpPr>
        <p:spPr>
          <a:xfrm>
            <a:off x="6072106" y="3329944"/>
            <a:ext cx="15717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Dokumen tepat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989" name="Google Shape;989;p54"/>
          <p:cNvSpPr/>
          <p:nvPr/>
        </p:nvSpPr>
        <p:spPr>
          <a:xfrm>
            <a:off x="5679200" y="3637126"/>
            <a:ext cx="1893000" cy="4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Berkas sesuai ketentuan.</a:t>
            </a:r>
            <a:endParaRPr sz="13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990" name="Google Shape;990;p54"/>
          <p:cNvPicPr preferRelativeResize="0"/>
          <p:nvPr/>
        </p:nvPicPr>
        <p:blipFill rotWithShape="1">
          <a:blip r:embed="rId11">
            <a:alphaModFix/>
          </a:blip>
          <a:srcRect l="507"/>
          <a:stretch/>
        </p:blipFill>
        <p:spPr>
          <a:xfrm>
            <a:off x="317775" y="1633550"/>
            <a:ext cx="4814250" cy="284902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55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997" name="Google Shape;997;p55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998" name="Google Shape;998;p55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9" name="Google Shape;999;p55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00" name="Google Shape;1000;p55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01" name="Google Shape;1001;p55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02" name="Google Shape;1002;p55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03" name="Google Shape;1003;p55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04" name="Google Shape;1004;p55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04  /  SKEMA SAINTEK NUSANTARA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05" name="Google Shape;1005;p55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Submit proposal skema Saintek Nusantara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55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SAINTEK NUSANTARA  /  PANDUAN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07" name="Google Shape;1007;p55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39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08" name="Google Shape;1008;p55"/>
          <p:cNvSpPr/>
          <p:nvPr/>
        </p:nvSpPr>
        <p:spPr>
          <a:xfrm>
            <a:off x="400050" y="1557346"/>
            <a:ext cx="5029200" cy="1863600"/>
          </a:xfrm>
          <a:prstGeom prst="rect">
            <a:avLst/>
          </a:prstGeom>
          <a:solidFill>
            <a:srgbClr val="FCF8F4"/>
          </a:solidFill>
          <a:ln w="13325" cap="flat" cmpd="sng">
            <a:solidFill>
              <a:srgbClr val="DEC9B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34300" tIns="34300" rIns="34300" bIns="34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55"/>
          <p:cNvSpPr/>
          <p:nvPr/>
        </p:nvSpPr>
        <p:spPr>
          <a:xfrm>
            <a:off x="628650" y="2657475"/>
            <a:ext cx="4572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(Gambar tombol submit Saintek Nusantara)</a:t>
            </a:r>
            <a:endParaRPr sz="16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0" name="Google Shape;1010;p55"/>
          <p:cNvSpPr/>
          <p:nvPr/>
        </p:nvSpPr>
        <p:spPr>
          <a:xfrm>
            <a:off x="5715000" y="1864419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01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1" name="Google Shape;1011;p55"/>
          <p:cNvSpPr/>
          <p:nvPr/>
        </p:nvSpPr>
        <p:spPr>
          <a:xfrm>
            <a:off x="6115050" y="1864419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Ceklis kolom pada ‘Pernyataan Pengusul’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2" name="Google Shape;1012;p55"/>
          <p:cNvSpPr/>
          <p:nvPr/>
        </p:nvSpPr>
        <p:spPr>
          <a:xfrm>
            <a:off x="5715000" y="2714525"/>
            <a:ext cx="300000" cy="2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02</a:t>
            </a:r>
            <a:endParaRPr sz="15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13" name="Google Shape;1013;p55"/>
          <p:cNvSpPr/>
          <p:nvPr/>
        </p:nvSpPr>
        <p:spPr>
          <a:xfrm>
            <a:off x="6115050" y="2714525"/>
            <a:ext cx="2628900" cy="7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Klik ‘Kirim Pendaftaran’</a:t>
            </a:r>
            <a:endParaRPr sz="11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1014" name="Google Shape;1014;p5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00050" y="1562375"/>
            <a:ext cx="5029198" cy="18636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C84"/>
        </a:solidFill>
        <a:effectLst/>
      </p:bgPr>
    </p:bg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56"/>
          <p:cNvSpPr/>
          <p:nvPr/>
        </p:nvSpPr>
        <p:spPr>
          <a:xfrm>
            <a:off x="-5700" y="-832401"/>
            <a:ext cx="9217621" cy="6129718"/>
          </a:xfrm>
          <a:custGeom>
            <a:avLst/>
            <a:gdLst/>
            <a:ahLst/>
            <a:cxnLst/>
            <a:rect l="l" t="t" r="r" b="b"/>
            <a:pathLst>
              <a:path w="18435242" h="12259436" extrusionOk="0">
                <a:moveTo>
                  <a:pt x="0" y="0"/>
                </a:moveTo>
                <a:lnTo>
                  <a:pt x="18435242" y="0"/>
                </a:lnTo>
                <a:lnTo>
                  <a:pt x="18435242" y="12259436"/>
                </a:lnTo>
                <a:lnTo>
                  <a:pt x="0" y="122594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/>
            </a:stretch>
          </a:blipFill>
          <a:ln>
            <a:noFill/>
          </a:ln>
        </p:spPr>
      </p:sp>
      <p:sp>
        <p:nvSpPr>
          <p:cNvPr id="1021" name="Google Shape;1021;p56"/>
          <p:cNvSpPr/>
          <p:nvPr/>
        </p:nvSpPr>
        <p:spPr>
          <a:xfrm rot="-5400000">
            <a:off x="2000250" y="-2000250"/>
            <a:ext cx="5143500" cy="9144000"/>
          </a:xfrm>
          <a:custGeom>
            <a:avLst/>
            <a:gdLst/>
            <a:ahLst/>
            <a:cxnLst/>
            <a:rect l="l" t="t" r="r" b="b"/>
            <a:pathLst>
              <a:path w="10287000" h="18288000" extrusionOk="0">
                <a:moveTo>
                  <a:pt x="0" y="0"/>
                </a:moveTo>
                <a:lnTo>
                  <a:pt x="10287000" y="0"/>
                </a:ln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8999"/>
            </a:blip>
            <a:stretch>
              <a:fillRect r="-38754" b="-17367"/>
            </a:stretch>
          </a:blipFill>
          <a:ln>
            <a:noFill/>
          </a:ln>
        </p:spPr>
      </p:sp>
      <p:sp>
        <p:nvSpPr>
          <p:cNvPr id="1022" name="Google Shape;1022;p56"/>
          <p:cNvSpPr/>
          <p:nvPr/>
        </p:nvSpPr>
        <p:spPr>
          <a:xfrm>
            <a:off x="-1615204" y="1804965"/>
            <a:ext cx="6882841" cy="5127716"/>
          </a:xfrm>
          <a:custGeom>
            <a:avLst/>
            <a:gdLst/>
            <a:ahLst/>
            <a:cxnLst/>
            <a:rect l="l" t="t" r="r" b="b"/>
            <a:pathLst>
              <a:path w="13765681" h="10255432" extrusionOk="0">
                <a:moveTo>
                  <a:pt x="0" y="0"/>
                </a:moveTo>
                <a:lnTo>
                  <a:pt x="13765681" y="0"/>
                </a:lnTo>
                <a:lnTo>
                  <a:pt x="13765681" y="10255433"/>
                </a:lnTo>
                <a:lnTo>
                  <a:pt x="0" y="102554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d-ID" dirty="0"/>
          </a:p>
        </p:txBody>
      </p:sp>
      <p:sp>
        <p:nvSpPr>
          <p:cNvPr id="1023" name="Google Shape;1023;p56"/>
          <p:cNvSpPr/>
          <p:nvPr/>
        </p:nvSpPr>
        <p:spPr>
          <a:xfrm>
            <a:off x="463038" y="372557"/>
            <a:ext cx="1430113" cy="344341"/>
          </a:xfrm>
          <a:custGeom>
            <a:avLst/>
            <a:gdLst/>
            <a:ahLst/>
            <a:cxnLst/>
            <a:rect l="l" t="t" r="r" b="b"/>
            <a:pathLst>
              <a:path w="3813635" h="918242" extrusionOk="0">
                <a:moveTo>
                  <a:pt x="0" y="0"/>
                </a:moveTo>
                <a:lnTo>
                  <a:pt x="3813635" y="0"/>
                </a:lnTo>
                <a:lnTo>
                  <a:pt x="3813635" y="918241"/>
                </a:lnTo>
                <a:lnTo>
                  <a:pt x="0" y="9182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4" name="Google Shape;1024;p56"/>
          <p:cNvSpPr/>
          <p:nvPr/>
        </p:nvSpPr>
        <p:spPr>
          <a:xfrm>
            <a:off x="1968640" y="395961"/>
            <a:ext cx="641244" cy="311805"/>
          </a:xfrm>
          <a:custGeom>
            <a:avLst/>
            <a:gdLst/>
            <a:ahLst/>
            <a:cxnLst/>
            <a:rect l="l" t="t" r="r" b="b"/>
            <a:pathLst>
              <a:path w="1709985" h="831480" extrusionOk="0">
                <a:moveTo>
                  <a:pt x="0" y="0"/>
                </a:moveTo>
                <a:lnTo>
                  <a:pt x="1709984" y="0"/>
                </a:lnTo>
                <a:lnTo>
                  <a:pt x="1709984" y="831480"/>
                </a:lnTo>
                <a:lnTo>
                  <a:pt x="0" y="8314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5" name="Google Shape;1025;p56"/>
          <p:cNvSpPr/>
          <p:nvPr/>
        </p:nvSpPr>
        <p:spPr>
          <a:xfrm>
            <a:off x="7119481" y="402921"/>
            <a:ext cx="961096" cy="283612"/>
          </a:xfrm>
          <a:custGeom>
            <a:avLst/>
            <a:gdLst/>
            <a:ahLst/>
            <a:cxnLst/>
            <a:rect l="l" t="t" r="r" b="b"/>
            <a:pathLst>
              <a:path w="2562925" h="756299" extrusionOk="0">
                <a:moveTo>
                  <a:pt x="0" y="0"/>
                </a:moveTo>
                <a:lnTo>
                  <a:pt x="2562925" y="0"/>
                </a:lnTo>
                <a:lnTo>
                  <a:pt x="2562925" y="756299"/>
                </a:lnTo>
                <a:lnTo>
                  <a:pt x="0" y="7562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6" name="Google Shape;1026;p56"/>
          <p:cNvSpPr/>
          <p:nvPr/>
        </p:nvSpPr>
        <p:spPr>
          <a:xfrm>
            <a:off x="5699780" y="365421"/>
            <a:ext cx="1284584" cy="358613"/>
          </a:xfrm>
          <a:custGeom>
            <a:avLst/>
            <a:gdLst/>
            <a:ahLst/>
            <a:cxnLst/>
            <a:rect l="l" t="t" r="r" b="b"/>
            <a:pathLst>
              <a:path w="3425556" h="956301" extrusionOk="0">
                <a:moveTo>
                  <a:pt x="0" y="0"/>
                </a:moveTo>
                <a:lnTo>
                  <a:pt x="3425556" y="0"/>
                </a:lnTo>
                <a:lnTo>
                  <a:pt x="3425556" y="956301"/>
                </a:lnTo>
                <a:lnTo>
                  <a:pt x="0" y="956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7" name="Google Shape;1027;p56"/>
          <p:cNvSpPr/>
          <p:nvPr/>
        </p:nvSpPr>
        <p:spPr>
          <a:xfrm>
            <a:off x="8232507" y="379103"/>
            <a:ext cx="448107" cy="331248"/>
          </a:xfrm>
          <a:custGeom>
            <a:avLst/>
            <a:gdLst/>
            <a:ahLst/>
            <a:cxnLst/>
            <a:rect l="l" t="t" r="r" b="b"/>
            <a:pathLst>
              <a:path w="1194952" h="883329" extrusionOk="0">
                <a:moveTo>
                  <a:pt x="0" y="0"/>
                </a:moveTo>
                <a:lnTo>
                  <a:pt x="1194952" y="0"/>
                </a:lnTo>
                <a:lnTo>
                  <a:pt x="1194952" y="883329"/>
                </a:lnTo>
                <a:lnTo>
                  <a:pt x="0" y="8833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28" name="Google Shape;1028;p56"/>
          <p:cNvSpPr/>
          <p:nvPr/>
        </p:nvSpPr>
        <p:spPr>
          <a:xfrm>
            <a:off x="400050" y="857250"/>
            <a:ext cx="83439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INFORMASI LAYANAN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29" name="Google Shape;1029;p56"/>
          <p:cNvSpPr/>
          <p:nvPr/>
        </p:nvSpPr>
        <p:spPr>
          <a:xfrm>
            <a:off x="400050" y="1085850"/>
            <a:ext cx="8343900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id" sz="25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Bantuan pendaftaran dan pengajuan</a:t>
            </a:r>
            <a:endParaRPr sz="25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56"/>
          <p:cNvSpPr/>
          <p:nvPr/>
        </p:nvSpPr>
        <p:spPr>
          <a:xfrm>
            <a:off x="400050" y="4905375"/>
            <a:ext cx="76200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d" sz="1100" b="0" i="0" u="none" strike="noStrike" cap="none">
                <a:solidFill>
                  <a:srgbClr val="D9E6FF"/>
                </a:solidFill>
                <a:latin typeface="Arimo"/>
                <a:ea typeface="Arimo"/>
                <a:cs typeface="Arimo"/>
                <a:sym typeface="Arimo"/>
              </a:rPr>
              <a:t>PANDUAN PENDAFTARAN DAN SUBMIT PROPOSAL</a:t>
            </a:r>
            <a:endParaRPr sz="1100" b="0" i="0" u="none" strike="noStrike" cap="none">
              <a:solidFill>
                <a:srgbClr val="D9E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31" name="Google Shape;1031;p56"/>
          <p:cNvSpPr/>
          <p:nvPr/>
        </p:nvSpPr>
        <p:spPr>
          <a:xfrm>
            <a:off x="8453438" y="4857750"/>
            <a:ext cx="428625" cy="214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d" sz="1300" b="1" i="0" u="none" strike="noStrike" cap="none">
                <a:solidFill>
                  <a:srgbClr val="FFE17A"/>
                </a:solidFill>
                <a:latin typeface="Arimo"/>
                <a:ea typeface="Arimo"/>
                <a:cs typeface="Arimo"/>
                <a:sym typeface="Arimo"/>
              </a:rPr>
              <a:t>41</a:t>
            </a:r>
            <a:endParaRPr sz="1300" b="0" i="0" u="none" strike="noStrike" cap="none">
              <a:solidFill>
                <a:srgbClr val="FFE17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32" name="Google Shape;1032;p56"/>
          <p:cNvSpPr/>
          <p:nvPr/>
        </p:nvSpPr>
        <p:spPr>
          <a:xfrm>
            <a:off x="400050" y="1657350"/>
            <a:ext cx="428625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id" sz="19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Kontak layanan resmi</a:t>
            </a:r>
            <a:endParaRPr sz="19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33" name="Google Shape;1033;p56"/>
          <p:cNvSpPr/>
          <p:nvPr/>
        </p:nvSpPr>
        <p:spPr>
          <a:xfrm>
            <a:off x="400050" y="2128838"/>
            <a:ext cx="5000625" cy="1107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id" sz="1600" b="0" i="0" u="none" strike="noStrike" cap="none" dirty="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Help desk kami di  </a:t>
            </a:r>
            <a:r>
              <a:rPr lang="id" sz="1600" b="0" i="0" u="sng" strike="noStrike" cap="none" dirty="0">
                <a:solidFill>
                  <a:schemeClr val="bg1"/>
                </a:solidFill>
                <a:latin typeface="Arimo"/>
                <a:ea typeface="Arimo"/>
                <a:cs typeface="Arimo"/>
                <a:sym typeface="Arimo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https://bit.ly/bantuansemesta</a:t>
            </a:r>
            <a:endParaRPr sz="1600" b="0" i="0" u="none" strike="noStrike" cap="none" dirty="0">
              <a:solidFill>
                <a:schemeClr val="bg1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34" name="Google Shape;1034;p56"/>
          <p:cNvSpPr/>
          <p:nvPr/>
        </p:nvSpPr>
        <p:spPr>
          <a:xfrm>
            <a:off x="400050" y="3464719"/>
            <a:ext cx="6429375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id" sz="1700" b="1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Informasi saat melaporkan kendala</a:t>
            </a:r>
            <a:endParaRPr sz="17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035" name="Google Shape;1035;p56"/>
          <p:cNvSpPr/>
          <p:nvPr/>
        </p:nvSpPr>
        <p:spPr>
          <a:xfrm>
            <a:off x="400050" y="3893344"/>
            <a:ext cx="7858125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d" sz="1500" b="0" i="0" u="none" strike="noStrike" cap="non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Sertakan nama skema, nomor usulan jika tersedia, tahapan yang bermasalah, dan tangkapan layar pesan kesalahan.</a:t>
            </a:r>
            <a:endParaRPr sz="1500" b="0" i="0" u="none" strike="noStrike" cap="none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1924</Words>
  <Application>Microsoft Macintosh PowerPoint</Application>
  <PresentationFormat>Peragaan Layar (16:9)</PresentationFormat>
  <Paragraphs>423</Paragraphs>
  <Slides>37</Slides>
  <Notes>37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2</vt:i4>
      </vt:variant>
      <vt:variant>
        <vt:lpstr>Judul Slide</vt:lpstr>
      </vt:variant>
      <vt:variant>
        <vt:i4>37</vt:i4>
      </vt:variant>
    </vt:vector>
  </HeadingPairs>
  <TitlesOfParts>
    <vt:vector size="41" baseType="lpstr">
      <vt:lpstr>Arial</vt:lpstr>
      <vt:lpstr>Arimo</vt:lpstr>
      <vt:lpstr>Simple Light</vt:lpstr>
      <vt:lpstr>ChatGPT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Hanif Dwi Prasetyo</cp:lastModifiedBy>
  <cp:revision>2</cp:revision>
  <dcterms:modified xsi:type="dcterms:W3CDTF">2026-10-16T01:42:21Z</dcterms:modified>
</cp:coreProperties>
</file>