
<file path=[Content_Types].xml><?xml version="1.0" encoding="utf-8"?>
<Types xmlns="http://schemas.openxmlformats.org/package/2006/content-types">
  <Default Extension="bin" ContentType="application/vnd.openxmlformats-officedocument.oleObject"/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15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18288000" cy="10287000"/>
  <p:notesSz cx="6858000" cy="9144000"/>
  <p:embeddedFontLst>
    <p:embeddedFont>
      <p:font typeface="Open Sans Bold" panose="020B0604020202020204" charset="0"/>
      <p:regular r:id="rId16"/>
    </p:embeddedFont>
    <p:embeddedFont>
      <p:font typeface="Raleway" pitchFamily="2" charset="0"/>
      <p:regular r:id="rId17"/>
      <p:bold r:id="rId18"/>
      <p:italic r:id="rId19"/>
    </p:embeddedFont>
    <p:embeddedFont>
      <p:font typeface="Raleway Bold" charset="0"/>
      <p:regular r:id="rId20"/>
      <p:bold r:id="rId21"/>
    </p:embeddedFont>
    <p:embeddedFont>
      <p:font typeface="Raleway Bold Italics" panose="020B0604020202020204" charset="0"/>
      <p:regular r:id="rId22"/>
    </p:embeddedFont>
    <p:embeddedFont>
      <p:font typeface="Raleway Medium" pitchFamily="2" charset="0"/>
      <p:regular r:id="rId23"/>
      <p:italic r:id="rId24"/>
    </p:embeddedFont>
    <p:embeddedFont>
      <p:font typeface="Work Sans" pitchFamily="2" charset="0"/>
      <p:regular r:id="rId25"/>
      <p:bold r:id="rId26"/>
      <p:italic r:id="rId27"/>
      <p:boldItalic r:id="rId28"/>
    </p:embeddedFont>
    <p:embeddedFont>
      <p:font typeface="Work Sans Bold" charset="0"/>
      <p:regular r:id="rId2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39" d="100"/>
          <a:sy n="39" d="100"/>
        </p:scale>
        <p:origin x="384" y="-12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font" Target="fonts/font3.fntdata"/><Relationship Id="rId26" Type="http://schemas.openxmlformats.org/officeDocument/2006/relationships/font" Target="fonts/font11.fntdata"/><Relationship Id="rId3" Type="http://schemas.openxmlformats.org/officeDocument/2006/relationships/slide" Target="slides/slide2.xml"/><Relationship Id="rId21" Type="http://schemas.openxmlformats.org/officeDocument/2006/relationships/font" Target="fonts/font6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2.fntdata"/><Relationship Id="rId25" Type="http://schemas.openxmlformats.org/officeDocument/2006/relationships/font" Target="fonts/font10.fntdata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font" Target="fonts/font1.fntdata"/><Relationship Id="rId20" Type="http://schemas.openxmlformats.org/officeDocument/2006/relationships/font" Target="fonts/font5.fntdata"/><Relationship Id="rId29" Type="http://schemas.openxmlformats.org/officeDocument/2006/relationships/font" Target="fonts/font14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9.fntdata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23" Type="http://schemas.openxmlformats.org/officeDocument/2006/relationships/font" Target="fonts/font8.fntdata"/><Relationship Id="rId28" Type="http://schemas.openxmlformats.org/officeDocument/2006/relationships/font" Target="fonts/font13.fntdata"/><Relationship Id="rId10" Type="http://schemas.openxmlformats.org/officeDocument/2006/relationships/slide" Target="slides/slide9.xml"/><Relationship Id="rId19" Type="http://schemas.openxmlformats.org/officeDocument/2006/relationships/font" Target="fonts/font4.fntdata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7.fntdata"/><Relationship Id="rId27" Type="http://schemas.openxmlformats.org/officeDocument/2006/relationships/font" Target="fonts/font12.fntdata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268E1E-0E44-426D-905E-8AD9B19D2182}" type="datetimeFigureOut">
              <a:rPr lang="cs-CZ" smtClean="0"/>
              <a:t>07.09.2026</a:t>
            </a:fld>
            <a:endParaRPr lang="cs-C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1B2431-D351-4C6E-A3CF-9DFAC0E3E05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988891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‹#›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‹#›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‹#›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‹#›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‹#›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‹#›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‹#›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‹#›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‹#›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‹#›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‹#›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  <p:extLst>
      <p:ext uri="{BB962C8B-B14F-4D97-AF65-F5344CB8AC3E}">
        <p14:creationId xmlns:p14="http://schemas.microsoft.com/office/powerpoint/2010/main" val="274793232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‹#›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  <p:extLst>
      <p:ext uri="{BB962C8B-B14F-4D97-AF65-F5344CB8AC3E}">
        <p14:creationId xmlns:p14="http://schemas.microsoft.com/office/powerpoint/2010/main" val="38012836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‹#›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  <p:extLst>
      <p:ext uri="{BB962C8B-B14F-4D97-AF65-F5344CB8AC3E}">
        <p14:creationId xmlns:p14="http://schemas.microsoft.com/office/powerpoint/2010/main" val="216108005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9/7/2026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9/7/2026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9/7/2026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11.png"/><Relationship Id="rId18" Type="http://schemas.openxmlformats.org/officeDocument/2006/relationships/image" Target="../media/image16.png"/><Relationship Id="rId3" Type="http://schemas.openxmlformats.org/officeDocument/2006/relationships/image" Target="../media/image1.png"/><Relationship Id="rId21" Type="http://schemas.openxmlformats.org/officeDocument/2006/relationships/image" Target="../media/image19.svg"/><Relationship Id="rId7" Type="http://schemas.openxmlformats.org/officeDocument/2006/relationships/image" Target="../media/image5.png"/><Relationship Id="rId12" Type="http://schemas.openxmlformats.org/officeDocument/2006/relationships/image" Target="../media/image10.png"/><Relationship Id="rId17" Type="http://schemas.openxmlformats.org/officeDocument/2006/relationships/image" Target="../media/image15.sv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4.png"/><Relationship Id="rId20" Type="http://schemas.openxmlformats.org/officeDocument/2006/relationships/image" Target="../media/image1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5" Type="http://schemas.openxmlformats.org/officeDocument/2006/relationships/image" Target="../media/image13.svg"/><Relationship Id="rId23" Type="http://schemas.openxmlformats.org/officeDocument/2006/relationships/image" Target="../media/image21.svg"/><Relationship Id="rId10" Type="http://schemas.openxmlformats.org/officeDocument/2006/relationships/image" Target="../media/image8.png"/><Relationship Id="rId19" Type="http://schemas.openxmlformats.org/officeDocument/2006/relationships/image" Target="../media/image17.svg"/><Relationship Id="rId4" Type="http://schemas.openxmlformats.org/officeDocument/2006/relationships/image" Target="../media/image2.png"/><Relationship Id="rId9" Type="http://schemas.openxmlformats.org/officeDocument/2006/relationships/image" Target="../media/image7.png"/><Relationship Id="rId14" Type="http://schemas.openxmlformats.org/officeDocument/2006/relationships/image" Target="../media/image12.png"/><Relationship Id="rId22" Type="http://schemas.openxmlformats.org/officeDocument/2006/relationships/image" Target="../media/image20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1.png"/><Relationship Id="rId7" Type="http://schemas.openxmlformats.org/officeDocument/2006/relationships/image" Target="../media/image9.png"/><Relationship Id="rId12" Type="http://schemas.openxmlformats.org/officeDocument/2006/relationships/hyperlink" Target="https://its.id/kumpulanpanduan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11" Type="http://schemas.openxmlformats.org/officeDocument/2006/relationships/hyperlink" Target="https://its.id/Daftar-Hadir-Reviewer-Monev-DRPM-2026" TargetMode="External"/><Relationship Id="rId5" Type="http://schemas.openxmlformats.org/officeDocument/2006/relationships/image" Target="../media/image23.png"/><Relationship Id="rId10" Type="http://schemas.openxmlformats.org/officeDocument/2006/relationships/hyperlink" Target="https://its.id/MonevBIMA2026" TargetMode="External"/><Relationship Id="rId4" Type="http://schemas.openxmlformats.org/officeDocument/2006/relationships/image" Target="../media/image22.png"/><Relationship Id="rId9" Type="http://schemas.openxmlformats.org/officeDocument/2006/relationships/image" Target="../media/image11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image" Target="../media/image1.pn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11" Type="http://schemas.openxmlformats.org/officeDocument/2006/relationships/image" Target="../media/image27.svg"/><Relationship Id="rId5" Type="http://schemas.openxmlformats.org/officeDocument/2006/relationships/image" Target="../media/image9.png"/><Relationship Id="rId10" Type="http://schemas.openxmlformats.org/officeDocument/2006/relationships/image" Target="../media/image26.png"/><Relationship Id="rId4" Type="http://schemas.openxmlformats.org/officeDocument/2006/relationships/image" Target="../media/image22.png"/><Relationship Id="rId9" Type="http://schemas.openxmlformats.org/officeDocument/2006/relationships/image" Target="../media/image25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1.pn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11" Type="http://schemas.openxmlformats.org/officeDocument/2006/relationships/image" Target="../media/image28.png"/><Relationship Id="rId5" Type="http://schemas.openxmlformats.org/officeDocument/2006/relationships/image" Target="../media/image23.png"/><Relationship Id="rId10" Type="http://schemas.openxmlformats.org/officeDocument/2006/relationships/oleObject" Target="../embeddings/oleObject1.bin"/><Relationship Id="rId4" Type="http://schemas.openxmlformats.org/officeDocument/2006/relationships/image" Target="../media/image22.png"/><Relationship Id="rId9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1.pn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11" Type="http://schemas.openxmlformats.org/officeDocument/2006/relationships/image" Target="../media/image29.png"/><Relationship Id="rId5" Type="http://schemas.openxmlformats.org/officeDocument/2006/relationships/image" Target="../media/image23.png"/><Relationship Id="rId10" Type="http://schemas.openxmlformats.org/officeDocument/2006/relationships/oleObject" Target="../embeddings/oleObject2.bin"/><Relationship Id="rId4" Type="http://schemas.openxmlformats.org/officeDocument/2006/relationships/image" Target="../media/image22.png"/><Relationship Id="rId9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1.pn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11" Type="http://schemas.openxmlformats.org/officeDocument/2006/relationships/image" Target="../media/image30.png"/><Relationship Id="rId5" Type="http://schemas.openxmlformats.org/officeDocument/2006/relationships/image" Target="../media/image23.png"/><Relationship Id="rId10" Type="http://schemas.openxmlformats.org/officeDocument/2006/relationships/oleObject" Target="../embeddings/oleObject3.bin"/><Relationship Id="rId4" Type="http://schemas.openxmlformats.org/officeDocument/2006/relationships/image" Target="../media/image22.png"/><Relationship Id="rId9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13" Type="http://schemas.openxmlformats.org/officeDocument/2006/relationships/image" Target="../media/image33.png"/><Relationship Id="rId3" Type="http://schemas.openxmlformats.org/officeDocument/2006/relationships/image" Target="../media/image1.png"/><Relationship Id="rId7" Type="http://schemas.openxmlformats.org/officeDocument/2006/relationships/image" Target="../media/image9.png"/><Relationship Id="rId12" Type="http://schemas.openxmlformats.org/officeDocument/2006/relationships/image" Target="../media/image3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11" Type="http://schemas.openxmlformats.org/officeDocument/2006/relationships/image" Target="../media/image31.png"/><Relationship Id="rId5" Type="http://schemas.openxmlformats.org/officeDocument/2006/relationships/image" Target="../media/image23.png"/><Relationship Id="rId10" Type="http://schemas.openxmlformats.org/officeDocument/2006/relationships/oleObject" Target="../embeddings/oleObject4.bin"/><Relationship Id="rId4" Type="http://schemas.openxmlformats.org/officeDocument/2006/relationships/image" Target="../media/image22.png"/><Relationship Id="rId9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1.pn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11" Type="http://schemas.openxmlformats.org/officeDocument/2006/relationships/image" Target="../media/image34.png"/><Relationship Id="rId5" Type="http://schemas.openxmlformats.org/officeDocument/2006/relationships/image" Target="../media/image23.png"/><Relationship Id="rId10" Type="http://schemas.openxmlformats.org/officeDocument/2006/relationships/package" Target="../embeddings/Microsoft_Excel_Worksheet.xlsx"/><Relationship Id="rId4" Type="http://schemas.openxmlformats.org/officeDocument/2006/relationships/image" Target="../media/image22.png"/><Relationship Id="rId9" Type="http://schemas.openxmlformats.org/officeDocument/2006/relationships/image" Target="../media/image11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1.pn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11" Type="http://schemas.openxmlformats.org/officeDocument/2006/relationships/image" Target="../media/image35.png"/><Relationship Id="rId5" Type="http://schemas.openxmlformats.org/officeDocument/2006/relationships/image" Target="../media/image23.png"/><Relationship Id="rId10" Type="http://schemas.openxmlformats.org/officeDocument/2006/relationships/oleObject" Target="../embeddings/oleObject5.bin"/><Relationship Id="rId4" Type="http://schemas.openxmlformats.org/officeDocument/2006/relationships/image" Target="../media/image22.png"/><Relationship Id="rId9" Type="http://schemas.openxmlformats.org/officeDocument/2006/relationships/image" Target="../media/image11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11.png"/><Relationship Id="rId18" Type="http://schemas.openxmlformats.org/officeDocument/2006/relationships/image" Target="../media/image16.png"/><Relationship Id="rId3" Type="http://schemas.openxmlformats.org/officeDocument/2006/relationships/image" Target="../media/image1.png"/><Relationship Id="rId21" Type="http://schemas.openxmlformats.org/officeDocument/2006/relationships/image" Target="../media/image19.svg"/><Relationship Id="rId7" Type="http://schemas.openxmlformats.org/officeDocument/2006/relationships/image" Target="../media/image5.png"/><Relationship Id="rId12" Type="http://schemas.openxmlformats.org/officeDocument/2006/relationships/image" Target="../media/image10.png"/><Relationship Id="rId17" Type="http://schemas.openxmlformats.org/officeDocument/2006/relationships/image" Target="../media/image15.svg"/><Relationship Id="rId2" Type="http://schemas.openxmlformats.org/officeDocument/2006/relationships/notesSlide" Target="../notesSlides/notesSlide10.xml"/><Relationship Id="rId16" Type="http://schemas.openxmlformats.org/officeDocument/2006/relationships/image" Target="../media/image14.png"/><Relationship Id="rId20" Type="http://schemas.openxmlformats.org/officeDocument/2006/relationships/image" Target="../media/image1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5" Type="http://schemas.openxmlformats.org/officeDocument/2006/relationships/image" Target="../media/image13.svg"/><Relationship Id="rId23" Type="http://schemas.openxmlformats.org/officeDocument/2006/relationships/image" Target="../media/image21.svg"/><Relationship Id="rId10" Type="http://schemas.openxmlformats.org/officeDocument/2006/relationships/image" Target="../media/image8.png"/><Relationship Id="rId19" Type="http://schemas.openxmlformats.org/officeDocument/2006/relationships/image" Target="../media/image17.svg"/><Relationship Id="rId4" Type="http://schemas.openxmlformats.org/officeDocument/2006/relationships/image" Target="../media/image2.png"/><Relationship Id="rId9" Type="http://schemas.openxmlformats.org/officeDocument/2006/relationships/image" Target="../media/image7.png"/><Relationship Id="rId14" Type="http://schemas.openxmlformats.org/officeDocument/2006/relationships/image" Target="../media/image12.png"/><Relationship Id="rId22" Type="http://schemas.openxmlformats.org/officeDocument/2006/relationships/image" Target="../media/image20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1.pn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11" Type="http://schemas.openxmlformats.org/officeDocument/2006/relationships/image" Target="../media/image37.png"/><Relationship Id="rId5" Type="http://schemas.openxmlformats.org/officeDocument/2006/relationships/image" Target="../media/image23.png"/><Relationship Id="rId10" Type="http://schemas.openxmlformats.org/officeDocument/2006/relationships/image" Target="../media/image36.png"/><Relationship Id="rId4" Type="http://schemas.openxmlformats.org/officeDocument/2006/relationships/image" Target="../media/image22.png"/><Relationship Id="rId9" Type="http://schemas.openxmlformats.org/officeDocument/2006/relationships/image" Target="../media/image11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1.pn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23.png"/><Relationship Id="rId10" Type="http://schemas.openxmlformats.org/officeDocument/2006/relationships/image" Target="../media/image38.png"/><Relationship Id="rId4" Type="http://schemas.openxmlformats.org/officeDocument/2006/relationships/image" Target="../media/image22.png"/><Relationship Id="rId9" Type="http://schemas.openxmlformats.org/officeDocument/2006/relationships/image" Target="../media/image11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1.pn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23.png"/><Relationship Id="rId10" Type="http://schemas.openxmlformats.org/officeDocument/2006/relationships/image" Target="../media/image39.png"/><Relationship Id="rId4" Type="http://schemas.openxmlformats.org/officeDocument/2006/relationships/image" Target="../media/image22.png"/><Relationship Id="rId9" Type="http://schemas.openxmlformats.org/officeDocument/2006/relationships/image" Target="../media/image1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10287000"/>
            <a:chOff x="0" y="0"/>
            <a:chExt cx="24384000" cy="13716000"/>
          </a:xfrm>
        </p:grpSpPr>
        <p:sp>
          <p:nvSpPr>
            <p:cNvPr id="3" name="Freeform 3" descr="preencoded.png"/>
            <p:cNvSpPr/>
            <p:nvPr/>
          </p:nvSpPr>
          <p:spPr>
            <a:xfrm>
              <a:off x="0" y="0"/>
              <a:ext cx="24384000" cy="13716000"/>
            </a:xfrm>
            <a:custGeom>
              <a:avLst/>
              <a:gdLst/>
              <a:ahLst/>
              <a:cxnLst/>
              <a:rect l="l" t="t" r="r" b="b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b="-13"/>
              </a:stretch>
            </a:blipFill>
          </p:spPr>
        </p:sp>
      </p:grpSp>
      <p:grpSp>
        <p:nvGrpSpPr>
          <p:cNvPr id="4" name="Group 4"/>
          <p:cNvGrpSpPr/>
          <p:nvPr/>
        </p:nvGrpSpPr>
        <p:grpSpPr>
          <a:xfrm>
            <a:off x="0" y="0"/>
            <a:ext cx="18288000" cy="6398924"/>
            <a:chOff x="0" y="0"/>
            <a:chExt cx="24384000" cy="8531898"/>
          </a:xfrm>
        </p:grpSpPr>
        <p:sp>
          <p:nvSpPr>
            <p:cNvPr id="5" name="Freeform 5" descr="preencoded.png"/>
            <p:cNvSpPr/>
            <p:nvPr/>
          </p:nvSpPr>
          <p:spPr>
            <a:xfrm>
              <a:off x="0" y="0"/>
              <a:ext cx="24384000" cy="8531860"/>
            </a:xfrm>
            <a:custGeom>
              <a:avLst/>
              <a:gdLst/>
              <a:ahLst/>
              <a:cxnLst/>
              <a:rect l="l" t="t" r="r" b="b"/>
              <a:pathLst>
                <a:path w="24384000" h="8531860">
                  <a:moveTo>
                    <a:pt x="0" y="0"/>
                  </a:moveTo>
                  <a:lnTo>
                    <a:pt x="24384000" y="0"/>
                  </a:lnTo>
                  <a:lnTo>
                    <a:pt x="24384000" y="8531860"/>
                  </a:lnTo>
                  <a:lnTo>
                    <a:pt x="0" y="853186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b="-154"/>
              </a:stretch>
            </a:blipFill>
          </p:spPr>
        </p:sp>
      </p:grpSp>
      <p:grpSp>
        <p:nvGrpSpPr>
          <p:cNvPr id="6" name="Group 6"/>
          <p:cNvGrpSpPr/>
          <p:nvPr/>
        </p:nvGrpSpPr>
        <p:grpSpPr>
          <a:xfrm>
            <a:off x="-28575" y="0"/>
            <a:ext cx="18592019" cy="1409700"/>
            <a:chOff x="0" y="0"/>
            <a:chExt cx="24789359" cy="1879600"/>
          </a:xfrm>
        </p:grpSpPr>
        <p:sp>
          <p:nvSpPr>
            <p:cNvPr id="7" name="Freeform 7" descr="preencoded.png"/>
            <p:cNvSpPr/>
            <p:nvPr/>
          </p:nvSpPr>
          <p:spPr>
            <a:xfrm>
              <a:off x="0" y="0"/>
              <a:ext cx="24789360" cy="1879600"/>
            </a:xfrm>
            <a:custGeom>
              <a:avLst/>
              <a:gdLst/>
              <a:ahLst/>
              <a:cxnLst/>
              <a:rect l="l" t="t" r="r" b="b"/>
              <a:pathLst>
                <a:path w="24789360" h="1879600">
                  <a:moveTo>
                    <a:pt x="0" y="0"/>
                  </a:moveTo>
                  <a:lnTo>
                    <a:pt x="24789360" y="0"/>
                  </a:lnTo>
                  <a:lnTo>
                    <a:pt x="24789360" y="1879600"/>
                  </a:lnTo>
                  <a:lnTo>
                    <a:pt x="0" y="18796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t="-831" b="-985"/>
              </a:stretch>
            </a:blipFill>
          </p:spPr>
        </p:sp>
      </p:grpSp>
      <p:grpSp>
        <p:nvGrpSpPr>
          <p:cNvPr id="8" name="Group 8"/>
          <p:cNvGrpSpPr/>
          <p:nvPr/>
        </p:nvGrpSpPr>
        <p:grpSpPr>
          <a:xfrm>
            <a:off x="10936875" y="6748051"/>
            <a:ext cx="2853149" cy="2853149"/>
            <a:chOff x="0" y="0"/>
            <a:chExt cx="3429000" cy="3429000"/>
          </a:xfrm>
        </p:grpSpPr>
        <p:sp>
          <p:nvSpPr>
            <p:cNvPr id="9" name="Freeform 9" descr="preencoded.png"/>
            <p:cNvSpPr/>
            <p:nvPr/>
          </p:nvSpPr>
          <p:spPr>
            <a:xfrm>
              <a:off x="0" y="0"/>
              <a:ext cx="3429000" cy="3429000"/>
            </a:xfrm>
            <a:custGeom>
              <a:avLst/>
              <a:gdLst/>
              <a:ahLst/>
              <a:cxnLst/>
              <a:rect l="l" t="t" r="r" b="b"/>
              <a:pathLst>
                <a:path w="3429000" h="3429000">
                  <a:moveTo>
                    <a:pt x="0" y="0"/>
                  </a:moveTo>
                  <a:lnTo>
                    <a:pt x="3429000" y="0"/>
                  </a:lnTo>
                  <a:lnTo>
                    <a:pt x="3429000" y="3429000"/>
                  </a:lnTo>
                  <a:lnTo>
                    <a:pt x="0" y="3429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/>
              </a:stretch>
            </a:blipFill>
          </p:spPr>
        </p:sp>
      </p:grpSp>
      <p:grpSp>
        <p:nvGrpSpPr>
          <p:cNvPr id="10" name="Group 10"/>
          <p:cNvGrpSpPr/>
          <p:nvPr/>
        </p:nvGrpSpPr>
        <p:grpSpPr>
          <a:xfrm>
            <a:off x="0" y="9601200"/>
            <a:ext cx="18288000" cy="685800"/>
            <a:chOff x="0" y="0"/>
            <a:chExt cx="24384000" cy="914400"/>
          </a:xfrm>
        </p:grpSpPr>
        <p:sp>
          <p:nvSpPr>
            <p:cNvPr id="11" name="Freeform 11" descr="preencoded.png"/>
            <p:cNvSpPr/>
            <p:nvPr/>
          </p:nvSpPr>
          <p:spPr>
            <a:xfrm>
              <a:off x="0" y="0"/>
              <a:ext cx="24384000" cy="914400"/>
            </a:xfrm>
            <a:custGeom>
              <a:avLst/>
              <a:gdLst/>
              <a:ahLst/>
              <a:cxnLst/>
              <a:rect l="l" t="t" r="r" b="b"/>
              <a:pathLst>
                <a:path w="24384000" h="914400">
                  <a:moveTo>
                    <a:pt x="0" y="0"/>
                  </a:moveTo>
                  <a:lnTo>
                    <a:pt x="24384000" y="0"/>
                  </a:lnTo>
                  <a:lnTo>
                    <a:pt x="24384000" y="914400"/>
                  </a:lnTo>
                  <a:lnTo>
                    <a:pt x="0" y="9144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b="-266"/>
              </a:stretch>
            </a:blipFill>
          </p:spPr>
        </p:sp>
      </p:grpSp>
      <p:grpSp>
        <p:nvGrpSpPr>
          <p:cNvPr id="12" name="Group 12"/>
          <p:cNvGrpSpPr/>
          <p:nvPr/>
        </p:nvGrpSpPr>
        <p:grpSpPr>
          <a:xfrm>
            <a:off x="12287250" y="1866900"/>
            <a:ext cx="7264436" cy="8034982"/>
            <a:chOff x="0" y="0"/>
            <a:chExt cx="12166600" cy="13457125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12166600" cy="13457124"/>
            </a:xfrm>
            <a:custGeom>
              <a:avLst/>
              <a:gdLst/>
              <a:ahLst/>
              <a:cxnLst/>
              <a:rect l="l" t="t" r="r" b="b"/>
              <a:pathLst>
                <a:path w="12166600" h="13457124">
                  <a:moveTo>
                    <a:pt x="0" y="0"/>
                  </a:moveTo>
                  <a:lnTo>
                    <a:pt x="12166600" y="0"/>
                  </a:lnTo>
                  <a:lnTo>
                    <a:pt x="12166600" y="13457124"/>
                  </a:lnTo>
                  <a:lnTo>
                    <a:pt x="0" y="1345712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 t="-310" b="-310"/>
              </a:stretch>
            </a:blipFill>
          </p:spPr>
        </p:sp>
      </p:grpSp>
      <p:grpSp>
        <p:nvGrpSpPr>
          <p:cNvPr id="14" name="Group 14"/>
          <p:cNvGrpSpPr/>
          <p:nvPr/>
        </p:nvGrpSpPr>
        <p:grpSpPr>
          <a:xfrm>
            <a:off x="0" y="1410052"/>
            <a:ext cx="11497932" cy="4924273"/>
            <a:chOff x="0" y="0"/>
            <a:chExt cx="15330576" cy="6565697"/>
          </a:xfrm>
        </p:grpSpPr>
        <p:sp>
          <p:nvSpPr>
            <p:cNvPr id="15" name="Freeform 15" descr="preencoded.png"/>
            <p:cNvSpPr/>
            <p:nvPr/>
          </p:nvSpPr>
          <p:spPr>
            <a:xfrm>
              <a:off x="0" y="0"/>
              <a:ext cx="15330551" cy="6565646"/>
            </a:xfrm>
            <a:custGeom>
              <a:avLst/>
              <a:gdLst/>
              <a:ahLst/>
              <a:cxnLst/>
              <a:rect l="l" t="t" r="r" b="b"/>
              <a:pathLst>
                <a:path w="15330551" h="6565646">
                  <a:moveTo>
                    <a:pt x="0" y="0"/>
                  </a:moveTo>
                  <a:lnTo>
                    <a:pt x="15330551" y="0"/>
                  </a:lnTo>
                  <a:lnTo>
                    <a:pt x="15330551" y="6565646"/>
                  </a:lnTo>
                  <a:lnTo>
                    <a:pt x="0" y="656564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 r="-27"/>
              </a:stretch>
            </a:blipFill>
          </p:spPr>
        </p:sp>
      </p:grpSp>
      <p:grpSp>
        <p:nvGrpSpPr>
          <p:cNvPr id="16" name="Group 16"/>
          <p:cNvGrpSpPr/>
          <p:nvPr/>
        </p:nvGrpSpPr>
        <p:grpSpPr>
          <a:xfrm>
            <a:off x="363093" y="1714500"/>
            <a:ext cx="665607" cy="665607"/>
            <a:chOff x="0" y="0"/>
            <a:chExt cx="887476" cy="887476"/>
          </a:xfrm>
        </p:grpSpPr>
        <p:sp>
          <p:nvSpPr>
            <p:cNvPr id="17" name="Freeform 17" descr="preencoded.png"/>
            <p:cNvSpPr/>
            <p:nvPr/>
          </p:nvSpPr>
          <p:spPr>
            <a:xfrm>
              <a:off x="0" y="0"/>
              <a:ext cx="887476" cy="887476"/>
            </a:xfrm>
            <a:custGeom>
              <a:avLst/>
              <a:gdLst/>
              <a:ahLst/>
              <a:cxnLst/>
              <a:rect l="l" t="t" r="r" b="b"/>
              <a:pathLst>
                <a:path w="887476" h="887476">
                  <a:moveTo>
                    <a:pt x="0" y="0"/>
                  </a:moveTo>
                  <a:lnTo>
                    <a:pt x="887476" y="0"/>
                  </a:lnTo>
                  <a:lnTo>
                    <a:pt x="887476" y="887476"/>
                  </a:lnTo>
                  <a:lnTo>
                    <a:pt x="0" y="88747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/>
              <a:stretch>
                <a:fillRect/>
              </a:stretch>
            </a:blipFill>
          </p:spPr>
        </p:sp>
      </p:grpSp>
      <p:grpSp>
        <p:nvGrpSpPr>
          <p:cNvPr id="18" name="Group 18"/>
          <p:cNvGrpSpPr/>
          <p:nvPr/>
        </p:nvGrpSpPr>
        <p:grpSpPr>
          <a:xfrm>
            <a:off x="804783" y="292846"/>
            <a:ext cx="5960397" cy="735854"/>
            <a:chOff x="0" y="0"/>
            <a:chExt cx="7947195" cy="981138"/>
          </a:xfrm>
        </p:grpSpPr>
        <p:grpSp>
          <p:nvGrpSpPr>
            <p:cNvPr id="19" name="Group 19"/>
            <p:cNvGrpSpPr/>
            <p:nvPr/>
          </p:nvGrpSpPr>
          <p:grpSpPr>
            <a:xfrm>
              <a:off x="49771" y="36160"/>
              <a:ext cx="7897425" cy="944978"/>
              <a:chOff x="0" y="0"/>
              <a:chExt cx="1677149" cy="200682"/>
            </a:xfrm>
          </p:grpSpPr>
          <p:sp>
            <p:nvSpPr>
              <p:cNvPr id="20" name="Freeform 20"/>
              <p:cNvSpPr/>
              <p:nvPr/>
            </p:nvSpPr>
            <p:spPr>
              <a:xfrm>
                <a:off x="0" y="0"/>
                <a:ext cx="1677149" cy="200682"/>
              </a:xfrm>
              <a:custGeom>
                <a:avLst/>
                <a:gdLst/>
                <a:ahLst/>
                <a:cxnLst/>
                <a:rect l="l" t="t" r="r" b="b"/>
                <a:pathLst>
                  <a:path w="1677149" h="200682">
                    <a:moveTo>
                      <a:pt x="52766" y="0"/>
                    </a:moveTo>
                    <a:lnTo>
                      <a:pt x="1624384" y="0"/>
                    </a:lnTo>
                    <a:cubicBezTo>
                      <a:pt x="1638378" y="0"/>
                      <a:pt x="1651799" y="5559"/>
                      <a:pt x="1661695" y="15455"/>
                    </a:cubicBezTo>
                    <a:cubicBezTo>
                      <a:pt x="1671590" y="25350"/>
                      <a:pt x="1677149" y="38771"/>
                      <a:pt x="1677149" y="52766"/>
                    </a:cubicBezTo>
                    <a:lnTo>
                      <a:pt x="1677149" y="147916"/>
                    </a:lnTo>
                    <a:cubicBezTo>
                      <a:pt x="1677149" y="161910"/>
                      <a:pt x="1671590" y="175332"/>
                      <a:pt x="1661695" y="185227"/>
                    </a:cubicBezTo>
                    <a:cubicBezTo>
                      <a:pt x="1651799" y="195123"/>
                      <a:pt x="1638378" y="200682"/>
                      <a:pt x="1624384" y="200682"/>
                    </a:cubicBezTo>
                    <a:lnTo>
                      <a:pt x="52766" y="200682"/>
                    </a:lnTo>
                    <a:cubicBezTo>
                      <a:pt x="38771" y="200682"/>
                      <a:pt x="25350" y="195123"/>
                      <a:pt x="15455" y="185227"/>
                    </a:cubicBezTo>
                    <a:cubicBezTo>
                      <a:pt x="5559" y="175332"/>
                      <a:pt x="0" y="161910"/>
                      <a:pt x="0" y="147916"/>
                    </a:cubicBezTo>
                    <a:lnTo>
                      <a:pt x="0" y="52766"/>
                    </a:lnTo>
                    <a:cubicBezTo>
                      <a:pt x="0" y="38771"/>
                      <a:pt x="5559" y="25350"/>
                      <a:pt x="15455" y="15455"/>
                    </a:cubicBezTo>
                    <a:cubicBezTo>
                      <a:pt x="25350" y="5559"/>
                      <a:pt x="38771" y="0"/>
                      <a:pt x="52766" y="0"/>
                    </a:cubicBezTo>
                    <a:close/>
                  </a:path>
                </a:pathLst>
              </a:custGeom>
              <a:solidFill>
                <a:srgbClr val="001E4A"/>
              </a:solidFill>
            </p:spPr>
          </p:sp>
          <p:sp>
            <p:nvSpPr>
              <p:cNvPr id="21" name="TextBox 21"/>
              <p:cNvSpPr txBox="1"/>
              <p:nvPr/>
            </p:nvSpPr>
            <p:spPr>
              <a:xfrm>
                <a:off x="0" y="-47625"/>
                <a:ext cx="1677149" cy="248307"/>
              </a:xfrm>
              <a:prstGeom prst="rect">
                <a:avLst/>
              </a:prstGeom>
            </p:spPr>
            <p:txBody>
              <a:bodyPr lIns="6875" tIns="6875" rIns="6875" bIns="6875" rtlCol="0" anchor="ctr"/>
              <a:lstStyle/>
              <a:p>
                <a:pPr algn="ctr">
                  <a:lnSpc>
                    <a:spcPts val="1913"/>
                  </a:lnSpc>
                </a:pPr>
                <a:endParaRPr/>
              </a:p>
            </p:txBody>
          </p:sp>
        </p:grpSp>
        <p:grpSp>
          <p:nvGrpSpPr>
            <p:cNvPr id="22" name="Group 22"/>
            <p:cNvGrpSpPr/>
            <p:nvPr/>
          </p:nvGrpSpPr>
          <p:grpSpPr>
            <a:xfrm>
              <a:off x="0" y="0"/>
              <a:ext cx="7947195" cy="944978"/>
              <a:chOff x="0" y="0"/>
              <a:chExt cx="1687719" cy="200682"/>
            </a:xfrm>
          </p:grpSpPr>
          <p:sp>
            <p:nvSpPr>
              <p:cNvPr id="23" name="Freeform 23"/>
              <p:cNvSpPr/>
              <p:nvPr/>
            </p:nvSpPr>
            <p:spPr>
              <a:xfrm>
                <a:off x="0" y="0"/>
                <a:ext cx="1687719" cy="200682"/>
              </a:xfrm>
              <a:custGeom>
                <a:avLst/>
                <a:gdLst/>
                <a:ahLst/>
                <a:cxnLst/>
                <a:rect l="l" t="t" r="r" b="b"/>
                <a:pathLst>
                  <a:path w="1687719" h="200682">
                    <a:moveTo>
                      <a:pt x="52435" y="0"/>
                    </a:moveTo>
                    <a:lnTo>
                      <a:pt x="1635284" y="0"/>
                    </a:lnTo>
                    <a:cubicBezTo>
                      <a:pt x="1664243" y="0"/>
                      <a:pt x="1687719" y="23476"/>
                      <a:pt x="1687719" y="52435"/>
                    </a:cubicBezTo>
                    <a:lnTo>
                      <a:pt x="1687719" y="148247"/>
                    </a:lnTo>
                    <a:cubicBezTo>
                      <a:pt x="1687719" y="177206"/>
                      <a:pt x="1664243" y="200682"/>
                      <a:pt x="1635284" y="200682"/>
                    </a:cubicBezTo>
                    <a:lnTo>
                      <a:pt x="52435" y="200682"/>
                    </a:lnTo>
                    <a:cubicBezTo>
                      <a:pt x="23476" y="200682"/>
                      <a:pt x="0" y="177206"/>
                      <a:pt x="0" y="148247"/>
                    </a:cubicBezTo>
                    <a:lnTo>
                      <a:pt x="0" y="52435"/>
                    </a:lnTo>
                    <a:cubicBezTo>
                      <a:pt x="0" y="23476"/>
                      <a:pt x="23476" y="0"/>
                      <a:pt x="52435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</p:sp>
          <p:sp>
            <p:nvSpPr>
              <p:cNvPr id="24" name="TextBox 24"/>
              <p:cNvSpPr txBox="1"/>
              <p:nvPr/>
            </p:nvSpPr>
            <p:spPr>
              <a:xfrm>
                <a:off x="0" y="-47625"/>
                <a:ext cx="1687719" cy="248307"/>
              </a:xfrm>
              <a:prstGeom prst="rect">
                <a:avLst/>
              </a:prstGeom>
            </p:spPr>
            <p:txBody>
              <a:bodyPr lIns="6875" tIns="6875" rIns="6875" bIns="6875" rtlCol="0" anchor="ctr"/>
              <a:lstStyle/>
              <a:p>
                <a:pPr algn="ctr">
                  <a:lnSpc>
                    <a:spcPts val="1913"/>
                  </a:lnSpc>
                </a:pPr>
                <a:endParaRPr/>
              </a:p>
            </p:txBody>
          </p:sp>
        </p:grpSp>
        <p:sp>
          <p:nvSpPr>
            <p:cNvPr id="25" name="Freeform 25"/>
            <p:cNvSpPr/>
            <p:nvPr/>
          </p:nvSpPr>
          <p:spPr>
            <a:xfrm>
              <a:off x="6768438" y="137770"/>
              <a:ext cx="789897" cy="669437"/>
            </a:xfrm>
            <a:custGeom>
              <a:avLst/>
              <a:gdLst/>
              <a:ahLst/>
              <a:cxnLst/>
              <a:rect l="l" t="t" r="r" b="b"/>
              <a:pathLst>
                <a:path w="789897" h="669437">
                  <a:moveTo>
                    <a:pt x="0" y="0"/>
                  </a:moveTo>
                  <a:lnTo>
                    <a:pt x="789897" y="0"/>
                  </a:lnTo>
                  <a:lnTo>
                    <a:pt x="789897" y="669438"/>
                  </a:lnTo>
                  <a:lnTo>
                    <a:pt x="0" y="66943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1"/>
              <a:stretch>
                <a:fillRect/>
              </a:stretch>
            </a:blipFill>
          </p:spPr>
        </p:sp>
        <p:sp>
          <p:nvSpPr>
            <p:cNvPr id="26" name="Freeform 26"/>
            <p:cNvSpPr/>
            <p:nvPr/>
          </p:nvSpPr>
          <p:spPr>
            <a:xfrm>
              <a:off x="392612" y="137770"/>
              <a:ext cx="4665374" cy="669437"/>
            </a:xfrm>
            <a:custGeom>
              <a:avLst/>
              <a:gdLst/>
              <a:ahLst/>
              <a:cxnLst/>
              <a:rect l="l" t="t" r="r" b="b"/>
              <a:pathLst>
                <a:path w="4665374" h="669437">
                  <a:moveTo>
                    <a:pt x="0" y="0"/>
                  </a:moveTo>
                  <a:lnTo>
                    <a:pt x="4665374" y="0"/>
                  </a:lnTo>
                  <a:lnTo>
                    <a:pt x="4665374" y="669438"/>
                  </a:lnTo>
                  <a:lnTo>
                    <a:pt x="0" y="66943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2"/>
              <a:stretch>
                <a:fillRect l="-899" t="-5640" r="-629" b="-5013"/>
              </a:stretch>
            </a:blipFill>
          </p:spPr>
        </p:sp>
        <p:sp>
          <p:nvSpPr>
            <p:cNvPr id="27" name="Freeform 27"/>
            <p:cNvSpPr/>
            <p:nvPr/>
          </p:nvSpPr>
          <p:spPr>
            <a:xfrm>
              <a:off x="5282653" y="137770"/>
              <a:ext cx="1259599" cy="669437"/>
            </a:xfrm>
            <a:custGeom>
              <a:avLst/>
              <a:gdLst/>
              <a:ahLst/>
              <a:cxnLst/>
              <a:rect l="l" t="t" r="r" b="b"/>
              <a:pathLst>
                <a:path w="1259599" h="669437">
                  <a:moveTo>
                    <a:pt x="0" y="0"/>
                  </a:moveTo>
                  <a:lnTo>
                    <a:pt x="1259599" y="0"/>
                  </a:lnTo>
                  <a:lnTo>
                    <a:pt x="1259599" y="669438"/>
                  </a:lnTo>
                  <a:lnTo>
                    <a:pt x="0" y="66943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3"/>
              <a:stretch>
                <a:fillRect/>
              </a:stretch>
            </a:blipFill>
          </p:spPr>
        </p:sp>
      </p:grpSp>
      <p:grpSp>
        <p:nvGrpSpPr>
          <p:cNvPr id="28" name="Group 28"/>
          <p:cNvGrpSpPr/>
          <p:nvPr/>
        </p:nvGrpSpPr>
        <p:grpSpPr>
          <a:xfrm>
            <a:off x="-350607" y="9410700"/>
            <a:ext cx="9973109" cy="638175"/>
            <a:chOff x="0" y="0"/>
            <a:chExt cx="13297479" cy="850900"/>
          </a:xfrm>
        </p:grpSpPr>
        <p:grpSp>
          <p:nvGrpSpPr>
            <p:cNvPr id="29" name="Group 29"/>
            <p:cNvGrpSpPr/>
            <p:nvPr/>
          </p:nvGrpSpPr>
          <p:grpSpPr>
            <a:xfrm>
              <a:off x="0" y="0"/>
              <a:ext cx="13297479" cy="850900"/>
              <a:chOff x="0" y="0"/>
              <a:chExt cx="2626663" cy="168079"/>
            </a:xfrm>
          </p:grpSpPr>
          <p:sp>
            <p:nvSpPr>
              <p:cNvPr id="30" name="Freeform 30"/>
              <p:cNvSpPr/>
              <p:nvPr/>
            </p:nvSpPr>
            <p:spPr>
              <a:xfrm>
                <a:off x="0" y="0"/>
                <a:ext cx="2626663" cy="168079"/>
              </a:xfrm>
              <a:custGeom>
                <a:avLst/>
                <a:gdLst/>
                <a:ahLst/>
                <a:cxnLst/>
                <a:rect l="l" t="t" r="r" b="b"/>
                <a:pathLst>
                  <a:path w="2626663" h="168079">
                    <a:moveTo>
                      <a:pt x="26394" y="0"/>
                    </a:moveTo>
                    <a:lnTo>
                      <a:pt x="2600269" y="0"/>
                    </a:lnTo>
                    <a:cubicBezTo>
                      <a:pt x="2614846" y="0"/>
                      <a:pt x="2626663" y="11817"/>
                      <a:pt x="2626663" y="26394"/>
                    </a:cubicBezTo>
                    <a:lnTo>
                      <a:pt x="2626663" y="141686"/>
                    </a:lnTo>
                    <a:cubicBezTo>
                      <a:pt x="2626663" y="148685"/>
                      <a:pt x="2623882" y="155399"/>
                      <a:pt x="2618932" y="160349"/>
                    </a:cubicBezTo>
                    <a:cubicBezTo>
                      <a:pt x="2613982" y="165298"/>
                      <a:pt x="2607269" y="168079"/>
                      <a:pt x="2600269" y="168079"/>
                    </a:cubicBezTo>
                    <a:lnTo>
                      <a:pt x="26394" y="168079"/>
                    </a:lnTo>
                    <a:cubicBezTo>
                      <a:pt x="19394" y="168079"/>
                      <a:pt x="12680" y="165298"/>
                      <a:pt x="7730" y="160349"/>
                    </a:cubicBezTo>
                    <a:cubicBezTo>
                      <a:pt x="2781" y="155399"/>
                      <a:pt x="0" y="148685"/>
                      <a:pt x="0" y="141686"/>
                    </a:cubicBezTo>
                    <a:lnTo>
                      <a:pt x="0" y="26394"/>
                    </a:lnTo>
                    <a:cubicBezTo>
                      <a:pt x="0" y="19394"/>
                      <a:pt x="2781" y="12680"/>
                      <a:pt x="7730" y="7730"/>
                    </a:cubicBezTo>
                    <a:cubicBezTo>
                      <a:pt x="12680" y="2781"/>
                      <a:pt x="19394" y="0"/>
                      <a:pt x="26394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</p:sp>
          <p:sp>
            <p:nvSpPr>
              <p:cNvPr id="31" name="TextBox 31"/>
              <p:cNvSpPr txBox="1"/>
              <p:nvPr/>
            </p:nvSpPr>
            <p:spPr>
              <a:xfrm>
                <a:off x="0" y="-9525"/>
                <a:ext cx="2626663" cy="177604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77"/>
                  </a:lnSpc>
                </a:pPr>
                <a:endParaRPr/>
              </a:p>
            </p:txBody>
          </p:sp>
        </p:grpSp>
        <p:sp>
          <p:nvSpPr>
            <p:cNvPr id="32" name="AutoShape 32"/>
            <p:cNvSpPr/>
            <p:nvPr/>
          </p:nvSpPr>
          <p:spPr>
            <a:xfrm flipV="1">
              <a:off x="7552484" y="452392"/>
              <a:ext cx="4575350" cy="7802"/>
            </a:xfrm>
            <a:prstGeom prst="line">
              <a:avLst/>
            </a:prstGeom>
            <a:ln w="25400" cap="flat">
              <a:solidFill>
                <a:srgbClr val="0070C0"/>
              </a:solidFill>
              <a:prstDash val="solid"/>
              <a:headEnd type="none" w="sm" len="sm"/>
              <a:tailEnd type="none" w="sm" len="sm"/>
            </a:ln>
          </p:spPr>
        </p:sp>
        <p:sp>
          <p:nvSpPr>
            <p:cNvPr id="33" name="Freeform 33"/>
            <p:cNvSpPr/>
            <p:nvPr/>
          </p:nvSpPr>
          <p:spPr>
            <a:xfrm>
              <a:off x="1513840" y="235627"/>
              <a:ext cx="379646" cy="379646"/>
            </a:xfrm>
            <a:custGeom>
              <a:avLst/>
              <a:gdLst/>
              <a:ahLst/>
              <a:cxnLst/>
              <a:rect l="l" t="t" r="r" b="b"/>
              <a:pathLst>
                <a:path w="379646" h="379646">
                  <a:moveTo>
                    <a:pt x="0" y="0"/>
                  </a:moveTo>
                  <a:lnTo>
                    <a:pt x="379646" y="0"/>
                  </a:lnTo>
                  <a:lnTo>
                    <a:pt x="379646" y="379646"/>
                  </a:lnTo>
                  <a:lnTo>
                    <a:pt x="0" y="37964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4">
                <a:extLst>
                  <a:ext uri="{96DAC541-7B7A-43D3-8B79-37D633B846F1}">
                    <asvg:svgBlip xmlns:asvg="http://schemas.microsoft.com/office/drawing/2016/SVG/main" r:embed="rId15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34" name="TextBox 34"/>
            <p:cNvSpPr txBox="1"/>
            <p:nvPr/>
          </p:nvSpPr>
          <p:spPr>
            <a:xfrm>
              <a:off x="4134112" y="341459"/>
              <a:ext cx="1017477" cy="26040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1356"/>
                </a:lnSpc>
              </a:pPr>
              <a:r>
                <a:rPr lang="en-US" sz="1428">
                  <a:solidFill>
                    <a:srgbClr val="0070C0"/>
                  </a:solidFill>
                  <a:latin typeface="Raleway"/>
                  <a:ea typeface="Raleway"/>
                  <a:cs typeface="Raleway"/>
                  <a:sym typeface="Raleway"/>
                </a:rPr>
                <a:t>its_drpm   </a:t>
              </a:r>
            </a:p>
          </p:txBody>
        </p:sp>
        <p:sp>
          <p:nvSpPr>
            <p:cNvPr id="35" name="Freeform 35"/>
            <p:cNvSpPr/>
            <p:nvPr/>
          </p:nvSpPr>
          <p:spPr>
            <a:xfrm rot="5400000">
              <a:off x="12510713" y="148296"/>
              <a:ext cx="139058" cy="554217"/>
            </a:xfrm>
            <a:custGeom>
              <a:avLst/>
              <a:gdLst/>
              <a:ahLst/>
              <a:cxnLst/>
              <a:rect l="l" t="t" r="r" b="b"/>
              <a:pathLst>
                <a:path w="139058" h="554217">
                  <a:moveTo>
                    <a:pt x="0" y="0"/>
                  </a:moveTo>
                  <a:lnTo>
                    <a:pt x="139057" y="0"/>
                  </a:lnTo>
                  <a:lnTo>
                    <a:pt x="139057" y="554217"/>
                  </a:lnTo>
                  <a:lnTo>
                    <a:pt x="0" y="55421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6">
                <a:extLst>
                  <a:ext uri="{96DAC541-7B7A-43D3-8B79-37D633B846F1}">
                    <asvg:svgBlip xmlns:asvg="http://schemas.microsoft.com/office/drawing/2016/SVG/main" r:embed="rId17"/>
                  </a:ext>
                </a:extLst>
              </a:blip>
              <a:stretch>
                <a:fillRect t="-181" b="-181"/>
              </a:stretch>
            </a:blipFill>
          </p:spPr>
        </p:sp>
        <p:sp>
          <p:nvSpPr>
            <p:cNvPr id="36" name="Freeform 36"/>
            <p:cNvSpPr/>
            <p:nvPr/>
          </p:nvSpPr>
          <p:spPr>
            <a:xfrm>
              <a:off x="3701264" y="235627"/>
              <a:ext cx="379646" cy="379646"/>
            </a:xfrm>
            <a:custGeom>
              <a:avLst/>
              <a:gdLst/>
              <a:ahLst/>
              <a:cxnLst/>
              <a:rect l="l" t="t" r="r" b="b"/>
              <a:pathLst>
                <a:path w="379646" h="379646">
                  <a:moveTo>
                    <a:pt x="0" y="0"/>
                  </a:moveTo>
                  <a:lnTo>
                    <a:pt x="379646" y="0"/>
                  </a:lnTo>
                  <a:lnTo>
                    <a:pt x="379646" y="379646"/>
                  </a:lnTo>
                  <a:lnTo>
                    <a:pt x="0" y="37964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8">
                <a:extLst>
                  <a:ext uri="{96DAC541-7B7A-43D3-8B79-37D633B846F1}">
                    <asvg:svgBlip xmlns:asvg="http://schemas.microsoft.com/office/drawing/2016/SVG/main" r:embed="rId19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37" name="Freeform 37"/>
            <p:cNvSpPr/>
            <p:nvPr/>
          </p:nvSpPr>
          <p:spPr>
            <a:xfrm>
              <a:off x="1040039" y="235627"/>
              <a:ext cx="379646" cy="379646"/>
            </a:xfrm>
            <a:custGeom>
              <a:avLst/>
              <a:gdLst/>
              <a:ahLst/>
              <a:cxnLst/>
              <a:rect l="l" t="t" r="r" b="b"/>
              <a:pathLst>
                <a:path w="379646" h="379646">
                  <a:moveTo>
                    <a:pt x="0" y="0"/>
                  </a:moveTo>
                  <a:lnTo>
                    <a:pt x="379646" y="0"/>
                  </a:lnTo>
                  <a:lnTo>
                    <a:pt x="379646" y="379646"/>
                  </a:lnTo>
                  <a:lnTo>
                    <a:pt x="0" y="37964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0">
                <a:extLst>
                  <a:ext uri="{96DAC541-7B7A-43D3-8B79-37D633B846F1}">
                    <asvg:svgBlip xmlns:asvg="http://schemas.microsoft.com/office/drawing/2016/SVG/main" r:embed="rId21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38" name="TextBox 38"/>
            <p:cNvSpPr txBox="1"/>
            <p:nvPr/>
          </p:nvSpPr>
          <p:spPr>
            <a:xfrm>
              <a:off x="1982386" y="341459"/>
              <a:ext cx="1269679" cy="22504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1356"/>
                </a:lnSpc>
              </a:pPr>
              <a:r>
                <a:rPr lang="en-US" sz="1428">
                  <a:solidFill>
                    <a:srgbClr val="0070C0"/>
                  </a:solidFill>
                  <a:latin typeface="Raleway"/>
                  <a:ea typeface="Raleway"/>
                  <a:cs typeface="Raleway"/>
                  <a:sym typeface="Raleway"/>
                </a:rPr>
                <a:t>DRPM ITS</a:t>
              </a:r>
            </a:p>
          </p:txBody>
        </p:sp>
        <p:sp>
          <p:nvSpPr>
            <p:cNvPr id="39" name="TextBox 39"/>
            <p:cNvSpPr txBox="1"/>
            <p:nvPr/>
          </p:nvSpPr>
          <p:spPr>
            <a:xfrm>
              <a:off x="5658235" y="273407"/>
              <a:ext cx="1614805" cy="31987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002"/>
                </a:lnSpc>
                <a:spcBef>
                  <a:spcPct val="0"/>
                </a:spcBef>
              </a:pPr>
              <a:r>
                <a:rPr lang="en-US" sz="1430">
                  <a:solidFill>
                    <a:srgbClr val="0070C0"/>
                  </a:solidFill>
                  <a:latin typeface="Raleway"/>
                  <a:ea typeface="Raleway"/>
                  <a:cs typeface="Raleway"/>
                  <a:sym typeface="Raleway"/>
                </a:rPr>
                <a:t> its.ac.id/drpm</a:t>
              </a:r>
            </a:p>
          </p:txBody>
        </p:sp>
        <p:sp>
          <p:nvSpPr>
            <p:cNvPr id="40" name="Freeform 40"/>
            <p:cNvSpPr/>
            <p:nvPr/>
          </p:nvSpPr>
          <p:spPr>
            <a:xfrm>
              <a:off x="5227790" y="235627"/>
              <a:ext cx="379646" cy="379646"/>
            </a:xfrm>
            <a:custGeom>
              <a:avLst/>
              <a:gdLst/>
              <a:ahLst/>
              <a:cxnLst/>
              <a:rect l="l" t="t" r="r" b="b"/>
              <a:pathLst>
                <a:path w="379646" h="379646">
                  <a:moveTo>
                    <a:pt x="0" y="0"/>
                  </a:moveTo>
                  <a:lnTo>
                    <a:pt x="379645" y="0"/>
                  </a:lnTo>
                  <a:lnTo>
                    <a:pt x="379645" y="379646"/>
                  </a:lnTo>
                  <a:lnTo>
                    <a:pt x="0" y="37964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2">
                <a:extLst>
                  <a:ext uri="{96DAC541-7B7A-43D3-8B79-37D633B846F1}">
                    <asvg:svgBlip xmlns:asvg="http://schemas.microsoft.com/office/drawing/2016/SVG/main" r:embed="rId23"/>
                  </a:ext>
                </a:extLst>
              </a:blip>
              <a:stretch>
                <a:fillRect/>
              </a:stretch>
            </a:blipFill>
          </p:spPr>
        </p:sp>
      </p:grpSp>
      <p:sp>
        <p:nvSpPr>
          <p:cNvPr id="41" name="TextBox 41"/>
          <p:cNvSpPr txBox="1"/>
          <p:nvPr/>
        </p:nvSpPr>
        <p:spPr>
          <a:xfrm>
            <a:off x="490427" y="3265932"/>
            <a:ext cx="13696950" cy="30465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932"/>
              </a:lnSpc>
            </a:pPr>
            <a:r>
              <a:rPr lang="en-US" sz="5932" b="1">
                <a:solidFill>
                  <a:srgbClr val="FFFFFF"/>
                </a:solidFill>
                <a:latin typeface="Work Sans Bold"/>
                <a:ea typeface="Work Sans Bold"/>
                <a:cs typeface="Work Sans Bold"/>
                <a:sym typeface="Work Sans Bold"/>
              </a:rPr>
              <a:t>Monitoring dan Evaluasi</a:t>
            </a:r>
          </a:p>
          <a:p>
            <a:pPr algn="l">
              <a:lnSpc>
                <a:spcPts val="5932"/>
              </a:lnSpc>
            </a:pPr>
            <a:r>
              <a:rPr lang="en-US" sz="5932" b="1">
                <a:solidFill>
                  <a:srgbClr val="FFFFFF"/>
                </a:solidFill>
                <a:latin typeface="Work Sans Bold"/>
                <a:ea typeface="Work Sans Bold"/>
                <a:cs typeface="Work Sans Bold"/>
                <a:sym typeface="Work Sans Bold"/>
              </a:rPr>
              <a:t>Laporan Kemajuan</a:t>
            </a:r>
          </a:p>
          <a:p>
            <a:pPr algn="l">
              <a:lnSpc>
                <a:spcPts val="5932"/>
              </a:lnSpc>
            </a:pPr>
            <a:r>
              <a:rPr lang="en-US" sz="5932" b="1">
                <a:solidFill>
                  <a:srgbClr val="FFFFFF"/>
                </a:solidFill>
                <a:latin typeface="Work Sans Bold"/>
                <a:ea typeface="Work Sans Bold"/>
                <a:cs typeface="Work Sans Bold"/>
                <a:sym typeface="Work Sans Bold"/>
              </a:rPr>
              <a:t>Penelitian Dana Kemdiktisaintek Tahun 2026</a:t>
            </a:r>
          </a:p>
        </p:txBody>
      </p:sp>
      <p:sp>
        <p:nvSpPr>
          <p:cNvPr id="42" name="TextBox 42"/>
          <p:cNvSpPr txBox="1"/>
          <p:nvPr/>
        </p:nvSpPr>
        <p:spPr>
          <a:xfrm>
            <a:off x="11934825" y="590550"/>
            <a:ext cx="5581650" cy="3429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2677"/>
              </a:lnSpc>
            </a:pPr>
            <a:r>
              <a:rPr lang="en-US" sz="2250">
                <a:solidFill>
                  <a:srgbClr val="000000"/>
                </a:solidFill>
                <a:latin typeface="Work Sans"/>
                <a:ea typeface="Work Sans"/>
                <a:cs typeface="Work Sans"/>
                <a:sym typeface="Work Sans"/>
              </a:rPr>
              <a:t>Institut Teknologi Sepuluh Nopember 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10287000"/>
            <a:chOff x="0" y="0"/>
            <a:chExt cx="24384000" cy="13716000"/>
          </a:xfrm>
        </p:grpSpPr>
        <p:sp>
          <p:nvSpPr>
            <p:cNvPr id="3" name="Freeform 3" descr="preencoded.png"/>
            <p:cNvSpPr/>
            <p:nvPr/>
          </p:nvSpPr>
          <p:spPr>
            <a:xfrm>
              <a:off x="0" y="0"/>
              <a:ext cx="24384000" cy="13716000"/>
            </a:xfrm>
            <a:custGeom>
              <a:avLst/>
              <a:gdLst/>
              <a:ahLst/>
              <a:cxnLst/>
              <a:rect l="l" t="t" r="r" b="b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b="-13"/>
              </a:stretch>
            </a:blipFill>
          </p:spPr>
        </p:sp>
      </p:grpSp>
      <p:grpSp>
        <p:nvGrpSpPr>
          <p:cNvPr id="4" name="Group 4"/>
          <p:cNvGrpSpPr/>
          <p:nvPr/>
        </p:nvGrpSpPr>
        <p:grpSpPr>
          <a:xfrm>
            <a:off x="0" y="0"/>
            <a:ext cx="18288000" cy="6398914"/>
            <a:chOff x="0" y="0"/>
            <a:chExt cx="24384000" cy="8531885"/>
          </a:xfrm>
        </p:grpSpPr>
        <p:sp>
          <p:nvSpPr>
            <p:cNvPr id="5" name="Freeform 5" descr="preencoded.png"/>
            <p:cNvSpPr/>
            <p:nvPr/>
          </p:nvSpPr>
          <p:spPr>
            <a:xfrm>
              <a:off x="0" y="0"/>
              <a:ext cx="24384000" cy="8531860"/>
            </a:xfrm>
            <a:custGeom>
              <a:avLst/>
              <a:gdLst/>
              <a:ahLst/>
              <a:cxnLst/>
              <a:rect l="l" t="t" r="r" b="b"/>
              <a:pathLst>
                <a:path w="24384000" h="8531860">
                  <a:moveTo>
                    <a:pt x="0" y="0"/>
                  </a:moveTo>
                  <a:lnTo>
                    <a:pt x="24384000" y="0"/>
                  </a:lnTo>
                  <a:lnTo>
                    <a:pt x="24384000" y="8531860"/>
                  </a:lnTo>
                  <a:lnTo>
                    <a:pt x="0" y="853186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b="-154"/>
              </a:stretch>
            </a:blipFill>
          </p:spPr>
        </p:sp>
      </p:grpSp>
      <p:grpSp>
        <p:nvGrpSpPr>
          <p:cNvPr id="6" name="Group 6"/>
          <p:cNvGrpSpPr/>
          <p:nvPr/>
        </p:nvGrpSpPr>
        <p:grpSpPr>
          <a:xfrm>
            <a:off x="-66675" y="1409700"/>
            <a:ext cx="18479599" cy="8191500"/>
            <a:chOff x="0" y="0"/>
            <a:chExt cx="24639466" cy="10922000"/>
          </a:xfrm>
        </p:grpSpPr>
        <p:sp>
          <p:nvSpPr>
            <p:cNvPr id="7" name="Freeform 7" descr="preencoded.png"/>
            <p:cNvSpPr/>
            <p:nvPr/>
          </p:nvSpPr>
          <p:spPr>
            <a:xfrm>
              <a:off x="0" y="0"/>
              <a:ext cx="24639465" cy="10922000"/>
            </a:xfrm>
            <a:custGeom>
              <a:avLst/>
              <a:gdLst/>
              <a:ahLst/>
              <a:cxnLst/>
              <a:rect l="l" t="t" r="r" b="b"/>
              <a:pathLst>
                <a:path w="24639465" h="10922000">
                  <a:moveTo>
                    <a:pt x="0" y="0"/>
                  </a:moveTo>
                  <a:lnTo>
                    <a:pt x="24639465" y="0"/>
                  </a:lnTo>
                  <a:lnTo>
                    <a:pt x="24639465" y="10922000"/>
                  </a:lnTo>
                  <a:lnTo>
                    <a:pt x="0" y="10922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l="-720" r="-720" b="-101"/>
              </a:stretch>
            </a:blipFill>
          </p:spPr>
        </p:sp>
      </p:grpSp>
      <p:grpSp>
        <p:nvGrpSpPr>
          <p:cNvPr id="8" name="Group 8"/>
          <p:cNvGrpSpPr/>
          <p:nvPr/>
        </p:nvGrpSpPr>
        <p:grpSpPr>
          <a:xfrm>
            <a:off x="-2056785" y="1924050"/>
            <a:ext cx="7264436" cy="8034982"/>
            <a:chOff x="0" y="0"/>
            <a:chExt cx="12166600" cy="13457125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12166600" cy="13457124"/>
            </a:xfrm>
            <a:custGeom>
              <a:avLst/>
              <a:gdLst/>
              <a:ahLst/>
              <a:cxnLst/>
              <a:rect l="l" t="t" r="r" b="b"/>
              <a:pathLst>
                <a:path w="12166600" h="13457124">
                  <a:moveTo>
                    <a:pt x="0" y="0"/>
                  </a:moveTo>
                  <a:lnTo>
                    <a:pt x="12166600" y="0"/>
                  </a:lnTo>
                  <a:lnTo>
                    <a:pt x="12166600" y="13457124"/>
                  </a:lnTo>
                  <a:lnTo>
                    <a:pt x="0" y="1345712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alphaModFix amt="9999"/>
              </a:blip>
              <a:stretch>
                <a:fillRect t="-310" b="-310"/>
              </a:stretch>
            </a:blipFill>
          </p:spPr>
        </p:sp>
      </p:grpSp>
      <p:grpSp>
        <p:nvGrpSpPr>
          <p:cNvPr id="10" name="Group 10"/>
          <p:cNvGrpSpPr/>
          <p:nvPr/>
        </p:nvGrpSpPr>
        <p:grpSpPr>
          <a:xfrm>
            <a:off x="804783" y="292846"/>
            <a:ext cx="5960397" cy="735854"/>
            <a:chOff x="0" y="0"/>
            <a:chExt cx="7947195" cy="981138"/>
          </a:xfrm>
        </p:grpSpPr>
        <p:grpSp>
          <p:nvGrpSpPr>
            <p:cNvPr id="11" name="Group 11"/>
            <p:cNvGrpSpPr/>
            <p:nvPr/>
          </p:nvGrpSpPr>
          <p:grpSpPr>
            <a:xfrm>
              <a:off x="49771" y="36160"/>
              <a:ext cx="7897425" cy="944978"/>
              <a:chOff x="0" y="0"/>
              <a:chExt cx="1677149" cy="200682"/>
            </a:xfrm>
          </p:grpSpPr>
          <p:sp>
            <p:nvSpPr>
              <p:cNvPr id="12" name="Freeform 12"/>
              <p:cNvSpPr/>
              <p:nvPr/>
            </p:nvSpPr>
            <p:spPr>
              <a:xfrm>
                <a:off x="0" y="0"/>
                <a:ext cx="1677149" cy="200682"/>
              </a:xfrm>
              <a:custGeom>
                <a:avLst/>
                <a:gdLst/>
                <a:ahLst/>
                <a:cxnLst/>
                <a:rect l="l" t="t" r="r" b="b"/>
                <a:pathLst>
                  <a:path w="1677149" h="200682">
                    <a:moveTo>
                      <a:pt x="52766" y="0"/>
                    </a:moveTo>
                    <a:lnTo>
                      <a:pt x="1624384" y="0"/>
                    </a:lnTo>
                    <a:cubicBezTo>
                      <a:pt x="1638378" y="0"/>
                      <a:pt x="1651799" y="5559"/>
                      <a:pt x="1661695" y="15455"/>
                    </a:cubicBezTo>
                    <a:cubicBezTo>
                      <a:pt x="1671590" y="25350"/>
                      <a:pt x="1677149" y="38771"/>
                      <a:pt x="1677149" y="52766"/>
                    </a:cubicBezTo>
                    <a:lnTo>
                      <a:pt x="1677149" y="147916"/>
                    </a:lnTo>
                    <a:cubicBezTo>
                      <a:pt x="1677149" y="161910"/>
                      <a:pt x="1671590" y="175332"/>
                      <a:pt x="1661695" y="185227"/>
                    </a:cubicBezTo>
                    <a:cubicBezTo>
                      <a:pt x="1651799" y="195123"/>
                      <a:pt x="1638378" y="200682"/>
                      <a:pt x="1624384" y="200682"/>
                    </a:cubicBezTo>
                    <a:lnTo>
                      <a:pt x="52766" y="200682"/>
                    </a:lnTo>
                    <a:cubicBezTo>
                      <a:pt x="38771" y="200682"/>
                      <a:pt x="25350" y="195123"/>
                      <a:pt x="15455" y="185227"/>
                    </a:cubicBezTo>
                    <a:cubicBezTo>
                      <a:pt x="5559" y="175332"/>
                      <a:pt x="0" y="161910"/>
                      <a:pt x="0" y="147916"/>
                    </a:cubicBezTo>
                    <a:lnTo>
                      <a:pt x="0" y="52766"/>
                    </a:lnTo>
                    <a:cubicBezTo>
                      <a:pt x="0" y="38771"/>
                      <a:pt x="5559" y="25350"/>
                      <a:pt x="15455" y="15455"/>
                    </a:cubicBezTo>
                    <a:cubicBezTo>
                      <a:pt x="25350" y="5559"/>
                      <a:pt x="38771" y="0"/>
                      <a:pt x="52766" y="0"/>
                    </a:cubicBezTo>
                    <a:close/>
                  </a:path>
                </a:pathLst>
              </a:custGeom>
              <a:solidFill>
                <a:srgbClr val="001E4A"/>
              </a:solidFill>
            </p:spPr>
          </p:sp>
          <p:sp>
            <p:nvSpPr>
              <p:cNvPr id="13" name="TextBox 13"/>
              <p:cNvSpPr txBox="1"/>
              <p:nvPr/>
            </p:nvSpPr>
            <p:spPr>
              <a:xfrm>
                <a:off x="0" y="-47625"/>
                <a:ext cx="1677149" cy="248307"/>
              </a:xfrm>
              <a:prstGeom prst="rect">
                <a:avLst/>
              </a:prstGeom>
            </p:spPr>
            <p:txBody>
              <a:bodyPr lIns="6875" tIns="6875" rIns="6875" bIns="6875" rtlCol="0" anchor="ctr"/>
              <a:lstStyle/>
              <a:p>
                <a:pPr algn="ctr">
                  <a:lnSpc>
                    <a:spcPts val="1913"/>
                  </a:lnSpc>
                </a:pPr>
                <a:endParaRPr/>
              </a:p>
            </p:txBody>
          </p:sp>
        </p:grpSp>
        <p:grpSp>
          <p:nvGrpSpPr>
            <p:cNvPr id="14" name="Group 14"/>
            <p:cNvGrpSpPr/>
            <p:nvPr/>
          </p:nvGrpSpPr>
          <p:grpSpPr>
            <a:xfrm>
              <a:off x="0" y="0"/>
              <a:ext cx="7947195" cy="944978"/>
              <a:chOff x="0" y="0"/>
              <a:chExt cx="1687719" cy="200682"/>
            </a:xfrm>
          </p:grpSpPr>
          <p:sp>
            <p:nvSpPr>
              <p:cNvPr id="15" name="Freeform 15"/>
              <p:cNvSpPr/>
              <p:nvPr/>
            </p:nvSpPr>
            <p:spPr>
              <a:xfrm>
                <a:off x="0" y="0"/>
                <a:ext cx="1687719" cy="200682"/>
              </a:xfrm>
              <a:custGeom>
                <a:avLst/>
                <a:gdLst/>
                <a:ahLst/>
                <a:cxnLst/>
                <a:rect l="l" t="t" r="r" b="b"/>
                <a:pathLst>
                  <a:path w="1687719" h="200682">
                    <a:moveTo>
                      <a:pt x="52435" y="0"/>
                    </a:moveTo>
                    <a:lnTo>
                      <a:pt x="1635284" y="0"/>
                    </a:lnTo>
                    <a:cubicBezTo>
                      <a:pt x="1664243" y="0"/>
                      <a:pt x="1687719" y="23476"/>
                      <a:pt x="1687719" y="52435"/>
                    </a:cubicBezTo>
                    <a:lnTo>
                      <a:pt x="1687719" y="148247"/>
                    </a:lnTo>
                    <a:cubicBezTo>
                      <a:pt x="1687719" y="177206"/>
                      <a:pt x="1664243" y="200682"/>
                      <a:pt x="1635284" y="200682"/>
                    </a:cubicBezTo>
                    <a:lnTo>
                      <a:pt x="52435" y="200682"/>
                    </a:lnTo>
                    <a:cubicBezTo>
                      <a:pt x="23476" y="200682"/>
                      <a:pt x="0" y="177206"/>
                      <a:pt x="0" y="148247"/>
                    </a:cubicBezTo>
                    <a:lnTo>
                      <a:pt x="0" y="52435"/>
                    </a:lnTo>
                    <a:cubicBezTo>
                      <a:pt x="0" y="23476"/>
                      <a:pt x="23476" y="0"/>
                      <a:pt x="52435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</p:sp>
          <p:sp>
            <p:nvSpPr>
              <p:cNvPr id="16" name="TextBox 16"/>
              <p:cNvSpPr txBox="1"/>
              <p:nvPr/>
            </p:nvSpPr>
            <p:spPr>
              <a:xfrm>
                <a:off x="0" y="-47625"/>
                <a:ext cx="1687719" cy="248307"/>
              </a:xfrm>
              <a:prstGeom prst="rect">
                <a:avLst/>
              </a:prstGeom>
            </p:spPr>
            <p:txBody>
              <a:bodyPr lIns="6875" tIns="6875" rIns="6875" bIns="6875" rtlCol="0" anchor="ctr"/>
              <a:lstStyle/>
              <a:p>
                <a:pPr algn="ctr">
                  <a:lnSpc>
                    <a:spcPts val="1913"/>
                  </a:lnSpc>
                </a:pPr>
                <a:endParaRPr/>
              </a:p>
            </p:txBody>
          </p:sp>
        </p:grpSp>
        <p:sp>
          <p:nvSpPr>
            <p:cNvPr id="17" name="Freeform 17"/>
            <p:cNvSpPr/>
            <p:nvPr/>
          </p:nvSpPr>
          <p:spPr>
            <a:xfrm>
              <a:off x="6768438" y="137770"/>
              <a:ext cx="789897" cy="669437"/>
            </a:xfrm>
            <a:custGeom>
              <a:avLst/>
              <a:gdLst/>
              <a:ahLst/>
              <a:cxnLst/>
              <a:rect l="l" t="t" r="r" b="b"/>
              <a:pathLst>
                <a:path w="789897" h="669437">
                  <a:moveTo>
                    <a:pt x="0" y="0"/>
                  </a:moveTo>
                  <a:lnTo>
                    <a:pt x="789897" y="0"/>
                  </a:lnTo>
                  <a:lnTo>
                    <a:pt x="789897" y="669438"/>
                  </a:lnTo>
                  <a:lnTo>
                    <a:pt x="0" y="66943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/>
              </a:stretch>
            </a:blipFill>
          </p:spPr>
        </p:sp>
        <p:sp>
          <p:nvSpPr>
            <p:cNvPr id="18" name="Freeform 18"/>
            <p:cNvSpPr/>
            <p:nvPr/>
          </p:nvSpPr>
          <p:spPr>
            <a:xfrm>
              <a:off x="392612" y="137770"/>
              <a:ext cx="4665374" cy="669437"/>
            </a:xfrm>
            <a:custGeom>
              <a:avLst/>
              <a:gdLst/>
              <a:ahLst/>
              <a:cxnLst/>
              <a:rect l="l" t="t" r="r" b="b"/>
              <a:pathLst>
                <a:path w="4665374" h="669437">
                  <a:moveTo>
                    <a:pt x="0" y="0"/>
                  </a:moveTo>
                  <a:lnTo>
                    <a:pt x="4665374" y="0"/>
                  </a:lnTo>
                  <a:lnTo>
                    <a:pt x="4665374" y="669438"/>
                  </a:lnTo>
                  <a:lnTo>
                    <a:pt x="0" y="66943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 l="-899" t="-5640" r="-629" b="-5013"/>
              </a:stretch>
            </a:blipFill>
          </p:spPr>
        </p:sp>
        <p:sp>
          <p:nvSpPr>
            <p:cNvPr id="19" name="Freeform 19"/>
            <p:cNvSpPr/>
            <p:nvPr/>
          </p:nvSpPr>
          <p:spPr>
            <a:xfrm>
              <a:off x="5282653" y="137770"/>
              <a:ext cx="1259599" cy="669437"/>
            </a:xfrm>
            <a:custGeom>
              <a:avLst/>
              <a:gdLst/>
              <a:ahLst/>
              <a:cxnLst/>
              <a:rect l="l" t="t" r="r" b="b"/>
              <a:pathLst>
                <a:path w="1259599" h="669437">
                  <a:moveTo>
                    <a:pt x="0" y="0"/>
                  </a:moveTo>
                  <a:lnTo>
                    <a:pt x="1259599" y="0"/>
                  </a:lnTo>
                  <a:lnTo>
                    <a:pt x="1259599" y="669438"/>
                  </a:lnTo>
                  <a:lnTo>
                    <a:pt x="0" y="66943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/>
              </a:stretch>
            </a:blipFill>
          </p:spPr>
        </p:sp>
      </p:grpSp>
      <p:sp>
        <p:nvSpPr>
          <p:cNvPr id="20" name="TextBox 20"/>
          <p:cNvSpPr txBox="1"/>
          <p:nvPr/>
        </p:nvSpPr>
        <p:spPr>
          <a:xfrm>
            <a:off x="7214137" y="359945"/>
            <a:ext cx="10045163" cy="6687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056"/>
              </a:lnSpc>
            </a:pPr>
            <a:r>
              <a:rPr lang="en-US" sz="5056" b="1">
                <a:solidFill>
                  <a:srgbClr val="FFFFFF"/>
                </a:solidFill>
                <a:latin typeface="Work Sans Bold"/>
                <a:ea typeface="Work Sans Bold"/>
                <a:cs typeface="Work Sans Bold"/>
                <a:sym typeface="Work Sans Bold"/>
              </a:rPr>
              <a:t>TEKNIS PELAKSANAAN MONEV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1487865" y="1581468"/>
            <a:ext cx="16800135" cy="654109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292"/>
              </a:lnSpc>
            </a:pPr>
            <a:r>
              <a:rPr lang="en-US" sz="2351" b="1">
                <a:solidFill>
                  <a:srgbClr val="001E4A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Monev Kemajuan Penelitian skema Dana Kemdiktisaintek 2026 dilaksanakan untuk kegiatan sebagai berikut:</a:t>
            </a:r>
          </a:p>
          <a:p>
            <a:pPr marL="507695" lvl="1" indent="-253847" algn="l">
              <a:lnSpc>
                <a:spcPts val="3292"/>
              </a:lnSpc>
              <a:buFont typeface="Arial"/>
              <a:buChar char="•"/>
            </a:pPr>
            <a:r>
              <a:rPr lang="en-US" sz="2351" b="1">
                <a:solidFill>
                  <a:srgbClr val="001E4A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Penelitian (105 judul kegiatan)</a:t>
            </a:r>
          </a:p>
          <a:p>
            <a:pPr algn="l">
              <a:lnSpc>
                <a:spcPts val="3292"/>
              </a:lnSpc>
            </a:pPr>
            <a:endParaRPr lang="en-US" sz="2351" b="1">
              <a:solidFill>
                <a:srgbClr val="001E4A"/>
              </a:solidFill>
              <a:latin typeface="Raleway Medium"/>
              <a:ea typeface="Raleway Medium"/>
              <a:cs typeface="Raleway Medium"/>
              <a:sym typeface="Raleway Medium"/>
            </a:endParaRPr>
          </a:p>
          <a:p>
            <a:pPr algn="l">
              <a:lnSpc>
                <a:spcPts val="3292"/>
              </a:lnSpc>
            </a:pPr>
            <a:r>
              <a:rPr lang="en-US" sz="2351" b="1">
                <a:solidFill>
                  <a:srgbClr val="001E4A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Pelaksanaan Monev dilakukan pada: </a:t>
            </a:r>
          </a:p>
          <a:p>
            <a:pPr algn="l">
              <a:lnSpc>
                <a:spcPts val="3292"/>
              </a:lnSpc>
            </a:pPr>
            <a:r>
              <a:rPr lang="en-US" sz="2351" b="1">
                <a:solidFill>
                  <a:srgbClr val="001E4A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      Tanggal : </a:t>
            </a:r>
            <a:r>
              <a:rPr lang="en-US" sz="2351" b="1">
                <a:solidFill>
                  <a:srgbClr val="001E4A"/>
                </a:solidFill>
                <a:latin typeface="Raleway Bold"/>
                <a:ea typeface="Raleway Bold"/>
                <a:cs typeface="Raleway Bold"/>
                <a:sym typeface="Raleway Bold"/>
              </a:rPr>
              <a:t>14 - 21 September 2026</a:t>
            </a:r>
            <a:r>
              <a:rPr lang="en-US" sz="2351" b="1">
                <a:solidFill>
                  <a:srgbClr val="001E4A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 (jadwal terlampir)</a:t>
            </a:r>
          </a:p>
          <a:p>
            <a:pPr algn="l">
              <a:lnSpc>
                <a:spcPts val="3292"/>
              </a:lnSpc>
            </a:pPr>
            <a:r>
              <a:rPr lang="en-US" sz="2351" b="1">
                <a:solidFill>
                  <a:srgbClr val="001E4A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      Media : Online Zoom Meeting</a:t>
            </a:r>
          </a:p>
          <a:p>
            <a:pPr algn="l">
              <a:lnSpc>
                <a:spcPts val="3292"/>
              </a:lnSpc>
            </a:pPr>
            <a:r>
              <a:rPr lang="en-US" sz="2351" b="1">
                <a:solidFill>
                  <a:srgbClr val="001E4A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      Tautan : </a:t>
            </a:r>
            <a:r>
              <a:rPr lang="en-US" sz="2351" b="1" u="sng">
                <a:solidFill>
                  <a:srgbClr val="001E4A"/>
                </a:solidFill>
                <a:latin typeface="Raleway Medium"/>
                <a:ea typeface="Raleway Medium"/>
                <a:cs typeface="Raleway Medium"/>
                <a:sym typeface="Raleway Medium"/>
                <a:hlinkClick r:id="rId10" tooltip="https://its.id/MonevBIMA2026"/>
              </a:rPr>
              <a:t>its.id/MonevBIMA2026</a:t>
            </a:r>
            <a:r>
              <a:rPr lang="en-US" sz="2351" b="1">
                <a:solidFill>
                  <a:srgbClr val="001E4A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 </a:t>
            </a:r>
          </a:p>
          <a:p>
            <a:pPr algn="l">
              <a:lnSpc>
                <a:spcPts val="3292"/>
              </a:lnSpc>
            </a:pPr>
            <a:r>
              <a:rPr lang="en-US" sz="2351" b="1">
                <a:solidFill>
                  <a:srgbClr val="001E4A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      Meeting ID : 989 9323 0889</a:t>
            </a:r>
          </a:p>
          <a:p>
            <a:pPr algn="l">
              <a:lnSpc>
                <a:spcPts val="3292"/>
              </a:lnSpc>
            </a:pPr>
            <a:r>
              <a:rPr lang="en-US" sz="2351" b="1">
                <a:solidFill>
                  <a:srgbClr val="001E4A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      Passcode : DRPM_ITS</a:t>
            </a:r>
          </a:p>
          <a:p>
            <a:pPr algn="l">
              <a:lnSpc>
                <a:spcPts val="3292"/>
              </a:lnSpc>
            </a:pPr>
            <a:r>
              <a:rPr lang="en-US" sz="2351" b="1">
                <a:solidFill>
                  <a:srgbClr val="001E4A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Pelaksanaan penilaian dilakukan oleh Reviewer dengan presentasi dan tanya jawab yang dibatasi maksimal </a:t>
            </a:r>
          </a:p>
          <a:p>
            <a:pPr algn="l">
              <a:lnSpc>
                <a:spcPts val="3292"/>
              </a:lnSpc>
            </a:pPr>
            <a:r>
              <a:rPr lang="en-US" sz="2351" b="1">
                <a:solidFill>
                  <a:srgbClr val="001E4A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15 menit per judul kegiatan. Daftar Hadir Reviewer : </a:t>
            </a:r>
            <a:r>
              <a:rPr lang="en-US" sz="2351" b="1" i="1" u="sng">
                <a:solidFill>
                  <a:srgbClr val="001E4A"/>
                </a:solidFill>
                <a:latin typeface="Raleway Bold Italics"/>
                <a:ea typeface="Raleway Bold Italics"/>
                <a:cs typeface="Raleway Bold Italics"/>
                <a:sym typeface="Raleway Bold Italics"/>
                <a:hlinkClick r:id="rId11" tooltip="https://its.id/Daftar-Hadir-Reviewer-Monev-DRPM-2026"/>
              </a:rPr>
              <a:t>https://its.id/DaftarHadirReviewerBIMA</a:t>
            </a:r>
          </a:p>
          <a:p>
            <a:pPr algn="l">
              <a:lnSpc>
                <a:spcPts val="3292"/>
              </a:lnSpc>
            </a:pPr>
            <a:r>
              <a:rPr lang="en-US" sz="2351" b="1">
                <a:solidFill>
                  <a:srgbClr val="001E4A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Ketua tim pelaksana wajib mengisi daftar hadir monev pada tautan </a:t>
            </a:r>
            <a:r>
              <a:rPr lang="en-US" sz="2351" b="1" i="1">
                <a:solidFill>
                  <a:srgbClr val="001E4A"/>
                </a:solidFill>
                <a:latin typeface="Raleway Bold Italics"/>
                <a:ea typeface="Raleway Bold Italics"/>
                <a:cs typeface="Raleway Bold Italics"/>
                <a:sym typeface="Raleway Bold Italics"/>
              </a:rPr>
              <a:t>https://its.id/its.id/DaftarHadirMonevKemajuan2026</a:t>
            </a:r>
          </a:p>
          <a:p>
            <a:pPr algn="l">
              <a:lnSpc>
                <a:spcPts val="3292"/>
              </a:lnSpc>
            </a:pPr>
            <a:r>
              <a:rPr lang="en-US" sz="2351" b="1">
                <a:solidFill>
                  <a:srgbClr val="001E4A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Peserta menyiapkan dokumen presentasi PPT. </a:t>
            </a:r>
          </a:p>
          <a:p>
            <a:pPr algn="l">
              <a:lnSpc>
                <a:spcPts val="3292"/>
              </a:lnSpc>
            </a:pPr>
            <a:r>
              <a:rPr lang="en-US" sz="2351" b="1">
                <a:solidFill>
                  <a:srgbClr val="001E4A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Penilaian Monev dilakukan melalui sistem </a:t>
            </a:r>
            <a:r>
              <a:rPr lang="en-US" sz="2351" b="1">
                <a:solidFill>
                  <a:srgbClr val="001E4A"/>
                </a:solidFill>
                <a:latin typeface="Raleway Bold"/>
                <a:ea typeface="Raleway Bold"/>
                <a:cs typeface="Raleway Bold"/>
                <a:sym typeface="Raleway Bold"/>
              </a:rPr>
              <a:t>myITS Research</a:t>
            </a:r>
            <a:r>
              <a:rPr lang="en-US" sz="2351" b="1">
                <a:solidFill>
                  <a:srgbClr val="001E4A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.</a:t>
            </a:r>
          </a:p>
          <a:p>
            <a:pPr algn="l">
              <a:lnSpc>
                <a:spcPts val="3292"/>
              </a:lnSpc>
            </a:pPr>
            <a:r>
              <a:rPr lang="en-US" sz="2351" b="1">
                <a:solidFill>
                  <a:srgbClr val="001E4A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Template laporan dapat diunduh pada: </a:t>
            </a:r>
            <a:r>
              <a:rPr lang="en-US" sz="2351" b="1" i="1" u="sng">
                <a:solidFill>
                  <a:srgbClr val="001E4A"/>
                </a:solidFill>
                <a:latin typeface="Raleway Bold Italics"/>
                <a:ea typeface="Raleway Bold Italics"/>
                <a:cs typeface="Raleway Bold Italics"/>
                <a:sym typeface="Raleway Bold Italics"/>
                <a:hlinkClick r:id="rId12" tooltip="https://its.id/kumpulanpanduan"/>
              </a:rPr>
              <a:t>https://its.id/kumpulanpanduan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1028700" y="1581468"/>
            <a:ext cx="459165" cy="572194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292"/>
              </a:lnSpc>
            </a:pPr>
            <a:r>
              <a:rPr lang="en-US" sz="2351">
                <a:solidFill>
                  <a:srgbClr val="001E4A"/>
                </a:solidFill>
                <a:latin typeface="Raleway"/>
                <a:ea typeface="Raleway"/>
                <a:cs typeface="Raleway"/>
                <a:sym typeface="Raleway"/>
              </a:rPr>
              <a:t>1.</a:t>
            </a:r>
          </a:p>
          <a:p>
            <a:pPr algn="l">
              <a:lnSpc>
                <a:spcPts val="3292"/>
              </a:lnSpc>
            </a:pPr>
            <a:endParaRPr lang="en-US" sz="2351">
              <a:solidFill>
                <a:srgbClr val="001E4A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algn="l">
              <a:lnSpc>
                <a:spcPts val="3292"/>
              </a:lnSpc>
            </a:pPr>
            <a:endParaRPr lang="en-US" sz="2351">
              <a:solidFill>
                <a:srgbClr val="001E4A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algn="l">
              <a:lnSpc>
                <a:spcPts val="3292"/>
              </a:lnSpc>
            </a:pPr>
            <a:r>
              <a:rPr lang="en-US" sz="2351">
                <a:solidFill>
                  <a:srgbClr val="001E4A"/>
                </a:solidFill>
                <a:latin typeface="Raleway"/>
                <a:ea typeface="Raleway"/>
                <a:cs typeface="Raleway"/>
                <a:sym typeface="Raleway"/>
              </a:rPr>
              <a:t>2.</a:t>
            </a:r>
          </a:p>
          <a:p>
            <a:pPr algn="l">
              <a:lnSpc>
                <a:spcPts val="3292"/>
              </a:lnSpc>
            </a:pPr>
            <a:endParaRPr lang="en-US" sz="2351">
              <a:solidFill>
                <a:srgbClr val="001E4A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algn="l">
              <a:lnSpc>
                <a:spcPts val="3292"/>
              </a:lnSpc>
            </a:pPr>
            <a:endParaRPr lang="en-US" sz="2351">
              <a:solidFill>
                <a:srgbClr val="001E4A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algn="l">
              <a:lnSpc>
                <a:spcPts val="3292"/>
              </a:lnSpc>
            </a:pPr>
            <a:endParaRPr lang="en-US" sz="2351">
              <a:solidFill>
                <a:srgbClr val="001E4A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algn="l">
              <a:lnSpc>
                <a:spcPts val="3292"/>
              </a:lnSpc>
            </a:pPr>
            <a:endParaRPr lang="en-US" sz="2351">
              <a:solidFill>
                <a:srgbClr val="001E4A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algn="l">
              <a:lnSpc>
                <a:spcPts val="3292"/>
              </a:lnSpc>
            </a:pPr>
            <a:endParaRPr lang="en-US" sz="2351">
              <a:solidFill>
                <a:srgbClr val="001E4A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algn="l">
              <a:lnSpc>
                <a:spcPts val="3292"/>
              </a:lnSpc>
            </a:pPr>
            <a:r>
              <a:rPr lang="en-US" sz="2351">
                <a:solidFill>
                  <a:srgbClr val="001E4A"/>
                </a:solidFill>
                <a:latin typeface="Raleway"/>
                <a:ea typeface="Raleway"/>
                <a:cs typeface="Raleway"/>
                <a:sym typeface="Raleway"/>
              </a:rPr>
              <a:t>3.</a:t>
            </a:r>
          </a:p>
          <a:p>
            <a:pPr algn="l">
              <a:lnSpc>
                <a:spcPts val="3292"/>
              </a:lnSpc>
            </a:pPr>
            <a:endParaRPr lang="en-US" sz="2351">
              <a:solidFill>
                <a:srgbClr val="001E4A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algn="l">
              <a:lnSpc>
                <a:spcPts val="3292"/>
              </a:lnSpc>
            </a:pPr>
            <a:r>
              <a:rPr lang="en-US" sz="2351">
                <a:solidFill>
                  <a:srgbClr val="001E4A"/>
                </a:solidFill>
                <a:latin typeface="Raleway"/>
                <a:ea typeface="Raleway"/>
                <a:cs typeface="Raleway"/>
                <a:sym typeface="Raleway"/>
              </a:rPr>
              <a:t>4.</a:t>
            </a:r>
          </a:p>
          <a:p>
            <a:pPr algn="l">
              <a:lnSpc>
                <a:spcPts val="3292"/>
              </a:lnSpc>
            </a:pPr>
            <a:endParaRPr lang="en-US" sz="2351">
              <a:solidFill>
                <a:srgbClr val="001E4A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algn="l">
              <a:lnSpc>
                <a:spcPts val="3292"/>
              </a:lnSpc>
            </a:pPr>
            <a:r>
              <a:rPr lang="en-US" sz="2351">
                <a:solidFill>
                  <a:srgbClr val="001E4A"/>
                </a:solidFill>
                <a:latin typeface="Raleway"/>
                <a:ea typeface="Raleway"/>
                <a:cs typeface="Raleway"/>
                <a:sym typeface="Raleway"/>
              </a:rPr>
              <a:t>5.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10287000"/>
            <a:chOff x="0" y="0"/>
            <a:chExt cx="24384000" cy="13716000"/>
          </a:xfrm>
        </p:grpSpPr>
        <p:sp>
          <p:nvSpPr>
            <p:cNvPr id="3" name="Freeform 3" descr="preencoded.png"/>
            <p:cNvSpPr/>
            <p:nvPr/>
          </p:nvSpPr>
          <p:spPr>
            <a:xfrm>
              <a:off x="0" y="0"/>
              <a:ext cx="24384000" cy="13716000"/>
            </a:xfrm>
            <a:custGeom>
              <a:avLst/>
              <a:gdLst/>
              <a:ahLst/>
              <a:cxnLst/>
              <a:rect l="l" t="t" r="r" b="b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b="-13"/>
              </a:stretch>
            </a:blipFill>
          </p:spPr>
        </p:sp>
      </p:grpSp>
      <p:grpSp>
        <p:nvGrpSpPr>
          <p:cNvPr id="4" name="Group 4"/>
          <p:cNvGrpSpPr/>
          <p:nvPr/>
        </p:nvGrpSpPr>
        <p:grpSpPr>
          <a:xfrm>
            <a:off x="0" y="0"/>
            <a:ext cx="18288000" cy="6398914"/>
            <a:chOff x="0" y="0"/>
            <a:chExt cx="24384000" cy="8531885"/>
          </a:xfrm>
        </p:grpSpPr>
        <p:sp>
          <p:nvSpPr>
            <p:cNvPr id="5" name="Freeform 5" descr="preencoded.png"/>
            <p:cNvSpPr/>
            <p:nvPr/>
          </p:nvSpPr>
          <p:spPr>
            <a:xfrm>
              <a:off x="0" y="0"/>
              <a:ext cx="24384000" cy="8531860"/>
            </a:xfrm>
            <a:custGeom>
              <a:avLst/>
              <a:gdLst/>
              <a:ahLst/>
              <a:cxnLst/>
              <a:rect l="l" t="t" r="r" b="b"/>
              <a:pathLst>
                <a:path w="24384000" h="8531860">
                  <a:moveTo>
                    <a:pt x="0" y="0"/>
                  </a:moveTo>
                  <a:lnTo>
                    <a:pt x="24384000" y="0"/>
                  </a:lnTo>
                  <a:lnTo>
                    <a:pt x="24384000" y="8531860"/>
                  </a:lnTo>
                  <a:lnTo>
                    <a:pt x="0" y="853186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b="-154"/>
              </a:stretch>
            </a:blipFill>
          </p:spPr>
        </p:sp>
      </p:grpSp>
      <p:grpSp>
        <p:nvGrpSpPr>
          <p:cNvPr id="6" name="Group 6"/>
          <p:cNvGrpSpPr/>
          <p:nvPr/>
        </p:nvGrpSpPr>
        <p:grpSpPr>
          <a:xfrm>
            <a:off x="804783" y="292846"/>
            <a:ext cx="5960397" cy="735854"/>
            <a:chOff x="0" y="0"/>
            <a:chExt cx="7947195" cy="981138"/>
          </a:xfrm>
        </p:grpSpPr>
        <p:grpSp>
          <p:nvGrpSpPr>
            <p:cNvPr id="7" name="Group 7"/>
            <p:cNvGrpSpPr/>
            <p:nvPr/>
          </p:nvGrpSpPr>
          <p:grpSpPr>
            <a:xfrm>
              <a:off x="49771" y="36160"/>
              <a:ext cx="7897425" cy="944978"/>
              <a:chOff x="0" y="0"/>
              <a:chExt cx="1677149" cy="200682"/>
            </a:xfrm>
          </p:grpSpPr>
          <p:sp>
            <p:nvSpPr>
              <p:cNvPr id="8" name="Freeform 8"/>
              <p:cNvSpPr/>
              <p:nvPr/>
            </p:nvSpPr>
            <p:spPr>
              <a:xfrm>
                <a:off x="0" y="0"/>
                <a:ext cx="1677149" cy="200682"/>
              </a:xfrm>
              <a:custGeom>
                <a:avLst/>
                <a:gdLst/>
                <a:ahLst/>
                <a:cxnLst/>
                <a:rect l="l" t="t" r="r" b="b"/>
                <a:pathLst>
                  <a:path w="1677149" h="200682">
                    <a:moveTo>
                      <a:pt x="52766" y="0"/>
                    </a:moveTo>
                    <a:lnTo>
                      <a:pt x="1624384" y="0"/>
                    </a:lnTo>
                    <a:cubicBezTo>
                      <a:pt x="1638378" y="0"/>
                      <a:pt x="1651799" y="5559"/>
                      <a:pt x="1661695" y="15455"/>
                    </a:cubicBezTo>
                    <a:cubicBezTo>
                      <a:pt x="1671590" y="25350"/>
                      <a:pt x="1677149" y="38771"/>
                      <a:pt x="1677149" y="52766"/>
                    </a:cubicBezTo>
                    <a:lnTo>
                      <a:pt x="1677149" y="147916"/>
                    </a:lnTo>
                    <a:cubicBezTo>
                      <a:pt x="1677149" y="161910"/>
                      <a:pt x="1671590" y="175332"/>
                      <a:pt x="1661695" y="185227"/>
                    </a:cubicBezTo>
                    <a:cubicBezTo>
                      <a:pt x="1651799" y="195123"/>
                      <a:pt x="1638378" y="200682"/>
                      <a:pt x="1624384" y="200682"/>
                    </a:cubicBezTo>
                    <a:lnTo>
                      <a:pt x="52766" y="200682"/>
                    </a:lnTo>
                    <a:cubicBezTo>
                      <a:pt x="38771" y="200682"/>
                      <a:pt x="25350" y="195123"/>
                      <a:pt x="15455" y="185227"/>
                    </a:cubicBezTo>
                    <a:cubicBezTo>
                      <a:pt x="5559" y="175332"/>
                      <a:pt x="0" y="161910"/>
                      <a:pt x="0" y="147916"/>
                    </a:cubicBezTo>
                    <a:lnTo>
                      <a:pt x="0" y="52766"/>
                    </a:lnTo>
                    <a:cubicBezTo>
                      <a:pt x="0" y="38771"/>
                      <a:pt x="5559" y="25350"/>
                      <a:pt x="15455" y="15455"/>
                    </a:cubicBezTo>
                    <a:cubicBezTo>
                      <a:pt x="25350" y="5559"/>
                      <a:pt x="38771" y="0"/>
                      <a:pt x="52766" y="0"/>
                    </a:cubicBezTo>
                    <a:close/>
                  </a:path>
                </a:pathLst>
              </a:custGeom>
              <a:solidFill>
                <a:srgbClr val="001E4A"/>
              </a:solidFill>
            </p:spPr>
          </p:sp>
          <p:sp>
            <p:nvSpPr>
              <p:cNvPr id="9" name="TextBox 9"/>
              <p:cNvSpPr txBox="1"/>
              <p:nvPr/>
            </p:nvSpPr>
            <p:spPr>
              <a:xfrm>
                <a:off x="0" y="-47625"/>
                <a:ext cx="1677149" cy="248307"/>
              </a:xfrm>
              <a:prstGeom prst="rect">
                <a:avLst/>
              </a:prstGeom>
            </p:spPr>
            <p:txBody>
              <a:bodyPr lIns="6875" tIns="6875" rIns="6875" bIns="6875" rtlCol="0" anchor="ctr"/>
              <a:lstStyle/>
              <a:p>
                <a:pPr algn="ctr">
                  <a:lnSpc>
                    <a:spcPts val="1913"/>
                  </a:lnSpc>
                </a:pPr>
                <a:endParaRPr/>
              </a:p>
            </p:txBody>
          </p:sp>
        </p:grpSp>
        <p:grpSp>
          <p:nvGrpSpPr>
            <p:cNvPr id="10" name="Group 10"/>
            <p:cNvGrpSpPr/>
            <p:nvPr/>
          </p:nvGrpSpPr>
          <p:grpSpPr>
            <a:xfrm>
              <a:off x="0" y="0"/>
              <a:ext cx="7947195" cy="944978"/>
              <a:chOff x="0" y="0"/>
              <a:chExt cx="1687719" cy="200682"/>
            </a:xfrm>
          </p:grpSpPr>
          <p:sp>
            <p:nvSpPr>
              <p:cNvPr id="11" name="Freeform 11"/>
              <p:cNvSpPr/>
              <p:nvPr/>
            </p:nvSpPr>
            <p:spPr>
              <a:xfrm>
                <a:off x="0" y="0"/>
                <a:ext cx="1687719" cy="200682"/>
              </a:xfrm>
              <a:custGeom>
                <a:avLst/>
                <a:gdLst/>
                <a:ahLst/>
                <a:cxnLst/>
                <a:rect l="l" t="t" r="r" b="b"/>
                <a:pathLst>
                  <a:path w="1687719" h="200682">
                    <a:moveTo>
                      <a:pt x="52435" y="0"/>
                    </a:moveTo>
                    <a:lnTo>
                      <a:pt x="1635284" y="0"/>
                    </a:lnTo>
                    <a:cubicBezTo>
                      <a:pt x="1664243" y="0"/>
                      <a:pt x="1687719" y="23476"/>
                      <a:pt x="1687719" y="52435"/>
                    </a:cubicBezTo>
                    <a:lnTo>
                      <a:pt x="1687719" y="148247"/>
                    </a:lnTo>
                    <a:cubicBezTo>
                      <a:pt x="1687719" y="177206"/>
                      <a:pt x="1664243" y="200682"/>
                      <a:pt x="1635284" y="200682"/>
                    </a:cubicBezTo>
                    <a:lnTo>
                      <a:pt x="52435" y="200682"/>
                    </a:lnTo>
                    <a:cubicBezTo>
                      <a:pt x="23476" y="200682"/>
                      <a:pt x="0" y="177206"/>
                      <a:pt x="0" y="148247"/>
                    </a:cubicBezTo>
                    <a:lnTo>
                      <a:pt x="0" y="52435"/>
                    </a:lnTo>
                    <a:cubicBezTo>
                      <a:pt x="0" y="23476"/>
                      <a:pt x="23476" y="0"/>
                      <a:pt x="52435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</p:sp>
          <p:sp>
            <p:nvSpPr>
              <p:cNvPr id="12" name="TextBox 12"/>
              <p:cNvSpPr txBox="1"/>
              <p:nvPr/>
            </p:nvSpPr>
            <p:spPr>
              <a:xfrm>
                <a:off x="0" y="-47625"/>
                <a:ext cx="1687719" cy="248307"/>
              </a:xfrm>
              <a:prstGeom prst="rect">
                <a:avLst/>
              </a:prstGeom>
            </p:spPr>
            <p:txBody>
              <a:bodyPr lIns="6875" tIns="6875" rIns="6875" bIns="6875" rtlCol="0" anchor="ctr"/>
              <a:lstStyle/>
              <a:p>
                <a:pPr algn="ctr">
                  <a:lnSpc>
                    <a:spcPts val="1913"/>
                  </a:lnSpc>
                </a:pPr>
                <a:endParaRPr/>
              </a:p>
            </p:txBody>
          </p:sp>
        </p:grpSp>
        <p:sp>
          <p:nvSpPr>
            <p:cNvPr id="13" name="Freeform 13"/>
            <p:cNvSpPr/>
            <p:nvPr/>
          </p:nvSpPr>
          <p:spPr>
            <a:xfrm>
              <a:off x="6768438" y="137770"/>
              <a:ext cx="789897" cy="669437"/>
            </a:xfrm>
            <a:custGeom>
              <a:avLst/>
              <a:gdLst/>
              <a:ahLst/>
              <a:cxnLst/>
              <a:rect l="l" t="t" r="r" b="b"/>
              <a:pathLst>
                <a:path w="789897" h="669437">
                  <a:moveTo>
                    <a:pt x="0" y="0"/>
                  </a:moveTo>
                  <a:lnTo>
                    <a:pt x="789897" y="0"/>
                  </a:lnTo>
                  <a:lnTo>
                    <a:pt x="789897" y="669438"/>
                  </a:lnTo>
                  <a:lnTo>
                    <a:pt x="0" y="66943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/>
              </a:stretch>
            </a:blipFill>
          </p:spPr>
        </p:sp>
        <p:sp>
          <p:nvSpPr>
            <p:cNvPr id="14" name="Freeform 14"/>
            <p:cNvSpPr/>
            <p:nvPr/>
          </p:nvSpPr>
          <p:spPr>
            <a:xfrm>
              <a:off x="392612" y="137770"/>
              <a:ext cx="4665374" cy="669437"/>
            </a:xfrm>
            <a:custGeom>
              <a:avLst/>
              <a:gdLst/>
              <a:ahLst/>
              <a:cxnLst/>
              <a:rect l="l" t="t" r="r" b="b"/>
              <a:pathLst>
                <a:path w="4665374" h="669437">
                  <a:moveTo>
                    <a:pt x="0" y="0"/>
                  </a:moveTo>
                  <a:lnTo>
                    <a:pt x="4665374" y="0"/>
                  </a:lnTo>
                  <a:lnTo>
                    <a:pt x="4665374" y="669438"/>
                  </a:lnTo>
                  <a:lnTo>
                    <a:pt x="0" y="66943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899" t="-5640" r="-629" b="-5013"/>
              </a:stretch>
            </a:blipFill>
          </p:spPr>
        </p:sp>
        <p:sp>
          <p:nvSpPr>
            <p:cNvPr id="15" name="Freeform 15"/>
            <p:cNvSpPr/>
            <p:nvPr/>
          </p:nvSpPr>
          <p:spPr>
            <a:xfrm>
              <a:off x="5282653" y="137770"/>
              <a:ext cx="1259599" cy="669437"/>
            </a:xfrm>
            <a:custGeom>
              <a:avLst/>
              <a:gdLst/>
              <a:ahLst/>
              <a:cxnLst/>
              <a:rect l="l" t="t" r="r" b="b"/>
              <a:pathLst>
                <a:path w="1259599" h="669437">
                  <a:moveTo>
                    <a:pt x="0" y="0"/>
                  </a:moveTo>
                  <a:lnTo>
                    <a:pt x="1259599" y="0"/>
                  </a:lnTo>
                  <a:lnTo>
                    <a:pt x="1259599" y="669438"/>
                  </a:lnTo>
                  <a:lnTo>
                    <a:pt x="0" y="66943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/>
              </a:stretch>
            </a:blipFill>
          </p:spPr>
        </p:sp>
      </p:grpSp>
      <p:sp>
        <p:nvSpPr>
          <p:cNvPr id="16" name="Freeform 16"/>
          <p:cNvSpPr/>
          <p:nvPr/>
        </p:nvSpPr>
        <p:spPr>
          <a:xfrm>
            <a:off x="1028700" y="1463041"/>
            <a:ext cx="6029645" cy="9123428"/>
          </a:xfrm>
          <a:custGeom>
            <a:avLst/>
            <a:gdLst/>
            <a:ahLst/>
            <a:cxnLst/>
            <a:rect l="l" t="t" r="r" b="b"/>
            <a:pathLst>
              <a:path w="6029645" h="9123428">
                <a:moveTo>
                  <a:pt x="0" y="0"/>
                </a:moveTo>
                <a:lnTo>
                  <a:pt x="6029645" y="0"/>
                </a:lnTo>
                <a:lnTo>
                  <a:pt x="6029645" y="9123428"/>
                </a:lnTo>
                <a:lnTo>
                  <a:pt x="0" y="9123428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</p:sp>
      <p:sp>
        <p:nvSpPr>
          <p:cNvPr id="17" name="Freeform 17"/>
          <p:cNvSpPr/>
          <p:nvPr/>
        </p:nvSpPr>
        <p:spPr>
          <a:xfrm>
            <a:off x="11573058" y="1463041"/>
            <a:ext cx="6265985" cy="9469928"/>
          </a:xfrm>
          <a:custGeom>
            <a:avLst/>
            <a:gdLst/>
            <a:ahLst/>
            <a:cxnLst/>
            <a:rect l="l" t="t" r="r" b="b"/>
            <a:pathLst>
              <a:path w="6265985" h="9469928">
                <a:moveTo>
                  <a:pt x="0" y="0"/>
                </a:moveTo>
                <a:lnTo>
                  <a:pt x="6265985" y="0"/>
                </a:lnTo>
                <a:lnTo>
                  <a:pt x="6265985" y="9469928"/>
                </a:lnTo>
                <a:lnTo>
                  <a:pt x="0" y="9469928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</p:sp>
      <p:sp>
        <p:nvSpPr>
          <p:cNvPr id="18" name="Freeform 18"/>
          <p:cNvSpPr/>
          <p:nvPr/>
        </p:nvSpPr>
        <p:spPr>
          <a:xfrm>
            <a:off x="3669791" y="3797006"/>
            <a:ext cx="3095389" cy="1346494"/>
          </a:xfrm>
          <a:custGeom>
            <a:avLst/>
            <a:gdLst/>
            <a:ahLst/>
            <a:cxnLst/>
            <a:rect l="l" t="t" r="r" b="b"/>
            <a:pathLst>
              <a:path w="3095389" h="1346494">
                <a:moveTo>
                  <a:pt x="0" y="0"/>
                </a:moveTo>
                <a:lnTo>
                  <a:pt x="3095389" y="0"/>
                </a:lnTo>
                <a:lnTo>
                  <a:pt x="3095389" y="1346494"/>
                </a:lnTo>
                <a:lnTo>
                  <a:pt x="0" y="1346494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</p:sp>
      <p:sp>
        <p:nvSpPr>
          <p:cNvPr id="19" name="TextBox 19"/>
          <p:cNvSpPr txBox="1"/>
          <p:nvPr/>
        </p:nvSpPr>
        <p:spPr>
          <a:xfrm>
            <a:off x="6765180" y="47625"/>
            <a:ext cx="11073863" cy="141541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00"/>
              </a:lnSpc>
            </a:pPr>
            <a:r>
              <a:rPr lang="en-US" sz="3600" b="1">
                <a:solidFill>
                  <a:srgbClr val="FFFFFF"/>
                </a:solidFill>
                <a:latin typeface="Work Sans Bold"/>
                <a:ea typeface="Work Sans Bold"/>
                <a:cs typeface="Work Sans Bold"/>
                <a:sym typeface="Work Sans Bold"/>
              </a:rPr>
              <a:t>BORANG PENILAIAN MONEV KEMAJUAN INTERNAL PENELITIAN</a:t>
            </a:r>
          </a:p>
          <a:p>
            <a:pPr algn="ctr">
              <a:lnSpc>
                <a:spcPts val="3600"/>
              </a:lnSpc>
            </a:pPr>
            <a:r>
              <a:rPr lang="en-US" sz="3600" b="1">
                <a:solidFill>
                  <a:srgbClr val="FFFFFF"/>
                </a:solidFill>
                <a:latin typeface="Work Sans Bold"/>
                <a:ea typeface="Work Sans Bold"/>
                <a:cs typeface="Work Sans Bold"/>
                <a:sym typeface="Work Sans Bold"/>
              </a:rPr>
              <a:t>DANA KEMDIKTISAINTEK 2025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7585550" y="5152428"/>
            <a:ext cx="3460303" cy="28549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92"/>
              </a:lnSpc>
              <a:spcBef>
                <a:spcPct val="0"/>
              </a:spcBef>
            </a:pPr>
            <a:r>
              <a:rPr lang="en-US" sz="2351" b="1">
                <a:solidFill>
                  <a:srgbClr val="FFFFFF"/>
                </a:solidFill>
                <a:latin typeface="Raleway Bold"/>
                <a:ea typeface="Raleway Bold"/>
                <a:cs typeface="Raleway Bold"/>
                <a:sym typeface="Raleway Bold"/>
              </a:rPr>
              <a:t>Reviewer dimohon untuk mengisi komentar di setiap komponen penilaian , karena komentar reviewer yang diunggah ke BIMA</a:t>
            </a:r>
          </a:p>
        </p:txBody>
      </p:sp>
      <p:sp>
        <p:nvSpPr>
          <p:cNvPr id="21" name="Freeform 21"/>
          <p:cNvSpPr/>
          <p:nvPr/>
        </p:nvSpPr>
        <p:spPr>
          <a:xfrm>
            <a:off x="14371838" y="3600021"/>
            <a:ext cx="3095389" cy="1346494"/>
          </a:xfrm>
          <a:custGeom>
            <a:avLst/>
            <a:gdLst/>
            <a:ahLst/>
            <a:cxnLst/>
            <a:rect l="l" t="t" r="r" b="b"/>
            <a:pathLst>
              <a:path w="3095389" h="1346494">
                <a:moveTo>
                  <a:pt x="0" y="0"/>
                </a:moveTo>
                <a:lnTo>
                  <a:pt x="3095389" y="0"/>
                </a:lnTo>
                <a:lnTo>
                  <a:pt x="3095389" y="1346494"/>
                </a:lnTo>
                <a:lnTo>
                  <a:pt x="0" y="1346494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10287000"/>
            <a:chOff x="0" y="0"/>
            <a:chExt cx="24384000" cy="13716000"/>
          </a:xfrm>
        </p:grpSpPr>
        <p:sp>
          <p:nvSpPr>
            <p:cNvPr id="3" name="Freeform 3" descr="preencoded.png"/>
            <p:cNvSpPr/>
            <p:nvPr/>
          </p:nvSpPr>
          <p:spPr>
            <a:xfrm>
              <a:off x="0" y="0"/>
              <a:ext cx="24384000" cy="13716000"/>
            </a:xfrm>
            <a:custGeom>
              <a:avLst/>
              <a:gdLst/>
              <a:ahLst/>
              <a:cxnLst/>
              <a:rect l="l" t="t" r="r" b="b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b="-13"/>
              </a:stretch>
            </a:blipFill>
          </p:spPr>
        </p:sp>
      </p:grpSp>
      <p:grpSp>
        <p:nvGrpSpPr>
          <p:cNvPr id="4" name="Group 4"/>
          <p:cNvGrpSpPr/>
          <p:nvPr/>
        </p:nvGrpSpPr>
        <p:grpSpPr>
          <a:xfrm>
            <a:off x="-95800" y="-169622"/>
            <a:ext cx="18288000" cy="6398914"/>
            <a:chOff x="0" y="0"/>
            <a:chExt cx="24384000" cy="8531885"/>
          </a:xfrm>
        </p:grpSpPr>
        <p:sp>
          <p:nvSpPr>
            <p:cNvPr id="5" name="Freeform 5" descr="preencoded.png"/>
            <p:cNvSpPr/>
            <p:nvPr/>
          </p:nvSpPr>
          <p:spPr>
            <a:xfrm>
              <a:off x="0" y="0"/>
              <a:ext cx="24384000" cy="8531860"/>
            </a:xfrm>
            <a:custGeom>
              <a:avLst/>
              <a:gdLst/>
              <a:ahLst/>
              <a:cxnLst/>
              <a:rect l="l" t="t" r="r" b="b"/>
              <a:pathLst>
                <a:path w="24384000" h="8531860">
                  <a:moveTo>
                    <a:pt x="0" y="0"/>
                  </a:moveTo>
                  <a:lnTo>
                    <a:pt x="24384000" y="0"/>
                  </a:lnTo>
                  <a:lnTo>
                    <a:pt x="24384000" y="8531860"/>
                  </a:lnTo>
                  <a:lnTo>
                    <a:pt x="0" y="853186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b="-154"/>
              </a:stretch>
            </a:blipFill>
          </p:spPr>
        </p:sp>
      </p:grpSp>
      <p:grpSp>
        <p:nvGrpSpPr>
          <p:cNvPr id="6" name="Group 6"/>
          <p:cNvGrpSpPr/>
          <p:nvPr/>
        </p:nvGrpSpPr>
        <p:grpSpPr>
          <a:xfrm>
            <a:off x="-191599" y="1622733"/>
            <a:ext cx="18479599" cy="8191500"/>
            <a:chOff x="0" y="0"/>
            <a:chExt cx="24639466" cy="10922000"/>
          </a:xfrm>
        </p:grpSpPr>
        <p:sp>
          <p:nvSpPr>
            <p:cNvPr id="7" name="Freeform 7" descr="preencoded.png"/>
            <p:cNvSpPr/>
            <p:nvPr/>
          </p:nvSpPr>
          <p:spPr>
            <a:xfrm>
              <a:off x="0" y="0"/>
              <a:ext cx="24639465" cy="10922000"/>
            </a:xfrm>
            <a:custGeom>
              <a:avLst/>
              <a:gdLst/>
              <a:ahLst/>
              <a:cxnLst/>
              <a:rect l="l" t="t" r="r" b="b"/>
              <a:pathLst>
                <a:path w="24639465" h="10922000">
                  <a:moveTo>
                    <a:pt x="0" y="0"/>
                  </a:moveTo>
                  <a:lnTo>
                    <a:pt x="24639465" y="0"/>
                  </a:lnTo>
                  <a:lnTo>
                    <a:pt x="24639465" y="10922000"/>
                  </a:lnTo>
                  <a:lnTo>
                    <a:pt x="0" y="10922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l="-720" r="-720" b="-101"/>
              </a:stretch>
            </a:blipFill>
          </p:spPr>
        </p:sp>
      </p:grpSp>
      <p:grpSp>
        <p:nvGrpSpPr>
          <p:cNvPr id="8" name="Group 8"/>
          <p:cNvGrpSpPr/>
          <p:nvPr/>
        </p:nvGrpSpPr>
        <p:grpSpPr>
          <a:xfrm>
            <a:off x="-2056785" y="1924050"/>
            <a:ext cx="7264436" cy="8034982"/>
            <a:chOff x="0" y="0"/>
            <a:chExt cx="12166600" cy="13457125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12166600" cy="13457124"/>
            </a:xfrm>
            <a:custGeom>
              <a:avLst/>
              <a:gdLst/>
              <a:ahLst/>
              <a:cxnLst/>
              <a:rect l="l" t="t" r="r" b="b"/>
              <a:pathLst>
                <a:path w="12166600" h="13457124">
                  <a:moveTo>
                    <a:pt x="0" y="0"/>
                  </a:moveTo>
                  <a:lnTo>
                    <a:pt x="12166600" y="0"/>
                  </a:lnTo>
                  <a:lnTo>
                    <a:pt x="12166600" y="13457124"/>
                  </a:lnTo>
                  <a:lnTo>
                    <a:pt x="0" y="1345712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alphaModFix amt="9999"/>
              </a:blip>
              <a:stretch>
                <a:fillRect t="-310" b="-310"/>
              </a:stretch>
            </a:blipFill>
          </p:spPr>
        </p:sp>
      </p:grpSp>
      <p:grpSp>
        <p:nvGrpSpPr>
          <p:cNvPr id="10" name="Group 10"/>
          <p:cNvGrpSpPr/>
          <p:nvPr/>
        </p:nvGrpSpPr>
        <p:grpSpPr>
          <a:xfrm>
            <a:off x="804783" y="292846"/>
            <a:ext cx="5960397" cy="735854"/>
            <a:chOff x="0" y="0"/>
            <a:chExt cx="7947195" cy="981138"/>
          </a:xfrm>
        </p:grpSpPr>
        <p:grpSp>
          <p:nvGrpSpPr>
            <p:cNvPr id="11" name="Group 11"/>
            <p:cNvGrpSpPr/>
            <p:nvPr/>
          </p:nvGrpSpPr>
          <p:grpSpPr>
            <a:xfrm>
              <a:off x="49771" y="36160"/>
              <a:ext cx="7897425" cy="944978"/>
              <a:chOff x="0" y="0"/>
              <a:chExt cx="1677149" cy="200682"/>
            </a:xfrm>
          </p:grpSpPr>
          <p:sp>
            <p:nvSpPr>
              <p:cNvPr id="12" name="Freeform 12"/>
              <p:cNvSpPr/>
              <p:nvPr/>
            </p:nvSpPr>
            <p:spPr>
              <a:xfrm>
                <a:off x="0" y="0"/>
                <a:ext cx="1677149" cy="200682"/>
              </a:xfrm>
              <a:custGeom>
                <a:avLst/>
                <a:gdLst/>
                <a:ahLst/>
                <a:cxnLst/>
                <a:rect l="l" t="t" r="r" b="b"/>
                <a:pathLst>
                  <a:path w="1677149" h="200682">
                    <a:moveTo>
                      <a:pt x="52766" y="0"/>
                    </a:moveTo>
                    <a:lnTo>
                      <a:pt x="1624384" y="0"/>
                    </a:lnTo>
                    <a:cubicBezTo>
                      <a:pt x="1638378" y="0"/>
                      <a:pt x="1651799" y="5559"/>
                      <a:pt x="1661695" y="15455"/>
                    </a:cubicBezTo>
                    <a:cubicBezTo>
                      <a:pt x="1671590" y="25350"/>
                      <a:pt x="1677149" y="38771"/>
                      <a:pt x="1677149" y="52766"/>
                    </a:cubicBezTo>
                    <a:lnTo>
                      <a:pt x="1677149" y="147916"/>
                    </a:lnTo>
                    <a:cubicBezTo>
                      <a:pt x="1677149" y="161910"/>
                      <a:pt x="1671590" y="175332"/>
                      <a:pt x="1661695" y="185227"/>
                    </a:cubicBezTo>
                    <a:cubicBezTo>
                      <a:pt x="1651799" y="195123"/>
                      <a:pt x="1638378" y="200682"/>
                      <a:pt x="1624384" y="200682"/>
                    </a:cubicBezTo>
                    <a:lnTo>
                      <a:pt x="52766" y="200682"/>
                    </a:lnTo>
                    <a:cubicBezTo>
                      <a:pt x="38771" y="200682"/>
                      <a:pt x="25350" y="195123"/>
                      <a:pt x="15455" y="185227"/>
                    </a:cubicBezTo>
                    <a:cubicBezTo>
                      <a:pt x="5559" y="175332"/>
                      <a:pt x="0" y="161910"/>
                      <a:pt x="0" y="147916"/>
                    </a:cubicBezTo>
                    <a:lnTo>
                      <a:pt x="0" y="52766"/>
                    </a:lnTo>
                    <a:cubicBezTo>
                      <a:pt x="0" y="38771"/>
                      <a:pt x="5559" y="25350"/>
                      <a:pt x="15455" y="15455"/>
                    </a:cubicBezTo>
                    <a:cubicBezTo>
                      <a:pt x="25350" y="5559"/>
                      <a:pt x="38771" y="0"/>
                      <a:pt x="52766" y="0"/>
                    </a:cubicBezTo>
                    <a:close/>
                  </a:path>
                </a:pathLst>
              </a:custGeom>
              <a:solidFill>
                <a:srgbClr val="001E4A"/>
              </a:solidFill>
            </p:spPr>
          </p:sp>
          <p:sp>
            <p:nvSpPr>
              <p:cNvPr id="13" name="TextBox 13"/>
              <p:cNvSpPr txBox="1"/>
              <p:nvPr/>
            </p:nvSpPr>
            <p:spPr>
              <a:xfrm>
                <a:off x="0" y="-47625"/>
                <a:ext cx="1677149" cy="248307"/>
              </a:xfrm>
              <a:prstGeom prst="rect">
                <a:avLst/>
              </a:prstGeom>
            </p:spPr>
            <p:txBody>
              <a:bodyPr lIns="6875" tIns="6875" rIns="6875" bIns="6875" rtlCol="0" anchor="ctr"/>
              <a:lstStyle/>
              <a:p>
                <a:pPr algn="ctr">
                  <a:lnSpc>
                    <a:spcPts val="1913"/>
                  </a:lnSpc>
                </a:pPr>
                <a:endParaRPr/>
              </a:p>
            </p:txBody>
          </p:sp>
        </p:grpSp>
        <p:grpSp>
          <p:nvGrpSpPr>
            <p:cNvPr id="14" name="Group 14"/>
            <p:cNvGrpSpPr/>
            <p:nvPr/>
          </p:nvGrpSpPr>
          <p:grpSpPr>
            <a:xfrm>
              <a:off x="0" y="0"/>
              <a:ext cx="7947195" cy="944978"/>
              <a:chOff x="0" y="0"/>
              <a:chExt cx="1687719" cy="200682"/>
            </a:xfrm>
          </p:grpSpPr>
          <p:sp>
            <p:nvSpPr>
              <p:cNvPr id="15" name="Freeform 15"/>
              <p:cNvSpPr/>
              <p:nvPr/>
            </p:nvSpPr>
            <p:spPr>
              <a:xfrm>
                <a:off x="0" y="0"/>
                <a:ext cx="1687719" cy="200682"/>
              </a:xfrm>
              <a:custGeom>
                <a:avLst/>
                <a:gdLst/>
                <a:ahLst/>
                <a:cxnLst/>
                <a:rect l="l" t="t" r="r" b="b"/>
                <a:pathLst>
                  <a:path w="1687719" h="200682">
                    <a:moveTo>
                      <a:pt x="52435" y="0"/>
                    </a:moveTo>
                    <a:lnTo>
                      <a:pt x="1635284" y="0"/>
                    </a:lnTo>
                    <a:cubicBezTo>
                      <a:pt x="1664243" y="0"/>
                      <a:pt x="1687719" y="23476"/>
                      <a:pt x="1687719" y="52435"/>
                    </a:cubicBezTo>
                    <a:lnTo>
                      <a:pt x="1687719" y="148247"/>
                    </a:lnTo>
                    <a:cubicBezTo>
                      <a:pt x="1687719" y="177206"/>
                      <a:pt x="1664243" y="200682"/>
                      <a:pt x="1635284" y="200682"/>
                    </a:cubicBezTo>
                    <a:lnTo>
                      <a:pt x="52435" y="200682"/>
                    </a:lnTo>
                    <a:cubicBezTo>
                      <a:pt x="23476" y="200682"/>
                      <a:pt x="0" y="177206"/>
                      <a:pt x="0" y="148247"/>
                    </a:cubicBezTo>
                    <a:lnTo>
                      <a:pt x="0" y="52435"/>
                    </a:lnTo>
                    <a:cubicBezTo>
                      <a:pt x="0" y="23476"/>
                      <a:pt x="23476" y="0"/>
                      <a:pt x="52435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</p:sp>
          <p:sp>
            <p:nvSpPr>
              <p:cNvPr id="16" name="TextBox 16"/>
              <p:cNvSpPr txBox="1"/>
              <p:nvPr/>
            </p:nvSpPr>
            <p:spPr>
              <a:xfrm>
                <a:off x="0" y="-47625"/>
                <a:ext cx="1687719" cy="248307"/>
              </a:xfrm>
              <a:prstGeom prst="rect">
                <a:avLst/>
              </a:prstGeom>
            </p:spPr>
            <p:txBody>
              <a:bodyPr lIns="6875" tIns="6875" rIns="6875" bIns="6875" rtlCol="0" anchor="ctr"/>
              <a:lstStyle/>
              <a:p>
                <a:pPr algn="ctr">
                  <a:lnSpc>
                    <a:spcPts val="1913"/>
                  </a:lnSpc>
                </a:pPr>
                <a:endParaRPr/>
              </a:p>
            </p:txBody>
          </p:sp>
        </p:grpSp>
        <p:sp>
          <p:nvSpPr>
            <p:cNvPr id="17" name="Freeform 17"/>
            <p:cNvSpPr/>
            <p:nvPr/>
          </p:nvSpPr>
          <p:spPr>
            <a:xfrm>
              <a:off x="6768438" y="137770"/>
              <a:ext cx="789897" cy="669437"/>
            </a:xfrm>
            <a:custGeom>
              <a:avLst/>
              <a:gdLst/>
              <a:ahLst/>
              <a:cxnLst/>
              <a:rect l="l" t="t" r="r" b="b"/>
              <a:pathLst>
                <a:path w="789897" h="669437">
                  <a:moveTo>
                    <a:pt x="0" y="0"/>
                  </a:moveTo>
                  <a:lnTo>
                    <a:pt x="789897" y="0"/>
                  </a:lnTo>
                  <a:lnTo>
                    <a:pt x="789897" y="669438"/>
                  </a:lnTo>
                  <a:lnTo>
                    <a:pt x="0" y="66943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/>
              </a:stretch>
            </a:blipFill>
          </p:spPr>
        </p:sp>
        <p:sp>
          <p:nvSpPr>
            <p:cNvPr id="18" name="Freeform 18"/>
            <p:cNvSpPr/>
            <p:nvPr/>
          </p:nvSpPr>
          <p:spPr>
            <a:xfrm>
              <a:off x="392612" y="137770"/>
              <a:ext cx="4665374" cy="669437"/>
            </a:xfrm>
            <a:custGeom>
              <a:avLst/>
              <a:gdLst/>
              <a:ahLst/>
              <a:cxnLst/>
              <a:rect l="l" t="t" r="r" b="b"/>
              <a:pathLst>
                <a:path w="4665374" h="669437">
                  <a:moveTo>
                    <a:pt x="0" y="0"/>
                  </a:moveTo>
                  <a:lnTo>
                    <a:pt x="4665374" y="0"/>
                  </a:lnTo>
                  <a:lnTo>
                    <a:pt x="4665374" y="669438"/>
                  </a:lnTo>
                  <a:lnTo>
                    <a:pt x="0" y="66943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 l="-899" t="-5640" r="-629" b="-5013"/>
              </a:stretch>
            </a:blipFill>
          </p:spPr>
        </p:sp>
        <p:sp>
          <p:nvSpPr>
            <p:cNvPr id="19" name="Freeform 19"/>
            <p:cNvSpPr/>
            <p:nvPr/>
          </p:nvSpPr>
          <p:spPr>
            <a:xfrm>
              <a:off x="5282653" y="137770"/>
              <a:ext cx="1259599" cy="669437"/>
            </a:xfrm>
            <a:custGeom>
              <a:avLst/>
              <a:gdLst/>
              <a:ahLst/>
              <a:cxnLst/>
              <a:rect l="l" t="t" r="r" b="b"/>
              <a:pathLst>
                <a:path w="1259599" h="669437">
                  <a:moveTo>
                    <a:pt x="0" y="0"/>
                  </a:moveTo>
                  <a:lnTo>
                    <a:pt x="1259599" y="0"/>
                  </a:lnTo>
                  <a:lnTo>
                    <a:pt x="1259599" y="669438"/>
                  </a:lnTo>
                  <a:lnTo>
                    <a:pt x="0" y="66943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/>
              </a:stretch>
            </a:blipFill>
          </p:spPr>
        </p:sp>
      </p:grpSp>
      <p:graphicFrame>
        <p:nvGraphicFramePr>
          <p:cNvPr id="20" name="Object 20"/>
          <p:cNvGraphicFramePr/>
          <p:nvPr>
            <p:extLst>
              <p:ext uri="{D42A27DB-BD31-4B8C-83A1-F6EECF244321}">
                <p14:modId xmlns:p14="http://schemas.microsoft.com/office/powerpoint/2010/main" val="14801053"/>
              </p:ext>
            </p:extLst>
          </p:nvPr>
        </p:nvGraphicFramePr>
        <p:xfrm>
          <a:off x="95800" y="1519405"/>
          <a:ext cx="17792700" cy="750177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10" imgW="19469100" imgH="9131300" progId="Excel.Sheet.12">
                  <p:embed/>
                </p:oleObj>
              </mc:Choice>
              <mc:Fallback>
                <p:oleObj name="Worksheet" r:id="rId10" imgW="19469100" imgH="9131300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95800" y="1519405"/>
                        <a:ext cx="17792700" cy="750177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1" name="TextBox 21"/>
          <p:cNvSpPr txBox="1"/>
          <p:nvPr/>
        </p:nvSpPr>
        <p:spPr>
          <a:xfrm>
            <a:off x="7527023" y="608312"/>
            <a:ext cx="10352367" cy="6553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800"/>
              </a:lnSpc>
            </a:pPr>
            <a:r>
              <a:rPr lang="en-US" sz="4800" b="1">
                <a:solidFill>
                  <a:srgbClr val="FFFFFF"/>
                </a:solidFill>
                <a:latin typeface="Work Sans Bold"/>
                <a:ea typeface="Work Sans Bold"/>
                <a:cs typeface="Work Sans Bold"/>
                <a:sym typeface="Work Sans Bold"/>
              </a:rPr>
              <a:t>KRITERIA PENILAIAN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5049374" y="1876425"/>
            <a:ext cx="9072695" cy="39747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92"/>
              </a:lnSpc>
              <a:spcBef>
                <a:spcPct val="0"/>
              </a:spcBef>
            </a:pPr>
            <a:r>
              <a:rPr lang="en-US" sz="2351" b="1">
                <a:solidFill>
                  <a:srgbClr val="000000"/>
                </a:solidFill>
                <a:latin typeface="Raleway Bold"/>
                <a:ea typeface="Raleway Bold"/>
                <a:cs typeface="Raleway Bold"/>
                <a:sym typeface="Raleway Bold"/>
              </a:rPr>
              <a:t>Tabel 1. KOMPONEN PENILAIAN MONEV INTERNAL PENELITIAN 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10287000"/>
            <a:chOff x="0" y="0"/>
            <a:chExt cx="24384000" cy="13716000"/>
          </a:xfrm>
        </p:grpSpPr>
        <p:sp>
          <p:nvSpPr>
            <p:cNvPr id="3" name="Freeform 3" descr="preencoded.png"/>
            <p:cNvSpPr/>
            <p:nvPr/>
          </p:nvSpPr>
          <p:spPr>
            <a:xfrm>
              <a:off x="0" y="0"/>
              <a:ext cx="24384000" cy="13716000"/>
            </a:xfrm>
            <a:custGeom>
              <a:avLst/>
              <a:gdLst/>
              <a:ahLst/>
              <a:cxnLst/>
              <a:rect l="l" t="t" r="r" b="b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b="-13"/>
              </a:stretch>
            </a:blipFill>
          </p:spPr>
        </p:sp>
      </p:grpSp>
      <p:grpSp>
        <p:nvGrpSpPr>
          <p:cNvPr id="4" name="Group 4"/>
          <p:cNvGrpSpPr/>
          <p:nvPr/>
        </p:nvGrpSpPr>
        <p:grpSpPr>
          <a:xfrm>
            <a:off x="-95800" y="-169622"/>
            <a:ext cx="18288000" cy="6398914"/>
            <a:chOff x="0" y="0"/>
            <a:chExt cx="24384000" cy="8531885"/>
          </a:xfrm>
        </p:grpSpPr>
        <p:sp>
          <p:nvSpPr>
            <p:cNvPr id="5" name="Freeform 5" descr="preencoded.png"/>
            <p:cNvSpPr/>
            <p:nvPr/>
          </p:nvSpPr>
          <p:spPr>
            <a:xfrm>
              <a:off x="0" y="0"/>
              <a:ext cx="24384000" cy="8531860"/>
            </a:xfrm>
            <a:custGeom>
              <a:avLst/>
              <a:gdLst/>
              <a:ahLst/>
              <a:cxnLst/>
              <a:rect l="l" t="t" r="r" b="b"/>
              <a:pathLst>
                <a:path w="24384000" h="8531860">
                  <a:moveTo>
                    <a:pt x="0" y="0"/>
                  </a:moveTo>
                  <a:lnTo>
                    <a:pt x="24384000" y="0"/>
                  </a:lnTo>
                  <a:lnTo>
                    <a:pt x="24384000" y="8531860"/>
                  </a:lnTo>
                  <a:lnTo>
                    <a:pt x="0" y="853186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b="-154"/>
              </a:stretch>
            </a:blipFill>
          </p:spPr>
        </p:sp>
      </p:grpSp>
      <p:grpSp>
        <p:nvGrpSpPr>
          <p:cNvPr id="6" name="Group 6"/>
          <p:cNvGrpSpPr/>
          <p:nvPr/>
        </p:nvGrpSpPr>
        <p:grpSpPr>
          <a:xfrm>
            <a:off x="-191599" y="1622733"/>
            <a:ext cx="18479599" cy="8191500"/>
            <a:chOff x="0" y="0"/>
            <a:chExt cx="24639466" cy="10922000"/>
          </a:xfrm>
        </p:grpSpPr>
        <p:sp>
          <p:nvSpPr>
            <p:cNvPr id="7" name="Freeform 7" descr="preencoded.png"/>
            <p:cNvSpPr/>
            <p:nvPr/>
          </p:nvSpPr>
          <p:spPr>
            <a:xfrm>
              <a:off x="0" y="0"/>
              <a:ext cx="24639465" cy="10922000"/>
            </a:xfrm>
            <a:custGeom>
              <a:avLst/>
              <a:gdLst/>
              <a:ahLst/>
              <a:cxnLst/>
              <a:rect l="l" t="t" r="r" b="b"/>
              <a:pathLst>
                <a:path w="24639465" h="10922000">
                  <a:moveTo>
                    <a:pt x="0" y="0"/>
                  </a:moveTo>
                  <a:lnTo>
                    <a:pt x="24639465" y="0"/>
                  </a:lnTo>
                  <a:lnTo>
                    <a:pt x="24639465" y="10922000"/>
                  </a:lnTo>
                  <a:lnTo>
                    <a:pt x="0" y="10922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l="-720" r="-720" b="-101"/>
              </a:stretch>
            </a:blipFill>
          </p:spPr>
        </p:sp>
      </p:grpSp>
      <p:grpSp>
        <p:nvGrpSpPr>
          <p:cNvPr id="8" name="Group 8"/>
          <p:cNvGrpSpPr/>
          <p:nvPr/>
        </p:nvGrpSpPr>
        <p:grpSpPr>
          <a:xfrm>
            <a:off x="-2056785" y="1924050"/>
            <a:ext cx="7264436" cy="8034982"/>
            <a:chOff x="0" y="0"/>
            <a:chExt cx="12166600" cy="13457125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12166600" cy="13457124"/>
            </a:xfrm>
            <a:custGeom>
              <a:avLst/>
              <a:gdLst/>
              <a:ahLst/>
              <a:cxnLst/>
              <a:rect l="l" t="t" r="r" b="b"/>
              <a:pathLst>
                <a:path w="12166600" h="13457124">
                  <a:moveTo>
                    <a:pt x="0" y="0"/>
                  </a:moveTo>
                  <a:lnTo>
                    <a:pt x="12166600" y="0"/>
                  </a:lnTo>
                  <a:lnTo>
                    <a:pt x="12166600" y="13457124"/>
                  </a:lnTo>
                  <a:lnTo>
                    <a:pt x="0" y="1345712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alphaModFix amt="9999"/>
              </a:blip>
              <a:stretch>
                <a:fillRect t="-310" b="-310"/>
              </a:stretch>
            </a:blipFill>
          </p:spPr>
        </p:sp>
      </p:grpSp>
      <p:grpSp>
        <p:nvGrpSpPr>
          <p:cNvPr id="10" name="Group 10"/>
          <p:cNvGrpSpPr/>
          <p:nvPr/>
        </p:nvGrpSpPr>
        <p:grpSpPr>
          <a:xfrm>
            <a:off x="804783" y="292846"/>
            <a:ext cx="5960397" cy="735854"/>
            <a:chOff x="0" y="0"/>
            <a:chExt cx="7947195" cy="981138"/>
          </a:xfrm>
        </p:grpSpPr>
        <p:grpSp>
          <p:nvGrpSpPr>
            <p:cNvPr id="11" name="Group 11"/>
            <p:cNvGrpSpPr/>
            <p:nvPr/>
          </p:nvGrpSpPr>
          <p:grpSpPr>
            <a:xfrm>
              <a:off x="49771" y="36160"/>
              <a:ext cx="7897425" cy="944978"/>
              <a:chOff x="0" y="0"/>
              <a:chExt cx="1677149" cy="200682"/>
            </a:xfrm>
          </p:grpSpPr>
          <p:sp>
            <p:nvSpPr>
              <p:cNvPr id="12" name="Freeform 12"/>
              <p:cNvSpPr/>
              <p:nvPr/>
            </p:nvSpPr>
            <p:spPr>
              <a:xfrm>
                <a:off x="0" y="0"/>
                <a:ext cx="1677149" cy="200682"/>
              </a:xfrm>
              <a:custGeom>
                <a:avLst/>
                <a:gdLst/>
                <a:ahLst/>
                <a:cxnLst/>
                <a:rect l="l" t="t" r="r" b="b"/>
                <a:pathLst>
                  <a:path w="1677149" h="200682">
                    <a:moveTo>
                      <a:pt x="52766" y="0"/>
                    </a:moveTo>
                    <a:lnTo>
                      <a:pt x="1624384" y="0"/>
                    </a:lnTo>
                    <a:cubicBezTo>
                      <a:pt x="1638378" y="0"/>
                      <a:pt x="1651799" y="5559"/>
                      <a:pt x="1661695" y="15455"/>
                    </a:cubicBezTo>
                    <a:cubicBezTo>
                      <a:pt x="1671590" y="25350"/>
                      <a:pt x="1677149" y="38771"/>
                      <a:pt x="1677149" y="52766"/>
                    </a:cubicBezTo>
                    <a:lnTo>
                      <a:pt x="1677149" y="147916"/>
                    </a:lnTo>
                    <a:cubicBezTo>
                      <a:pt x="1677149" y="161910"/>
                      <a:pt x="1671590" y="175332"/>
                      <a:pt x="1661695" y="185227"/>
                    </a:cubicBezTo>
                    <a:cubicBezTo>
                      <a:pt x="1651799" y="195123"/>
                      <a:pt x="1638378" y="200682"/>
                      <a:pt x="1624384" y="200682"/>
                    </a:cubicBezTo>
                    <a:lnTo>
                      <a:pt x="52766" y="200682"/>
                    </a:lnTo>
                    <a:cubicBezTo>
                      <a:pt x="38771" y="200682"/>
                      <a:pt x="25350" y="195123"/>
                      <a:pt x="15455" y="185227"/>
                    </a:cubicBezTo>
                    <a:cubicBezTo>
                      <a:pt x="5559" y="175332"/>
                      <a:pt x="0" y="161910"/>
                      <a:pt x="0" y="147916"/>
                    </a:cubicBezTo>
                    <a:lnTo>
                      <a:pt x="0" y="52766"/>
                    </a:lnTo>
                    <a:cubicBezTo>
                      <a:pt x="0" y="38771"/>
                      <a:pt x="5559" y="25350"/>
                      <a:pt x="15455" y="15455"/>
                    </a:cubicBezTo>
                    <a:cubicBezTo>
                      <a:pt x="25350" y="5559"/>
                      <a:pt x="38771" y="0"/>
                      <a:pt x="52766" y="0"/>
                    </a:cubicBezTo>
                    <a:close/>
                  </a:path>
                </a:pathLst>
              </a:custGeom>
              <a:solidFill>
                <a:srgbClr val="001E4A"/>
              </a:solidFill>
            </p:spPr>
          </p:sp>
          <p:sp>
            <p:nvSpPr>
              <p:cNvPr id="13" name="TextBox 13"/>
              <p:cNvSpPr txBox="1"/>
              <p:nvPr/>
            </p:nvSpPr>
            <p:spPr>
              <a:xfrm>
                <a:off x="0" y="-47625"/>
                <a:ext cx="1677149" cy="248307"/>
              </a:xfrm>
              <a:prstGeom prst="rect">
                <a:avLst/>
              </a:prstGeom>
            </p:spPr>
            <p:txBody>
              <a:bodyPr lIns="6875" tIns="6875" rIns="6875" bIns="6875" rtlCol="0" anchor="ctr"/>
              <a:lstStyle/>
              <a:p>
                <a:pPr algn="ctr">
                  <a:lnSpc>
                    <a:spcPts val="1913"/>
                  </a:lnSpc>
                </a:pPr>
                <a:endParaRPr/>
              </a:p>
            </p:txBody>
          </p:sp>
        </p:grpSp>
        <p:grpSp>
          <p:nvGrpSpPr>
            <p:cNvPr id="14" name="Group 14"/>
            <p:cNvGrpSpPr/>
            <p:nvPr/>
          </p:nvGrpSpPr>
          <p:grpSpPr>
            <a:xfrm>
              <a:off x="0" y="0"/>
              <a:ext cx="7947195" cy="944978"/>
              <a:chOff x="0" y="0"/>
              <a:chExt cx="1687719" cy="200682"/>
            </a:xfrm>
          </p:grpSpPr>
          <p:sp>
            <p:nvSpPr>
              <p:cNvPr id="15" name="Freeform 15"/>
              <p:cNvSpPr/>
              <p:nvPr/>
            </p:nvSpPr>
            <p:spPr>
              <a:xfrm>
                <a:off x="0" y="0"/>
                <a:ext cx="1687719" cy="200682"/>
              </a:xfrm>
              <a:custGeom>
                <a:avLst/>
                <a:gdLst/>
                <a:ahLst/>
                <a:cxnLst/>
                <a:rect l="l" t="t" r="r" b="b"/>
                <a:pathLst>
                  <a:path w="1687719" h="200682">
                    <a:moveTo>
                      <a:pt x="52435" y="0"/>
                    </a:moveTo>
                    <a:lnTo>
                      <a:pt x="1635284" y="0"/>
                    </a:lnTo>
                    <a:cubicBezTo>
                      <a:pt x="1664243" y="0"/>
                      <a:pt x="1687719" y="23476"/>
                      <a:pt x="1687719" y="52435"/>
                    </a:cubicBezTo>
                    <a:lnTo>
                      <a:pt x="1687719" y="148247"/>
                    </a:lnTo>
                    <a:cubicBezTo>
                      <a:pt x="1687719" y="177206"/>
                      <a:pt x="1664243" y="200682"/>
                      <a:pt x="1635284" y="200682"/>
                    </a:cubicBezTo>
                    <a:lnTo>
                      <a:pt x="52435" y="200682"/>
                    </a:lnTo>
                    <a:cubicBezTo>
                      <a:pt x="23476" y="200682"/>
                      <a:pt x="0" y="177206"/>
                      <a:pt x="0" y="148247"/>
                    </a:cubicBezTo>
                    <a:lnTo>
                      <a:pt x="0" y="52435"/>
                    </a:lnTo>
                    <a:cubicBezTo>
                      <a:pt x="0" y="23476"/>
                      <a:pt x="23476" y="0"/>
                      <a:pt x="52435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</p:sp>
          <p:sp>
            <p:nvSpPr>
              <p:cNvPr id="16" name="TextBox 16"/>
              <p:cNvSpPr txBox="1"/>
              <p:nvPr/>
            </p:nvSpPr>
            <p:spPr>
              <a:xfrm>
                <a:off x="0" y="-47625"/>
                <a:ext cx="1687719" cy="248307"/>
              </a:xfrm>
              <a:prstGeom prst="rect">
                <a:avLst/>
              </a:prstGeom>
            </p:spPr>
            <p:txBody>
              <a:bodyPr lIns="6875" tIns="6875" rIns="6875" bIns="6875" rtlCol="0" anchor="ctr"/>
              <a:lstStyle/>
              <a:p>
                <a:pPr algn="ctr">
                  <a:lnSpc>
                    <a:spcPts val="1913"/>
                  </a:lnSpc>
                </a:pPr>
                <a:endParaRPr/>
              </a:p>
            </p:txBody>
          </p:sp>
        </p:grpSp>
        <p:sp>
          <p:nvSpPr>
            <p:cNvPr id="17" name="Freeform 17"/>
            <p:cNvSpPr/>
            <p:nvPr/>
          </p:nvSpPr>
          <p:spPr>
            <a:xfrm>
              <a:off x="6768438" y="137770"/>
              <a:ext cx="789897" cy="669437"/>
            </a:xfrm>
            <a:custGeom>
              <a:avLst/>
              <a:gdLst/>
              <a:ahLst/>
              <a:cxnLst/>
              <a:rect l="l" t="t" r="r" b="b"/>
              <a:pathLst>
                <a:path w="789897" h="669437">
                  <a:moveTo>
                    <a:pt x="0" y="0"/>
                  </a:moveTo>
                  <a:lnTo>
                    <a:pt x="789897" y="0"/>
                  </a:lnTo>
                  <a:lnTo>
                    <a:pt x="789897" y="669438"/>
                  </a:lnTo>
                  <a:lnTo>
                    <a:pt x="0" y="66943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/>
              </a:stretch>
            </a:blipFill>
          </p:spPr>
        </p:sp>
        <p:sp>
          <p:nvSpPr>
            <p:cNvPr id="18" name="Freeform 18"/>
            <p:cNvSpPr/>
            <p:nvPr/>
          </p:nvSpPr>
          <p:spPr>
            <a:xfrm>
              <a:off x="392612" y="137770"/>
              <a:ext cx="4665374" cy="669437"/>
            </a:xfrm>
            <a:custGeom>
              <a:avLst/>
              <a:gdLst/>
              <a:ahLst/>
              <a:cxnLst/>
              <a:rect l="l" t="t" r="r" b="b"/>
              <a:pathLst>
                <a:path w="4665374" h="669437">
                  <a:moveTo>
                    <a:pt x="0" y="0"/>
                  </a:moveTo>
                  <a:lnTo>
                    <a:pt x="4665374" y="0"/>
                  </a:lnTo>
                  <a:lnTo>
                    <a:pt x="4665374" y="669438"/>
                  </a:lnTo>
                  <a:lnTo>
                    <a:pt x="0" y="66943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 l="-899" t="-5640" r="-629" b="-5013"/>
              </a:stretch>
            </a:blipFill>
          </p:spPr>
        </p:sp>
        <p:sp>
          <p:nvSpPr>
            <p:cNvPr id="19" name="Freeform 19"/>
            <p:cNvSpPr/>
            <p:nvPr/>
          </p:nvSpPr>
          <p:spPr>
            <a:xfrm>
              <a:off x="5282653" y="137770"/>
              <a:ext cx="1259599" cy="669437"/>
            </a:xfrm>
            <a:custGeom>
              <a:avLst/>
              <a:gdLst/>
              <a:ahLst/>
              <a:cxnLst/>
              <a:rect l="l" t="t" r="r" b="b"/>
              <a:pathLst>
                <a:path w="1259599" h="669437">
                  <a:moveTo>
                    <a:pt x="0" y="0"/>
                  </a:moveTo>
                  <a:lnTo>
                    <a:pt x="1259599" y="0"/>
                  </a:lnTo>
                  <a:lnTo>
                    <a:pt x="1259599" y="669438"/>
                  </a:lnTo>
                  <a:lnTo>
                    <a:pt x="0" y="66943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/>
              </a:stretch>
            </a:blipFill>
          </p:spPr>
        </p:sp>
      </p:grpSp>
      <p:graphicFrame>
        <p:nvGraphicFramePr>
          <p:cNvPr id="20" name="Object 20"/>
          <p:cNvGraphicFramePr/>
          <p:nvPr>
            <p:extLst>
              <p:ext uri="{D42A27DB-BD31-4B8C-83A1-F6EECF244321}">
                <p14:modId xmlns:p14="http://schemas.microsoft.com/office/powerpoint/2010/main" val="1254660727"/>
              </p:ext>
            </p:extLst>
          </p:nvPr>
        </p:nvGraphicFramePr>
        <p:xfrm>
          <a:off x="-335906" y="1104908"/>
          <a:ext cx="19919306" cy="838199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10" imgW="22047200" imgH="10553700" progId="Excel.Sheet.12">
                  <p:embed/>
                </p:oleObj>
              </mc:Choice>
              <mc:Fallback>
                <p:oleObj name="Worksheet" r:id="rId10" imgW="22047200" imgH="10553700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-335906" y="1104908"/>
                        <a:ext cx="19919306" cy="838199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1" name="TextBox 21"/>
          <p:cNvSpPr txBox="1"/>
          <p:nvPr/>
        </p:nvSpPr>
        <p:spPr>
          <a:xfrm>
            <a:off x="7103630" y="389851"/>
            <a:ext cx="10730442" cy="106082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035"/>
              </a:lnSpc>
            </a:pPr>
            <a:r>
              <a:rPr lang="en-US" sz="4035" b="1">
                <a:solidFill>
                  <a:srgbClr val="FFFFFF"/>
                </a:solidFill>
                <a:latin typeface="Work Sans Bold"/>
                <a:ea typeface="Work Sans Bold"/>
                <a:cs typeface="Work Sans Bold"/>
                <a:sym typeface="Work Sans Bold"/>
              </a:rPr>
              <a:t>KRITERIA PENILAIAN PENELITIAN DASAR</a:t>
            </a:r>
          </a:p>
          <a:p>
            <a:pPr algn="l">
              <a:lnSpc>
                <a:spcPts val="4035"/>
              </a:lnSpc>
            </a:pPr>
            <a:endParaRPr lang="en-US" sz="4035" b="1">
              <a:solidFill>
                <a:srgbClr val="FFFFFF"/>
              </a:solidFill>
              <a:latin typeface="Work Sans Bold"/>
              <a:ea typeface="Work Sans Bold"/>
              <a:cs typeface="Work Sans Bold"/>
              <a:sym typeface="Work Sans Bold"/>
            </a:endParaRPr>
          </a:p>
        </p:txBody>
      </p:sp>
      <p:sp>
        <p:nvSpPr>
          <p:cNvPr id="22" name="TextBox 22"/>
          <p:cNvSpPr txBox="1"/>
          <p:nvPr/>
        </p:nvSpPr>
        <p:spPr>
          <a:xfrm>
            <a:off x="14731897" y="2036361"/>
            <a:ext cx="3305922" cy="23907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2100"/>
              </a:lnSpc>
            </a:pPr>
            <a:r>
              <a:rPr lang="en-US" sz="1500" b="1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Untuk skema :</a:t>
            </a:r>
          </a:p>
          <a:p>
            <a:pPr algn="just">
              <a:lnSpc>
                <a:spcPts val="2100"/>
              </a:lnSpc>
            </a:pPr>
            <a:endParaRPr lang="en-US" sz="1500" b="1">
              <a:solidFill>
                <a:srgbClr val="000000"/>
              </a:solidFill>
              <a:latin typeface="Open Sans Bold"/>
              <a:ea typeface="Open Sans Bold"/>
              <a:cs typeface="Open Sans Bold"/>
              <a:sym typeface="Open Sans Bold"/>
            </a:endParaRPr>
          </a:p>
          <a:p>
            <a:pPr algn="just">
              <a:lnSpc>
                <a:spcPts val="2100"/>
              </a:lnSpc>
            </a:pPr>
            <a:r>
              <a:rPr lang="en-US" sz="1500" b="1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1.PenelitianDisertasi Doktor</a:t>
            </a:r>
          </a:p>
          <a:p>
            <a:pPr algn="just">
              <a:lnSpc>
                <a:spcPts val="2100"/>
              </a:lnSpc>
            </a:pPr>
            <a:r>
              <a:rPr lang="en-US" sz="1500" b="1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2.PenelitianFundamental Reguler</a:t>
            </a:r>
          </a:p>
          <a:p>
            <a:pPr algn="just">
              <a:lnSpc>
                <a:spcPts val="2100"/>
              </a:lnSpc>
            </a:pPr>
            <a:r>
              <a:rPr lang="en-US" sz="1500" b="1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3.Penelitian TesisMagister</a:t>
            </a:r>
          </a:p>
          <a:p>
            <a:pPr algn="just">
              <a:lnSpc>
                <a:spcPts val="2100"/>
              </a:lnSpc>
            </a:pPr>
            <a:r>
              <a:rPr lang="en-US" sz="1500" b="1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4.Penelitian Pendidikan</a:t>
            </a:r>
          </a:p>
          <a:p>
            <a:pPr algn="just">
              <a:lnSpc>
                <a:spcPts val="2100"/>
              </a:lnSpc>
            </a:pPr>
            <a:r>
              <a:rPr lang="en-US" sz="1500" b="1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Magister Menuju Doktor Sarjana Unggul</a:t>
            </a:r>
          </a:p>
          <a:p>
            <a:pPr algn="just">
              <a:lnSpc>
                <a:spcPts val="2100"/>
              </a:lnSpc>
            </a:pPr>
            <a:endParaRPr lang="en-US" sz="1500" b="1">
              <a:solidFill>
                <a:srgbClr val="000000"/>
              </a:solidFill>
              <a:latin typeface="Open Sans Bold"/>
              <a:ea typeface="Open Sans Bold"/>
              <a:cs typeface="Open Sans Bold"/>
              <a:sym typeface="Open Sans Bold"/>
            </a:endParaRPr>
          </a:p>
        </p:txBody>
      </p:sp>
      <p:sp>
        <p:nvSpPr>
          <p:cNvPr id="23" name="TextBox 23"/>
          <p:cNvSpPr txBox="1"/>
          <p:nvPr/>
        </p:nvSpPr>
        <p:spPr>
          <a:xfrm>
            <a:off x="14654707" y="5095875"/>
            <a:ext cx="3460303" cy="28549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92"/>
              </a:lnSpc>
              <a:spcBef>
                <a:spcPct val="0"/>
              </a:spcBef>
            </a:pPr>
            <a:r>
              <a:rPr lang="en-US" sz="2351" b="1">
                <a:solidFill>
                  <a:srgbClr val="000000"/>
                </a:solidFill>
                <a:latin typeface="Raleway Bold"/>
                <a:ea typeface="Raleway Bold"/>
                <a:cs typeface="Raleway Bold"/>
                <a:sym typeface="Raleway Bold"/>
              </a:rPr>
              <a:t>Reviewer dimohon untuk mengisi komentar di setiap komponen penilaian , karena komentar reviewer yang diunggah ke BIMA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10287000"/>
            <a:chOff x="0" y="0"/>
            <a:chExt cx="24384000" cy="13716000"/>
          </a:xfrm>
        </p:grpSpPr>
        <p:sp>
          <p:nvSpPr>
            <p:cNvPr id="3" name="Freeform 3" descr="preencoded.png"/>
            <p:cNvSpPr/>
            <p:nvPr/>
          </p:nvSpPr>
          <p:spPr>
            <a:xfrm>
              <a:off x="0" y="0"/>
              <a:ext cx="24384000" cy="13716000"/>
            </a:xfrm>
            <a:custGeom>
              <a:avLst/>
              <a:gdLst/>
              <a:ahLst/>
              <a:cxnLst/>
              <a:rect l="l" t="t" r="r" b="b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b="-13"/>
              </a:stretch>
            </a:blipFill>
          </p:spPr>
        </p:sp>
      </p:grpSp>
      <p:grpSp>
        <p:nvGrpSpPr>
          <p:cNvPr id="4" name="Group 4"/>
          <p:cNvGrpSpPr/>
          <p:nvPr/>
        </p:nvGrpSpPr>
        <p:grpSpPr>
          <a:xfrm>
            <a:off x="-95800" y="-169622"/>
            <a:ext cx="18288000" cy="6398914"/>
            <a:chOff x="0" y="0"/>
            <a:chExt cx="24384000" cy="8531885"/>
          </a:xfrm>
        </p:grpSpPr>
        <p:sp>
          <p:nvSpPr>
            <p:cNvPr id="5" name="Freeform 5" descr="preencoded.png"/>
            <p:cNvSpPr/>
            <p:nvPr/>
          </p:nvSpPr>
          <p:spPr>
            <a:xfrm>
              <a:off x="0" y="0"/>
              <a:ext cx="24384000" cy="8531860"/>
            </a:xfrm>
            <a:custGeom>
              <a:avLst/>
              <a:gdLst/>
              <a:ahLst/>
              <a:cxnLst/>
              <a:rect l="l" t="t" r="r" b="b"/>
              <a:pathLst>
                <a:path w="24384000" h="8531860">
                  <a:moveTo>
                    <a:pt x="0" y="0"/>
                  </a:moveTo>
                  <a:lnTo>
                    <a:pt x="24384000" y="0"/>
                  </a:lnTo>
                  <a:lnTo>
                    <a:pt x="24384000" y="8531860"/>
                  </a:lnTo>
                  <a:lnTo>
                    <a:pt x="0" y="853186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b="-154"/>
              </a:stretch>
            </a:blipFill>
          </p:spPr>
        </p:sp>
      </p:grpSp>
      <p:grpSp>
        <p:nvGrpSpPr>
          <p:cNvPr id="6" name="Group 6"/>
          <p:cNvGrpSpPr/>
          <p:nvPr/>
        </p:nvGrpSpPr>
        <p:grpSpPr>
          <a:xfrm>
            <a:off x="-191599" y="1622733"/>
            <a:ext cx="18479599" cy="8191500"/>
            <a:chOff x="0" y="0"/>
            <a:chExt cx="24639466" cy="10922000"/>
          </a:xfrm>
        </p:grpSpPr>
        <p:sp>
          <p:nvSpPr>
            <p:cNvPr id="7" name="Freeform 7" descr="preencoded.png"/>
            <p:cNvSpPr/>
            <p:nvPr/>
          </p:nvSpPr>
          <p:spPr>
            <a:xfrm>
              <a:off x="0" y="0"/>
              <a:ext cx="24639465" cy="10922000"/>
            </a:xfrm>
            <a:custGeom>
              <a:avLst/>
              <a:gdLst/>
              <a:ahLst/>
              <a:cxnLst/>
              <a:rect l="l" t="t" r="r" b="b"/>
              <a:pathLst>
                <a:path w="24639465" h="10922000">
                  <a:moveTo>
                    <a:pt x="0" y="0"/>
                  </a:moveTo>
                  <a:lnTo>
                    <a:pt x="24639465" y="0"/>
                  </a:lnTo>
                  <a:lnTo>
                    <a:pt x="24639465" y="10922000"/>
                  </a:lnTo>
                  <a:lnTo>
                    <a:pt x="0" y="10922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l="-720" r="-720" b="-101"/>
              </a:stretch>
            </a:blipFill>
          </p:spPr>
        </p:sp>
      </p:grpSp>
      <p:grpSp>
        <p:nvGrpSpPr>
          <p:cNvPr id="8" name="Group 8"/>
          <p:cNvGrpSpPr/>
          <p:nvPr/>
        </p:nvGrpSpPr>
        <p:grpSpPr>
          <a:xfrm>
            <a:off x="-2056785" y="1924050"/>
            <a:ext cx="7264436" cy="8034982"/>
            <a:chOff x="0" y="0"/>
            <a:chExt cx="12166600" cy="13457125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12166600" cy="13457124"/>
            </a:xfrm>
            <a:custGeom>
              <a:avLst/>
              <a:gdLst/>
              <a:ahLst/>
              <a:cxnLst/>
              <a:rect l="l" t="t" r="r" b="b"/>
              <a:pathLst>
                <a:path w="12166600" h="13457124">
                  <a:moveTo>
                    <a:pt x="0" y="0"/>
                  </a:moveTo>
                  <a:lnTo>
                    <a:pt x="12166600" y="0"/>
                  </a:lnTo>
                  <a:lnTo>
                    <a:pt x="12166600" y="13457124"/>
                  </a:lnTo>
                  <a:lnTo>
                    <a:pt x="0" y="1345712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alphaModFix amt="9999"/>
              </a:blip>
              <a:stretch>
                <a:fillRect t="-310" b="-310"/>
              </a:stretch>
            </a:blipFill>
          </p:spPr>
        </p:sp>
      </p:grpSp>
      <p:grpSp>
        <p:nvGrpSpPr>
          <p:cNvPr id="10" name="Group 10"/>
          <p:cNvGrpSpPr/>
          <p:nvPr/>
        </p:nvGrpSpPr>
        <p:grpSpPr>
          <a:xfrm>
            <a:off x="804783" y="292846"/>
            <a:ext cx="5960397" cy="735854"/>
            <a:chOff x="0" y="0"/>
            <a:chExt cx="7947195" cy="981138"/>
          </a:xfrm>
        </p:grpSpPr>
        <p:grpSp>
          <p:nvGrpSpPr>
            <p:cNvPr id="11" name="Group 11"/>
            <p:cNvGrpSpPr/>
            <p:nvPr/>
          </p:nvGrpSpPr>
          <p:grpSpPr>
            <a:xfrm>
              <a:off x="49771" y="36160"/>
              <a:ext cx="7897425" cy="944978"/>
              <a:chOff x="0" y="0"/>
              <a:chExt cx="1677149" cy="200682"/>
            </a:xfrm>
          </p:grpSpPr>
          <p:sp>
            <p:nvSpPr>
              <p:cNvPr id="12" name="Freeform 12"/>
              <p:cNvSpPr/>
              <p:nvPr/>
            </p:nvSpPr>
            <p:spPr>
              <a:xfrm>
                <a:off x="0" y="0"/>
                <a:ext cx="1677149" cy="200682"/>
              </a:xfrm>
              <a:custGeom>
                <a:avLst/>
                <a:gdLst/>
                <a:ahLst/>
                <a:cxnLst/>
                <a:rect l="l" t="t" r="r" b="b"/>
                <a:pathLst>
                  <a:path w="1677149" h="200682">
                    <a:moveTo>
                      <a:pt x="52766" y="0"/>
                    </a:moveTo>
                    <a:lnTo>
                      <a:pt x="1624384" y="0"/>
                    </a:lnTo>
                    <a:cubicBezTo>
                      <a:pt x="1638378" y="0"/>
                      <a:pt x="1651799" y="5559"/>
                      <a:pt x="1661695" y="15455"/>
                    </a:cubicBezTo>
                    <a:cubicBezTo>
                      <a:pt x="1671590" y="25350"/>
                      <a:pt x="1677149" y="38771"/>
                      <a:pt x="1677149" y="52766"/>
                    </a:cubicBezTo>
                    <a:lnTo>
                      <a:pt x="1677149" y="147916"/>
                    </a:lnTo>
                    <a:cubicBezTo>
                      <a:pt x="1677149" y="161910"/>
                      <a:pt x="1671590" y="175332"/>
                      <a:pt x="1661695" y="185227"/>
                    </a:cubicBezTo>
                    <a:cubicBezTo>
                      <a:pt x="1651799" y="195123"/>
                      <a:pt x="1638378" y="200682"/>
                      <a:pt x="1624384" y="200682"/>
                    </a:cubicBezTo>
                    <a:lnTo>
                      <a:pt x="52766" y="200682"/>
                    </a:lnTo>
                    <a:cubicBezTo>
                      <a:pt x="38771" y="200682"/>
                      <a:pt x="25350" y="195123"/>
                      <a:pt x="15455" y="185227"/>
                    </a:cubicBezTo>
                    <a:cubicBezTo>
                      <a:pt x="5559" y="175332"/>
                      <a:pt x="0" y="161910"/>
                      <a:pt x="0" y="147916"/>
                    </a:cubicBezTo>
                    <a:lnTo>
                      <a:pt x="0" y="52766"/>
                    </a:lnTo>
                    <a:cubicBezTo>
                      <a:pt x="0" y="38771"/>
                      <a:pt x="5559" y="25350"/>
                      <a:pt x="15455" y="15455"/>
                    </a:cubicBezTo>
                    <a:cubicBezTo>
                      <a:pt x="25350" y="5559"/>
                      <a:pt x="38771" y="0"/>
                      <a:pt x="52766" y="0"/>
                    </a:cubicBezTo>
                    <a:close/>
                  </a:path>
                </a:pathLst>
              </a:custGeom>
              <a:solidFill>
                <a:srgbClr val="001E4A"/>
              </a:solidFill>
            </p:spPr>
          </p:sp>
          <p:sp>
            <p:nvSpPr>
              <p:cNvPr id="13" name="TextBox 13"/>
              <p:cNvSpPr txBox="1"/>
              <p:nvPr/>
            </p:nvSpPr>
            <p:spPr>
              <a:xfrm>
                <a:off x="0" y="-47625"/>
                <a:ext cx="1677149" cy="248307"/>
              </a:xfrm>
              <a:prstGeom prst="rect">
                <a:avLst/>
              </a:prstGeom>
            </p:spPr>
            <p:txBody>
              <a:bodyPr lIns="6875" tIns="6875" rIns="6875" bIns="6875" rtlCol="0" anchor="ctr"/>
              <a:lstStyle/>
              <a:p>
                <a:pPr algn="ctr">
                  <a:lnSpc>
                    <a:spcPts val="1913"/>
                  </a:lnSpc>
                </a:pPr>
                <a:endParaRPr/>
              </a:p>
            </p:txBody>
          </p:sp>
        </p:grpSp>
        <p:grpSp>
          <p:nvGrpSpPr>
            <p:cNvPr id="14" name="Group 14"/>
            <p:cNvGrpSpPr/>
            <p:nvPr/>
          </p:nvGrpSpPr>
          <p:grpSpPr>
            <a:xfrm>
              <a:off x="0" y="0"/>
              <a:ext cx="7947195" cy="944978"/>
              <a:chOff x="0" y="0"/>
              <a:chExt cx="1687719" cy="200682"/>
            </a:xfrm>
          </p:grpSpPr>
          <p:sp>
            <p:nvSpPr>
              <p:cNvPr id="15" name="Freeform 15"/>
              <p:cNvSpPr/>
              <p:nvPr/>
            </p:nvSpPr>
            <p:spPr>
              <a:xfrm>
                <a:off x="0" y="0"/>
                <a:ext cx="1687719" cy="200682"/>
              </a:xfrm>
              <a:custGeom>
                <a:avLst/>
                <a:gdLst/>
                <a:ahLst/>
                <a:cxnLst/>
                <a:rect l="l" t="t" r="r" b="b"/>
                <a:pathLst>
                  <a:path w="1687719" h="200682">
                    <a:moveTo>
                      <a:pt x="52435" y="0"/>
                    </a:moveTo>
                    <a:lnTo>
                      <a:pt x="1635284" y="0"/>
                    </a:lnTo>
                    <a:cubicBezTo>
                      <a:pt x="1664243" y="0"/>
                      <a:pt x="1687719" y="23476"/>
                      <a:pt x="1687719" y="52435"/>
                    </a:cubicBezTo>
                    <a:lnTo>
                      <a:pt x="1687719" y="148247"/>
                    </a:lnTo>
                    <a:cubicBezTo>
                      <a:pt x="1687719" y="177206"/>
                      <a:pt x="1664243" y="200682"/>
                      <a:pt x="1635284" y="200682"/>
                    </a:cubicBezTo>
                    <a:lnTo>
                      <a:pt x="52435" y="200682"/>
                    </a:lnTo>
                    <a:cubicBezTo>
                      <a:pt x="23476" y="200682"/>
                      <a:pt x="0" y="177206"/>
                      <a:pt x="0" y="148247"/>
                    </a:cubicBezTo>
                    <a:lnTo>
                      <a:pt x="0" y="52435"/>
                    </a:lnTo>
                    <a:cubicBezTo>
                      <a:pt x="0" y="23476"/>
                      <a:pt x="23476" y="0"/>
                      <a:pt x="52435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</p:sp>
          <p:sp>
            <p:nvSpPr>
              <p:cNvPr id="16" name="TextBox 16"/>
              <p:cNvSpPr txBox="1"/>
              <p:nvPr/>
            </p:nvSpPr>
            <p:spPr>
              <a:xfrm>
                <a:off x="0" y="-47625"/>
                <a:ext cx="1687719" cy="248307"/>
              </a:xfrm>
              <a:prstGeom prst="rect">
                <a:avLst/>
              </a:prstGeom>
            </p:spPr>
            <p:txBody>
              <a:bodyPr lIns="6875" tIns="6875" rIns="6875" bIns="6875" rtlCol="0" anchor="ctr"/>
              <a:lstStyle/>
              <a:p>
                <a:pPr algn="ctr">
                  <a:lnSpc>
                    <a:spcPts val="1913"/>
                  </a:lnSpc>
                </a:pPr>
                <a:endParaRPr/>
              </a:p>
            </p:txBody>
          </p:sp>
        </p:grpSp>
        <p:sp>
          <p:nvSpPr>
            <p:cNvPr id="17" name="Freeform 17"/>
            <p:cNvSpPr/>
            <p:nvPr/>
          </p:nvSpPr>
          <p:spPr>
            <a:xfrm>
              <a:off x="6768438" y="137770"/>
              <a:ext cx="789897" cy="669437"/>
            </a:xfrm>
            <a:custGeom>
              <a:avLst/>
              <a:gdLst/>
              <a:ahLst/>
              <a:cxnLst/>
              <a:rect l="l" t="t" r="r" b="b"/>
              <a:pathLst>
                <a:path w="789897" h="669437">
                  <a:moveTo>
                    <a:pt x="0" y="0"/>
                  </a:moveTo>
                  <a:lnTo>
                    <a:pt x="789897" y="0"/>
                  </a:lnTo>
                  <a:lnTo>
                    <a:pt x="789897" y="669438"/>
                  </a:lnTo>
                  <a:lnTo>
                    <a:pt x="0" y="66943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/>
              </a:stretch>
            </a:blipFill>
          </p:spPr>
        </p:sp>
        <p:sp>
          <p:nvSpPr>
            <p:cNvPr id="18" name="Freeform 18"/>
            <p:cNvSpPr/>
            <p:nvPr/>
          </p:nvSpPr>
          <p:spPr>
            <a:xfrm>
              <a:off x="392612" y="137770"/>
              <a:ext cx="4665374" cy="669437"/>
            </a:xfrm>
            <a:custGeom>
              <a:avLst/>
              <a:gdLst/>
              <a:ahLst/>
              <a:cxnLst/>
              <a:rect l="l" t="t" r="r" b="b"/>
              <a:pathLst>
                <a:path w="4665374" h="669437">
                  <a:moveTo>
                    <a:pt x="0" y="0"/>
                  </a:moveTo>
                  <a:lnTo>
                    <a:pt x="4665374" y="0"/>
                  </a:lnTo>
                  <a:lnTo>
                    <a:pt x="4665374" y="669438"/>
                  </a:lnTo>
                  <a:lnTo>
                    <a:pt x="0" y="66943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 l="-899" t="-5640" r="-629" b="-5013"/>
              </a:stretch>
            </a:blipFill>
          </p:spPr>
        </p:sp>
        <p:sp>
          <p:nvSpPr>
            <p:cNvPr id="19" name="Freeform 19"/>
            <p:cNvSpPr/>
            <p:nvPr/>
          </p:nvSpPr>
          <p:spPr>
            <a:xfrm>
              <a:off x="5282653" y="137770"/>
              <a:ext cx="1259599" cy="669437"/>
            </a:xfrm>
            <a:custGeom>
              <a:avLst/>
              <a:gdLst/>
              <a:ahLst/>
              <a:cxnLst/>
              <a:rect l="l" t="t" r="r" b="b"/>
              <a:pathLst>
                <a:path w="1259599" h="669437">
                  <a:moveTo>
                    <a:pt x="0" y="0"/>
                  </a:moveTo>
                  <a:lnTo>
                    <a:pt x="1259599" y="0"/>
                  </a:lnTo>
                  <a:lnTo>
                    <a:pt x="1259599" y="669438"/>
                  </a:lnTo>
                  <a:lnTo>
                    <a:pt x="0" y="66943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/>
              </a:stretch>
            </a:blipFill>
          </p:spPr>
        </p:sp>
      </p:grpSp>
      <p:graphicFrame>
        <p:nvGraphicFramePr>
          <p:cNvPr id="20" name="Object 20"/>
          <p:cNvGraphicFramePr/>
          <p:nvPr>
            <p:extLst>
              <p:ext uri="{D42A27DB-BD31-4B8C-83A1-F6EECF244321}">
                <p14:modId xmlns:p14="http://schemas.microsoft.com/office/powerpoint/2010/main" val="1335008663"/>
              </p:ext>
            </p:extLst>
          </p:nvPr>
        </p:nvGraphicFramePr>
        <p:xfrm>
          <a:off x="-870824" y="735886"/>
          <a:ext cx="21418550" cy="884306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10" imgW="23888700" imgH="11201400" progId="Excel.Sheet.12">
                  <p:embed/>
                </p:oleObj>
              </mc:Choice>
              <mc:Fallback>
                <p:oleObj name="Worksheet" r:id="rId10" imgW="23888700" imgH="11201400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-870824" y="735886"/>
                        <a:ext cx="21418550" cy="884306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1" name="TextBox 21"/>
          <p:cNvSpPr txBox="1"/>
          <p:nvPr/>
        </p:nvSpPr>
        <p:spPr>
          <a:xfrm>
            <a:off x="6765180" y="727448"/>
            <a:ext cx="11723200" cy="55113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053"/>
              </a:lnSpc>
            </a:pPr>
            <a:r>
              <a:rPr lang="en-US" sz="4053" b="1">
                <a:solidFill>
                  <a:srgbClr val="FFFFFF"/>
                </a:solidFill>
                <a:latin typeface="Work Sans Bold"/>
                <a:ea typeface="Work Sans Bold"/>
                <a:cs typeface="Work Sans Bold"/>
                <a:sym typeface="Work Sans Bold"/>
              </a:rPr>
              <a:t>KRITERIA PENILAIAN PENELITIAN TERAPAN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14227408" y="2839839"/>
            <a:ext cx="3460303" cy="28549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92"/>
              </a:lnSpc>
              <a:spcBef>
                <a:spcPct val="0"/>
              </a:spcBef>
            </a:pPr>
            <a:r>
              <a:rPr lang="en-US" sz="2351" b="1" dirty="0">
                <a:solidFill>
                  <a:srgbClr val="000000"/>
                </a:solidFill>
                <a:latin typeface="Raleway Bold"/>
                <a:ea typeface="Raleway Bold"/>
                <a:cs typeface="Raleway Bold"/>
                <a:sym typeface="Raleway Bold"/>
              </a:rPr>
              <a:t>Reviewer </a:t>
            </a:r>
            <a:r>
              <a:rPr lang="en-US" sz="2351" b="1" dirty="0" err="1">
                <a:solidFill>
                  <a:srgbClr val="000000"/>
                </a:solidFill>
                <a:latin typeface="Raleway Bold"/>
                <a:ea typeface="Raleway Bold"/>
                <a:cs typeface="Raleway Bold"/>
                <a:sym typeface="Raleway Bold"/>
              </a:rPr>
              <a:t>dimohon</a:t>
            </a:r>
            <a:r>
              <a:rPr lang="en-US" sz="2351" b="1" dirty="0">
                <a:solidFill>
                  <a:srgbClr val="000000"/>
                </a:solidFill>
                <a:latin typeface="Raleway Bold"/>
                <a:ea typeface="Raleway Bold"/>
                <a:cs typeface="Raleway Bold"/>
                <a:sym typeface="Raleway Bold"/>
              </a:rPr>
              <a:t> </a:t>
            </a:r>
            <a:r>
              <a:rPr lang="en-US" sz="2351" b="1" dirty="0" err="1">
                <a:solidFill>
                  <a:srgbClr val="000000"/>
                </a:solidFill>
                <a:latin typeface="Raleway Bold"/>
                <a:ea typeface="Raleway Bold"/>
                <a:cs typeface="Raleway Bold"/>
                <a:sym typeface="Raleway Bold"/>
              </a:rPr>
              <a:t>untuk</a:t>
            </a:r>
            <a:r>
              <a:rPr lang="en-US" sz="2351" b="1" dirty="0">
                <a:solidFill>
                  <a:srgbClr val="000000"/>
                </a:solidFill>
                <a:latin typeface="Raleway Bold"/>
                <a:ea typeface="Raleway Bold"/>
                <a:cs typeface="Raleway Bold"/>
                <a:sym typeface="Raleway Bold"/>
              </a:rPr>
              <a:t> </a:t>
            </a:r>
            <a:r>
              <a:rPr lang="en-US" sz="2351" b="1" dirty="0" err="1">
                <a:solidFill>
                  <a:srgbClr val="000000"/>
                </a:solidFill>
                <a:latin typeface="Raleway Bold"/>
                <a:ea typeface="Raleway Bold"/>
                <a:cs typeface="Raleway Bold"/>
                <a:sym typeface="Raleway Bold"/>
              </a:rPr>
              <a:t>mengisi</a:t>
            </a:r>
            <a:r>
              <a:rPr lang="en-US" sz="2351" b="1" dirty="0">
                <a:solidFill>
                  <a:srgbClr val="000000"/>
                </a:solidFill>
                <a:latin typeface="Raleway Bold"/>
                <a:ea typeface="Raleway Bold"/>
                <a:cs typeface="Raleway Bold"/>
                <a:sym typeface="Raleway Bold"/>
              </a:rPr>
              <a:t> </a:t>
            </a:r>
            <a:r>
              <a:rPr lang="en-US" sz="2351" b="1" dirty="0" err="1">
                <a:solidFill>
                  <a:srgbClr val="000000"/>
                </a:solidFill>
                <a:latin typeface="Raleway Bold"/>
                <a:ea typeface="Raleway Bold"/>
                <a:cs typeface="Raleway Bold"/>
                <a:sym typeface="Raleway Bold"/>
              </a:rPr>
              <a:t>komentar</a:t>
            </a:r>
            <a:r>
              <a:rPr lang="en-US" sz="2351" b="1" dirty="0">
                <a:solidFill>
                  <a:srgbClr val="000000"/>
                </a:solidFill>
                <a:latin typeface="Raleway Bold"/>
                <a:ea typeface="Raleway Bold"/>
                <a:cs typeface="Raleway Bold"/>
                <a:sym typeface="Raleway Bold"/>
              </a:rPr>
              <a:t> di </a:t>
            </a:r>
            <a:r>
              <a:rPr lang="en-US" sz="2351" b="1" dirty="0" err="1">
                <a:solidFill>
                  <a:srgbClr val="000000"/>
                </a:solidFill>
                <a:latin typeface="Raleway Bold"/>
                <a:ea typeface="Raleway Bold"/>
                <a:cs typeface="Raleway Bold"/>
                <a:sym typeface="Raleway Bold"/>
              </a:rPr>
              <a:t>setiap</a:t>
            </a:r>
            <a:r>
              <a:rPr lang="en-US" sz="2351" b="1" dirty="0">
                <a:solidFill>
                  <a:srgbClr val="000000"/>
                </a:solidFill>
                <a:latin typeface="Raleway Bold"/>
                <a:ea typeface="Raleway Bold"/>
                <a:cs typeface="Raleway Bold"/>
                <a:sym typeface="Raleway Bold"/>
              </a:rPr>
              <a:t> </a:t>
            </a:r>
            <a:r>
              <a:rPr lang="en-US" sz="2351" b="1" dirty="0" err="1">
                <a:solidFill>
                  <a:srgbClr val="000000"/>
                </a:solidFill>
                <a:latin typeface="Raleway Bold"/>
                <a:ea typeface="Raleway Bold"/>
                <a:cs typeface="Raleway Bold"/>
                <a:sym typeface="Raleway Bold"/>
              </a:rPr>
              <a:t>komponen</a:t>
            </a:r>
            <a:r>
              <a:rPr lang="en-US" sz="2351" b="1" dirty="0">
                <a:solidFill>
                  <a:srgbClr val="000000"/>
                </a:solidFill>
                <a:latin typeface="Raleway Bold"/>
                <a:ea typeface="Raleway Bold"/>
                <a:cs typeface="Raleway Bold"/>
                <a:sym typeface="Raleway Bold"/>
              </a:rPr>
              <a:t> </a:t>
            </a:r>
            <a:r>
              <a:rPr lang="en-US" sz="2351" b="1" dirty="0" err="1">
                <a:solidFill>
                  <a:srgbClr val="000000"/>
                </a:solidFill>
                <a:latin typeface="Raleway Bold"/>
                <a:ea typeface="Raleway Bold"/>
                <a:cs typeface="Raleway Bold"/>
                <a:sym typeface="Raleway Bold"/>
              </a:rPr>
              <a:t>penilaian</a:t>
            </a:r>
            <a:r>
              <a:rPr lang="en-US" sz="2351" b="1" dirty="0">
                <a:solidFill>
                  <a:srgbClr val="000000"/>
                </a:solidFill>
                <a:latin typeface="Raleway Bold"/>
                <a:ea typeface="Raleway Bold"/>
                <a:cs typeface="Raleway Bold"/>
                <a:sym typeface="Raleway Bold"/>
              </a:rPr>
              <a:t> , </a:t>
            </a:r>
            <a:r>
              <a:rPr lang="en-US" sz="2351" b="1" dirty="0" err="1">
                <a:solidFill>
                  <a:srgbClr val="000000"/>
                </a:solidFill>
                <a:latin typeface="Raleway Bold"/>
                <a:ea typeface="Raleway Bold"/>
                <a:cs typeface="Raleway Bold"/>
                <a:sym typeface="Raleway Bold"/>
              </a:rPr>
              <a:t>karena</a:t>
            </a:r>
            <a:r>
              <a:rPr lang="en-US" sz="2351" b="1" dirty="0">
                <a:solidFill>
                  <a:srgbClr val="000000"/>
                </a:solidFill>
                <a:latin typeface="Raleway Bold"/>
                <a:ea typeface="Raleway Bold"/>
                <a:cs typeface="Raleway Bold"/>
                <a:sym typeface="Raleway Bold"/>
              </a:rPr>
              <a:t> </a:t>
            </a:r>
            <a:r>
              <a:rPr lang="en-US" sz="2351" b="1" dirty="0" err="1">
                <a:solidFill>
                  <a:srgbClr val="000000"/>
                </a:solidFill>
                <a:latin typeface="Raleway Bold"/>
                <a:ea typeface="Raleway Bold"/>
                <a:cs typeface="Raleway Bold"/>
                <a:sym typeface="Raleway Bold"/>
              </a:rPr>
              <a:t>komentar</a:t>
            </a:r>
            <a:r>
              <a:rPr lang="en-US" sz="2351" b="1" dirty="0">
                <a:solidFill>
                  <a:srgbClr val="000000"/>
                </a:solidFill>
                <a:latin typeface="Raleway Bold"/>
                <a:ea typeface="Raleway Bold"/>
                <a:cs typeface="Raleway Bold"/>
                <a:sym typeface="Raleway Bold"/>
              </a:rPr>
              <a:t> reviewer yang </a:t>
            </a:r>
            <a:r>
              <a:rPr lang="en-US" sz="2351" b="1" dirty="0" err="1">
                <a:solidFill>
                  <a:srgbClr val="000000"/>
                </a:solidFill>
                <a:latin typeface="Raleway Bold"/>
                <a:ea typeface="Raleway Bold"/>
                <a:cs typeface="Raleway Bold"/>
                <a:sym typeface="Raleway Bold"/>
              </a:rPr>
              <a:t>diunggah</a:t>
            </a:r>
            <a:r>
              <a:rPr lang="en-US" sz="2351" b="1" dirty="0">
                <a:solidFill>
                  <a:srgbClr val="000000"/>
                </a:solidFill>
                <a:latin typeface="Raleway Bold"/>
                <a:ea typeface="Raleway Bold"/>
                <a:cs typeface="Raleway Bold"/>
                <a:sym typeface="Raleway Bold"/>
              </a:rPr>
              <a:t> </a:t>
            </a:r>
            <a:r>
              <a:rPr lang="en-US" sz="2351" b="1" dirty="0" err="1">
                <a:solidFill>
                  <a:srgbClr val="000000"/>
                </a:solidFill>
                <a:latin typeface="Raleway Bold"/>
                <a:ea typeface="Raleway Bold"/>
                <a:cs typeface="Raleway Bold"/>
                <a:sym typeface="Raleway Bold"/>
              </a:rPr>
              <a:t>ke</a:t>
            </a:r>
            <a:r>
              <a:rPr lang="en-US" sz="2351" b="1" dirty="0">
                <a:solidFill>
                  <a:srgbClr val="000000"/>
                </a:solidFill>
                <a:latin typeface="Raleway Bold"/>
                <a:ea typeface="Raleway Bold"/>
                <a:cs typeface="Raleway Bold"/>
                <a:sym typeface="Raleway Bold"/>
              </a:rPr>
              <a:t> BIMA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10287000"/>
            <a:chOff x="0" y="0"/>
            <a:chExt cx="24384000" cy="13716000"/>
          </a:xfrm>
        </p:grpSpPr>
        <p:sp>
          <p:nvSpPr>
            <p:cNvPr id="3" name="Freeform 3" descr="preencoded.png"/>
            <p:cNvSpPr/>
            <p:nvPr/>
          </p:nvSpPr>
          <p:spPr>
            <a:xfrm>
              <a:off x="0" y="0"/>
              <a:ext cx="24384000" cy="13716000"/>
            </a:xfrm>
            <a:custGeom>
              <a:avLst/>
              <a:gdLst/>
              <a:ahLst/>
              <a:cxnLst/>
              <a:rect l="l" t="t" r="r" b="b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b="-13"/>
              </a:stretch>
            </a:blipFill>
          </p:spPr>
        </p:sp>
      </p:grpSp>
      <p:grpSp>
        <p:nvGrpSpPr>
          <p:cNvPr id="4" name="Group 4"/>
          <p:cNvGrpSpPr/>
          <p:nvPr/>
        </p:nvGrpSpPr>
        <p:grpSpPr>
          <a:xfrm>
            <a:off x="-95800" y="-169622"/>
            <a:ext cx="18288000" cy="6398914"/>
            <a:chOff x="0" y="0"/>
            <a:chExt cx="24384000" cy="8531885"/>
          </a:xfrm>
        </p:grpSpPr>
        <p:sp>
          <p:nvSpPr>
            <p:cNvPr id="5" name="Freeform 5" descr="preencoded.png"/>
            <p:cNvSpPr/>
            <p:nvPr/>
          </p:nvSpPr>
          <p:spPr>
            <a:xfrm>
              <a:off x="0" y="0"/>
              <a:ext cx="24384000" cy="8531860"/>
            </a:xfrm>
            <a:custGeom>
              <a:avLst/>
              <a:gdLst/>
              <a:ahLst/>
              <a:cxnLst/>
              <a:rect l="l" t="t" r="r" b="b"/>
              <a:pathLst>
                <a:path w="24384000" h="8531860">
                  <a:moveTo>
                    <a:pt x="0" y="0"/>
                  </a:moveTo>
                  <a:lnTo>
                    <a:pt x="24384000" y="0"/>
                  </a:lnTo>
                  <a:lnTo>
                    <a:pt x="24384000" y="8531860"/>
                  </a:lnTo>
                  <a:lnTo>
                    <a:pt x="0" y="853186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b="-154"/>
              </a:stretch>
            </a:blipFill>
          </p:spPr>
        </p:sp>
      </p:grpSp>
      <p:grpSp>
        <p:nvGrpSpPr>
          <p:cNvPr id="6" name="Group 6"/>
          <p:cNvGrpSpPr/>
          <p:nvPr/>
        </p:nvGrpSpPr>
        <p:grpSpPr>
          <a:xfrm>
            <a:off x="-191599" y="1622733"/>
            <a:ext cx="18479599" cy="8191500"/>
            <a:chOff x="0" y="0"/>
            <a:chExt cx="24639466" cy="10922000"/>
          </a:xfrm>
        </p:grpSpPr>
        <p:sp>
          <p:nvSpPr>
            <p:cNvPr id="7" name="Freeform 7" descr="preencoded.png"/>
            <p:cNvSpPr/>
            <p:nvPr/>
          </p:nvSpPr>
          <p:spPr>
            <a:xfrm>
              <a:off x="0" y="0"/>
              <a:ext cx="24639465" cy="10922000"/>
            </a:xfrm>
            <a:custGeom>
              <a:avLst/>
              <a:gdLst/>
              <a:ahLst/>
              <a:cxnLst/>
              <a:rect l="l" t="t" r="r" b="b"/>
              <a:pathLst>
                <a:path w="24639465" h="10922000">
                  <a:moveTo>
                    <a:pt x="0" y="0"/>
                  </a:moveTo>
                  <a:lnTo>
                    <a:pt x="24639465" y="0"/>
                  </a:lnTo>
                  <a:lnTo>
                    <a:pt x="24639465" y="10922000"/>
                  </a:lnTo>
                  <a:lnTo>
                    <a:pt x="0" y="10922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l="-720" r="-720" b="-101"/>
              </a:stretch>
            </a:blipFill>
          </p:spPr>
        </p:sp>
      </p:grpSp>
      <p:grpSp>
        <p:nvGrpSpPr>
          <p:cNvPr id="8" name="Group 8"/>
          <p:cNvGrpSpPr/>
          <p:nvPr/>
        </p:nvGrpSpPr>
        <p:grpSpPr>
          <a:xfrm>
            <a:off x="-2056785" y="1924050"/>
            <a:ext cx="7264436" cy="8034982"/>
            <a:chOff x="0" y="0"/>
            <a:chExt cx="12166600" cy="13457125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12166600" cy="13457124"/>
            </a:xfrm>
            <a:custGeom>
              <a:avLst/>
              <a:gdLst/>
              <a:ahLst/>
              <a:cxnLst/>
              <a:rect l="l" t="t" r="r" b="b"/>
              <a:pathLst>
                <a:path w="12166600" h="13457124">
                  <a:moveTo>
                    <a:pt x="0" y="0"/>
                  </a:moveTo>
                  <a:lnTo>
                    <a:pt x="12166600" y="0"/>
                  </a:lnTo>
                  <a:lnTo>
                    <a:pt x="12166600" y="13457124"/>
                  </a:lnTo>
                  <a:lnTo>
                    <a:pt x="0" y="1345712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alphaModFix amt="9999"/>
              </a:blip>
              <a:stretch>
                <a:fillRect t="-310" b="-310"/>
              </a:stretch>
            </a:blipFill>
          </p:spPr>
        </p:sp>
      </p:grpSp>
      <p:grpSp>
        <p:nvGrpSpPr>
          <p:cNvPr id="10" name="Group 10"/>
          <p:cNvGrpSpPr/>
          <p:nvPr/>
        </p:nvGrpSpPr>
        <p:grpSpPr>
          <a:xfrm>
            <a:off x="804783" y="292846"/>
            <a:ext cx="5960397" cy="735854"/>
            <a:chOff x="0" y="0"/>
            <a:chExt cx="7947195" cy="981138"/>
          </a:xfrm>
        </p:grpSpPr>
        <p:grpSp>
          <p:nvGrpSpPr>
            <p:cNvPr id="11" name="Group 11"/>
            <p:cNvGrpSpPr/>
            <p:nvPr/>
          </p:nvGrpSpPr>
          <p:grpSpPr>
            <a:xfrm>
              <a:off x="49771" y="36160"/>
              <a:ext cx="7897425" cy="944978"/>
              <a:chOff x="0" y="0"/>
              <a:chExt cx="1677149" cy="200682"/>
            </a:xfrm>
          </p:grpSpPr>
          <p:sp>
            <p:nvSpPr>
              <p:cNvPr id="12" name="Freeform 12"/>
              <p:cNvSpPr/>
              <p:nvPr/>
            </p:nvSpPr>
            <p:spPr>
              <a:xfrm>
                <a:off x="0" y="0"/>
                <a:ext cx="1677149" cy="200682"/>
              </a:xfrm>
              <a:custGeom>
                <a:avLst/>
                <a:gdLst/>
                <a:ahLst/>
                <a:cxnLst/>
                <a:rect l="l" t="t" r="r" b="b"/>
                <a:pathLst>
                  <a:path w="1677149" h="200682">
                    <a:moveTo>
                      <a:pt x="52766" y="0"/>
                    </a:moveTo>
                    <a:lnTo>
                      <a:pt x="1624384" y="0"/>
                    </a:lnTo>
                    <a:cubicBezTo>
                      <a:pt x="1638378" y="0"/>
                      <a:pt x="1651799" y="5559"/>
                      <a:pt x="1661695" y="15455"/>
                    </a:cubicBezTo>
                    <a:cubicBezTo>
                      <a:pt x="1671590" y="25350"/>
                      <a:pt x="1677149" y="38771"/>
                      <a:pt x="1677149" y="52766"/>
                    </a:cubicBezTo>
                    <a:lnTo>
                      <a:pt x="1677149" y="147916"/>
                    </a:lnTo>
                    <a:cubicBezTo>
                      <a:pt x="1677149" y="161910"/>
                      <a:pt x="1671590" y="175332"/>
                      <a:pt x="1661695" y="185227"/>
                    </a:cubicBezTo>
                    <a:cubicBezTo>
                      <a:pt x="1651799" y="195123"/>
                      <a:pt x="1638378" y="200682"/>
                      <a:pt x="1624384" y="200682"/>
                    </a:cubicBezTo>
                    <a:lnTo>
                      <a:pt x="52766" y="200682"/>
                    </a:lnTo>
                    <a:cubicBezTo>
                      <a:pt x="38771" y="200682"/>
                      <a:pt x="25350" y="195123"/>
                      <a:pt x="15455" y="185227"/>
                    </a:cubicBezTo>
                    <a:cubicBezTo>
                      <a:pt x="5559" y="175332"/>
                      <a:pt x="0" y="161910"/>
                      <a:pt x="0" y="147916"/>
                    </a:cubicBezTo>
                    <a:lnTo>
                      <a:pt x="0" y="52766"/>
                    </a:lnTo>
                    <a:cubicBezTo>
                      <a:pt x="0" y="38771"/>
                      <a:pt x="5559" y="25350"/>
                      <a:pt x="15455" y="15455"/>
                    </a:cubicBezTo>
                    <a:cubicBezTo>
                      <a:pt x="25350" y="5559"/>
                      <a:pt x="38771" y="0"/>
                      <a:pt x="52766" y="0"/>
                    </a:cubicBezTo>
                    <a:close/>
                  </a:path>
                </a:pathLst>
              </a:custGeom>
              <a:solidFill>
                <a:srgbClr val="001E4A"/>
              </a:solidFill>
            </p:spPr>
          </p:sp>
          <p:sp>
            <p:nvSpPr>
              <p:cNvPr id="13" name="TextBox 13"/>
              <p:cNvSpPr txBox="1"/>
              <p:nvPr/>
            </p:nvSpPr>
            <p:spPr>
              <a:xfrm>
                <a:off x="0" y="-47625"/>
                <a:ext cx="1677149" cy="248307"/>
              </a:xfrm>
              <a:prstGeom prst="rect">
                <a:avLst/>
              </a:prstGeom>
            </p:spPr>
            <p:txBody>
              <a:bodyPr lIns="6875" tIns="6875" rIns="6875" bIns="6875" rtlCol="0" anchor="ctr"/>
              <a:lstStyle/>
              <a:p>
                <a:pPr algn="ctr">
                  <a:lnSpc>
                    <a:spcPts val="1913"/>
                  </a:lnSpc>
                </a:pPr>
                <a:endParaRPr/>
              </a:p>
            </p:txBody>
          </p:sp>
        </p:grpSp>
        <p:grpSp>
          <p:nvGrpSpPr>
            <p:cNvPr id="14" name="Group 14"/>
            <p:cNvGrpSpPr/>
            <p:nvPr/>
          </p:nvGrpSpPr>
          <p:grpSpPr>
            <a:xfrm>
              <a:off x="0" y="0"/>
              <a:ext cx="7947195" cy="944978"/>
              <a:chOff x="0" y="0"/>
              <a:chExt cx="1687719" cy="200682"/>
            </a:xfrm>
          </p:grpSpPr>
          <p:sp>
            <p:nvSpPr>
              <p:cNvPr id="15" name="Freeform 15"/>
              <p:cNvSpPr/>
              <p:nvPr/>
            </p:nvSpPr>
            <p:spPr>
              <a:xfrm>
                <a:off x="0" y="0"/>
                <a:ext cx="1687719" cy="200682"/>
              </a:xfrm>
              <a:custGeom>
                <a:avLst/>
                <a:gdLst/>
                <a:ahLst/>
                <a:cxnLst/>
                <a:rect l="l" t="t" r="r" b="b"/>
                <a:pathLst>
                  <a:path w="1687719" h="200682">
                    <a:moveTo>
                      <a:pt x="52435" y="0"/>
                    </a:moveTo>
                    <a:lnTo>
                      <a:pt x="1635284" y="0"/>
                    </a:lnTo>
                    <a:cubicBezTo>
                      <a:pt x="1664243" y="0"/>
                      <a:pt x="1687719" y="23476"/>
                      <a:pt x="1687719" y="52435"/>
                    </a:cubicBezTo>
                    <a:lnTo>
                      <a:pt x="1687719" y="148247"/>
                    </a:lnTo>
                    <a:cubicBezTo>
                      <a:pt x="1687719" y="177206"/>
                      <a:pt x="1664243" y="200682"/>
                      <a:pt x="1635284" y="200682"/>
                    </a:cubicBezTo>
                    <a:lnTo>
                      <a:pt x="52435" y="200682"/>
                    </a:lnTo>
                    <a:cubicBezTo>
                      <a:pt x="23476" y="200682"/>
                      <a:pt x="0" y="177206"/>
                      <a:pt x="0" y="148247"/>
                    </a:cubicBezTo>
                    <a:lnTo>
                      <a:pt x="0" y="52435"/>
                    </a:lnTo>
                    <a:cubicBezTo>
                      <a:pt x="0" y="23476"/>
                      <a:pt x="23476" y="0"/>
                      <a:pt x="52435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</p:sp>
          <p:sp>
            <p:nvSpPr>
              <p:cNvPr id="16" name="TextBox 16"/>
              <p:cNvSpPr txBox="1"/>
              <p:nvPr/>
            </p:nvSpPr>
            <p:spPr>
              <a:xfrm>
                <a:off x="0" y="-47625"/>
                <a:ext cx="1687719" cy="248307"/>
              </a:xfrm>
              <a:prstGeom prst="rect">
                <a:avLst/>
              </a:prstGeom>
            </p:spPr>
            <p:txBody>
              <a:bodyPr lIns="6875" tIns="6875" rIns="6875" bIns="6875" rtlCol="0" anchor="ctr"/>
              <a:lstStyle/>
              <a:p>
                <a:pPr algn="ctr">
                  <a:lnSpc>
                    <a:spcPts val="1913"/>
                  </a:lnSpc>
                </a:pPr>
                <a:endParaRPr/>
              </a:p>
            </p:txBody>
          </p:sp>
        </p:grpSp>
        <p:sp>
          <p:nvSpPr>
            <p:cNvPr id="17" name="Freeform 17"/>
            <p:cNvSpPr/>
            <p:nvPr/>
          </p:nvSpPr>
          <p:spPr>
            <a:xfrm>
              <a:off x="6768438" y="137770"/>
              <a:ext cx="789897" cy="669437"/>
            </a:xfrm>
            <a:custGeom>
              <a:avLst/>
              <a:gdLst/>
              <a:ahLst/>
              <a:cxnLst/>
              <a:rect l="l" t="t" r="r" b="b"/>
              <a:pathLst>
                <a:path w="789897" h="669437">
                  <a:moveTo>
                    <a:pt x="0" y="0"/>
                  </a:moveTo>
                  <a:lnTo>
                    <a:pt x="789897" y="0"/>
                  </a:lnTo>
                  <a:lnTo>
                    <a:pt x="789897" y="669438"/>
                  </a:lnTo>
                  <a:lnTo>
                    <a:pt x="0" y="66943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/>
              </a:stretch>
            </a:blipFill>
          </p:spPr>
        </p:sp>
        <p:sp>
          <p:nvSpPr>
            <p:cNvPr id="18" name="Freeform 18"/>
            <p:cNvSpPr/>
            <p:nvPr/>
          </p:nvSpPr>
          <p:spPr>
            <a:xfrm>
              <a:off x="392612" y="137770"/>
              <a:ext cx="4665374" cy="669437"/>
            </a:xfrm>
            <a:custGeom>
              <a:avLst/>
              <a:gdLst/>
              <a:ahLst/>
              <a:cxnLst/>
              <a:rect l="l" t="t" r="r" b="b"/>
              <a:pathLst>
                <a:path w="4665374" h="669437">
                  <a:moveTo>
                    <a:pt x="0" y="0"/>
                  </a:moveTo>
                  <a:lnTo>
                    <a:pt x="4665374" y="0"/>
                  </a:lnTo>
                  <a:lnTo>
                    <a:pt x="4665374" y="669438"/>
                  </a:lnTo>
                  <a:lnTo>
                    <a:pt x="0" y="66943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 l="-899" t="-5640" r="-629" b="-5013"/>
              </a:stretch>
            </a:blipFill>
          </p:spPr>
        </p:sp>
        <p:sp>
          <p:nvSpPr>
            <p:cNvPr id="19" name="Freeform 19"/>
            <p:cNvSpPr/>
            <p:nvPr/>
          </p:nvSpPr>
          <p:spPr>
            <a:xfrm>
              <a:off x="5282653" y="137770"/>
              <a:ext cx="1259599" cy="669437"/>
            </a:xfrm>
            <a:custGeom>
              <a:avLst/>
              <a:gdLst/>
              <a:ahLst/>
              <a:cxnLst/>
              <a:rect l="l" t="t" r="r" b="b"/>
              <a:pathLst>
                <a:path w="1259599" h="669437">
                  <a:moveTo>
                    <a:pt x="0" y="0"/>
                  </a:moveTo>
                  <a:lnTo>
                    <a:pt x="1259599" y="0"/>
                  </a:lnTo>
                  <a:lnTo>
                    <a:pt x="1259599" y="669438"/>
                  </a:lnTo>
                  <a:lnTo>
                    <a:pt x="0" y="66943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/>
              </a:stretch>
            </a:blipFill>
          </p:spPr>
        </p:sp>
      </p:grpSp>
      <p:graphicFrame>
        <p:nvGraphicFramePr>
          <p:cNvPr id="20" name="Object 20"/>
          <p:cNvGraphicFramePr/>
          <p:nvPr>
            <p:extLst>
              <p:ext uri="{D42A27DB-BD31-4B8C-83A1-F6EECF244321}">
                <p14:modId xmlns:p14="http://schemas.microsoft.com/office/powerpoint/2010/main" val="3628665125"/>
              </p:ext>
            </p:extLst>
          </p:nvPr>
        </p:nvGraphicFramePr>
        <p:xfrm>
          <a:off x="-1828799" y="-647700"/>
          <a:ext cx="30542068" cy="120246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10" imgW="31407100" imgH="12992100" progId="Excel.Sheet.12">
                  <p:embed/>
                </p:oleObj>
              </mc:Choice>
              <mc:Fallback>
                <p:oleObj name="Worksheet" r:id="rId10" imgW="31407100" imgH="12992100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-1828799" y="-647700"/>
                        <a:ext cx="30542068" cy="120246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1" name="TextBox 21"/>
          <p:cNvSpPr txBox="1"/>
          <p:nvPr/>
        </p:nvSpPr>
        <p:spPr>
          <a:xfrm>
            <a:off x="7372548" y="335252"/>
            <a:ext cx="7932290" cy="140317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742"/>
              </a:lnSpc>
            </a:pPr>
            <a:r>
              <a:rPr lang="en-US" sz="2742" b="1">
                <a:solidFill>
                  <a:srgbClr val="FFFFFF"/>
                </a:solidFill>
                <a:latin typeface="Work Sans Bold"/>
                <a:ea typeface="Work Sans Bold"/>
                <a:cs typeface="Work Sans Bold"/>
                <a:sym typeface="Work Sans Bold"/>
              </a:rPr>
              <a:t>JADWAL REVIEWER MONITORING DAN EVALUASI LAPORAN KEMAJUAN PROGRAM PENELITIAN DANA KEMDIKTISAINTEK 2025</a:t>
            </a:r>
          </a:p>
          <a:p>
            <a:pPr algn="ctr">
              <a:lnSpc>
                <a:spcPts val="2742"/>
              </a:lnSpc>
            </a:pPr>
            <a:endParaRPr lang="en-US" sz="2742" b="1">
              <a:solidFill>
                <a:srgbClr val="FFFFFF"/>
              </a:solidFill>
              <a:latin typeface="Work Sans Bold"/>
              <a:ea typeface="Work Sans Bold"/>
              <a:cs typeface="Work Sans Bold"/>
              <a:sym typeface="Work Sans Bold"/>
            </a:endParaRP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9E570BFF-EF69-D1ED-7C72-EC2CE223599D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505700" y="3361156"/>
            <a:ext cx="3276600" cy="449363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28D7C2C7-77DB-9878-EF68-F6930CD61248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2515299" y="3381221"/>
            <a:ext cx="3338982" cy="429298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10287000"/>
            <a:chOff x="0" y="0"/>
            <a:chExt cx="24384000" cy="13716000"/>
          </a:xfrm>
        </p:grpSpPr>
        <p:sp>
          <p:nvSpPr>
            <p:cNvPr id="3" name="Freeform 3" descr="preencoded.png"/>
            <p:cNvSpPr/>
            <p:nvPr/>
          </p:nvSpPr>
          <p:spPr>
            <a:xfrm>
              <a:off x="0" y="0"/>
              <a:ext cx="24384000" cy="13716000"/>
            </a:xfrm>
            <a:custGeom>
              <a:avLst/>
              <a:gdLst/>
              <a:ahLst/>
              <a:cxnLst/>
              <a:rect l="l" t="t" r="r" b="b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b="-13"/>
              </a:stretch>
            </a:blipFill>
          </p:spPr>
        </p:sp>
      </p:grpSp>
      <p:grpSp>
        <p:nvGrpSpPr>
          <p:cNvPr id="4" name="Group 4"/>
          <p:cNvGrpSpPr/>
          <p:nvPr/>
        </p:nvGrpSpPr>
        <p:grpSpPr>
          <a:xfrm>
            <a:off x="-95800" y="-169622"/>
            <a:ext cx="18288000" cy="6398914"/>
            <a:chOff x="0" y="0"/>
            <a:chExt cx="24384000" cy="8531885"/>
          </a:xfrm>
        </p:grpSpPr>
        <p:sp>
          <p:nvSpPr>
            <p:cNvPr id="5" name="Freeform 5" descr="preencoded.png"/>
            <p:cNvSpPr/>
            <p:nvPr/>
          </p:nvSpPr>
          <p:spPr>
            <a:xfrm>
              <a:off x="0" y="0"/>
              <a:ext cx="24384000" cy="8531860"/>
            </a:xfrm>
            <a:custGeom>
              <a:avLst/>
              <a:gdLst/>
              <a:ahLst/>
              <a:cxnLst/>
              <a:rect l="l" t="t" r="r" b="b"/>
              <a:pathLst>
                <a:path w="24384000" h="8531860">
                  <a:moveTo>
                    <a:pt x="0" y="0"/>
                  </a:moveTo>
                  <a:lnTo>
                    <a:pt x="24384000" y="0"/>
                  </a:lnTo>
                  <a:lnTo>
                    <a:pt x="24384000" y="8531860"/>
                  </a:lnTo>
                  <a:lnTo>
                    <a:pt x="0" y="853186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b="-154"/>
              </a:stretch>
            </a:blipFill>
          </p:spPr>
        </p:sp>
      </p:grpSp>
      <p:grpSp>
        <p:nvGrpSpPr>
          <p:cNvPr id="6" name="Group 6"/>
          <p:cNvGrpSpPr/>
          <p:nvPr/>
        </p:nvGrpSpPr>
        <p:grpSpPr>
          <a:xfrm>
            <a:off x="-191599" y="1622733"/>
            <a:ext cx="18479599" cy="8191500"/>
            <a:chOff x="0" y="0"/>
            <a:chExt cx="24639466" cy="10922000"/>
          </a:xfrm>
        </p:grpSpPr>
        <p:sp>
          <p:nvSpPr>
            <p:cNvPr id="7" name="Freeform 7" descr="preencoded.png"/>
            <p:cNvSpPr/>
            <p:nvPr/>
          </p:nvSpPr>
          <p:spPr>
            <a:xfrm>
              <a:off x="0" y="0"/>
              <a:ext cx="24639465" cy="10922000"/>
            </a:xfrm>
            <a:custGeom>
              <a:avLst/>
              <a:gdLst/>
              <a:ahLst/>
              <a:cxnLst/>
              <a:rect l="l" t="t" r="r" b="b"/>
              <a:pathLst>
                <a:path w="24639465" h="10922000">
                  <a:moveTo>
                    <a:pt x="0" y="0"/>
                  </a:moveTo>
                  <a:lnTo>
                    <a:pt x="24639465" y="0"/>
                  </a:lnTo>
                  <a:lnTo>
                    <a:pt x="24639465" y="10922000"/>
                  </a:lnTo>
                  <a:lnTo>
                    <a:pt x="0" y="10922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l="-720" r="-720" b="-101"/>
              </a:stretch>
            </a:blipFill>
          </p:spPr>
        </p:sp>
      </p:grpSp>
      <p:grpSp>
        <p:nvGrpSpPr>
          <p:cNvPr id="8" name="Group 8"/>
          <p:cNvGrpSpPr/>
          <p:nvPr/>
        </p:nvGrpSpPr>
        <p:grpSpPr>
          <a:xfrm>
            <a:off x="-2056785" y="1924050"/>
            <a:ext cx="7264436" cy="8034982"/>
            <a:chOff x="0" y="0"/>
            <a:chExt cx="12166600" cy="13457125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12166600" cy="13457124"/>
            </a:xfrm>
            <a:custGeom>
              <a:avLst/>
              <a:gdLst/>
              <a:ahLst/>
              <a:cxnLst/>
              <a:rect l="l" t="t" r="r" b="b"/>
              <a:pathLst>
                <a:path w="12166600" h="13457124">
                  <a:moveTo>
                    <a:pt x="0" y="0"/>
                  </a:moveTo>
                  <a:lnTo>
                    <a:pt x="12166600" y="0"/>
                  </a:lnTo>
                  <a:lnTo>
                    <a:pt x="12166600" y="13457124"/>
                  </a:lnTo>
                  <a:lnTo>
                    <a:pt x="0" y="1345712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alphaModFix amt="9999"/>
              </a:blip>
              <a:stretch>
                <a:fillRect t="-310" b="-310"/>
              </a:stretch>
            </a:blipFill>
          </p:spPr>
        </p:sp>
      </p:grpSp>
      <p:grpSp>
        <p:nvGrpSpPr>
          <p:cNvPr id="10" name="Group 10"/>
          <p:cNvGrpSpPr/>
          <p:nvPr/>
        </p:nvGrpSpPr>
        <p:grpSpPr>
          <a:xfrm>
            <a:off x="804783" y="292846"/>
            <a:ext cx="5960397" cy="735854"/>
            <a:chOff x="0" y="0"/>
            <a:chExt cx="7947195" cy="981138"/>
          </a:xfrm>
        </p:grpSpPr>
        <p:grpSp>
          <p:nvGrpSpPr>
            <p:cNvPr id="11" name="Group 11"/>
            <p:cNvGrpSpPr/>
            <p:nvPr/>
          </p:nvGrpSpPr>
          <p:grpSpPr>
            <a:xfrm>
              <a:off x="49771" y="36160"/>
              <a:ext cx="7897425" cy="944978"/>
              <a:chOff x="0" y="0"/>
              <a:chExt cx="1677149" cy="200682"/>
            </a:xfrm>
          </p:grpSpPr>
          <p:sp>
            <p:nvSpPr>
              <p:cNvPr id="12" name="Freeform 12"/>
              <p:cNvSpPr/>
              <p:nvPr/>
            </p:nvSpPr>
            <p:spPr>
              <a:xfrm>
                <a:off x="0" y="0"/>
                <a:ext cx="1677149" cy="200682"/>
              </a:xfrm>
              <a:custGeom>
                <a:avLst/>
                <a:gdLst/>
                <a:ahLst/>
                <a:cxnLst/>
                <a:rect l="l" t="t" r="r" b="b"/>
                <a:pathLst>
                  <a:path w="1677149" h="200682">
                    <a:moveTo>
                      <a:pt x="52766" y="0"/>
                    </a:moveTo>
                    <a:lnTo>
                      <a:pt x="1624384" y="0"/>
                    </a:lnTo>
                    <a:cubicBezTo>
                      <a:pt x="1638378" y="0"/>
                      <a:pt x="1651799" y="5559"/>
                      <a:pt x="1661695" y="15455"/>
                    </a:cubicBezTo>
                    <a:cubicBezTo>
                      <a:pt x="1671590" y="25350"/>
                      <a:pt x="1677149" y="38771"/>
                      <a:pt x="1677149" y="52766"/>
                    </a:cubicBezTo>
                    <a:lnTo>
                      <a:pt x="1677149" y="147916"/>
                    </a:lnTo>
                    <a:cubicBezTo>
                      <a:pt x="1677149" y="161910"/>
                      <a:pt x="1671590" y="175332"/>
                      <a:pt x="1661695" y="185227"/>
                    </a:cubicBezTo>
                    <a:cubicBezTo>
                      <a:pt x="1651799" y="195123"/>
                      <a:pt x="1638378" y="200682"/>
                      <a:pt x="1624384" y="200682"/>
                    </a:cubicBezTo>
                    <a:lnTo>
                      <a:pt x="52766" y="200682"/>
                    </a:lnTo>
                    <a:cubicBezTo>
                      <a:pt x="38771" y="200682"/>
                      <a:pt x="25350" y="195123"/>
                      <a:pt x="15455" y="185227"/>
                    </a:cubicBezTo>
                    <a:cubicBezTo>
                      <a:pt x="5559" y="175332"/>
                      <a:pt x="0" y="161910"/>
                      <a:pt x="0" y="147916"/>
                    </a:cubicBezTo>
                    <a:lnTo>
                      <a:pt x="0" y="52766"/>
                    </a:lnTo>
                    <a:cubicBezTo>
                      <a:pt x="0" y="38771"/>
                      <a:pt x="5559" y="25350"/>
                      <a:pt x="15455" y="15455"/>
                    </a:cubicBezTo>
                    <a:cubicBezTo>
                      <a:pt x="25350" y="5559"/>
                      <a:pt x="38771" y="0"/>
                      <a:pt x="52766" y="0"/>
                    </a:cubicBezTo>
                    <a:close/>
                  </a:path>
                </a:pathLst>
              </a:custGeom>
              <a:solidFill>
                <a:srgbClr val="001E4A"/>
              </a:solidFill>
            </p:spPr>
          </p:sp>
          <p:sp>
            <p:nvSpPr>
              <p:cNvPr id="13" name="TextBox 13"/>
              <p:cNvSpPr txBox="1"/>
              <p:nvPr/>
            </p:nvSpPr>
            <p:spPr>
              <a:xfrm>
                <a:off x="0" y="-47625"/>
                <a:ext cx="1677149" cy="248307"/>
              </a:xfrm>
              <a:prstGeom prst="rect">
                <a:avLst/>
              </a:prstGeom>
            </p:spPr>
            <p:txBody>
              <a:bodyPr lIns="6875" tIns="6875" rIns="6875" bIns="6875" rtlCol="0" anchor="ctr"/>
              <a:lstStyle/>
              <a:p>
                <a:pPr algn="ctr">
                  <a:lnSpc>
                    <a:spcPts val="1913"/>
                  </a:lnSpc>
                </a:pPr>
                <a:endParaRPr/>
              </a:p>
            </p:txBody>
          </p:sp>
        </p:grpSp>
        <p:grpSp>
          <p:nvGrpSpPr>
            <p:cNvPr id="14" name="Group 14"/>
            <p:cNvGrpSpPr/>
            <p:nvPr/>
          </p:nvGrpSpPr>
          <p:grpSpPr>
            <a:xfrm>
              <a:off x="0" y="0"/>
              <a:ext cx="7947195" cy="944978"/>
              <a:chOff x="0" y="0"/>
              <a:chExt cx="1687719" cy="200682"/>
            </a:xfrm>
          </p:grpSpPr>
          <p:sp>
            <p:nvSpPr>
              <p:cNvPr id="15" name="Freeform 15"/>
              <p:cNvSpPr/>
              <p:nvPr/>
            </p:nvSpPr>
            <p:spPr>
              <a:xfrm>
                <a:off x="0" y="0"/>
                <a:ext cx="1687719" cy="200682"/>
              </a:xfrm>
              <a:custGeom>
                <a:avLst/>
                <a:gdLst/>
                <a:ahLst/>
                <a:cxnLst/>
                <a:rect l="l" t="t" r="r" b="b"/>
                <a:pathLst>
                  <a:path w="1687719" h="200682">
                    <a:moveTo>
                      <a:pt x="52435" y="0"/>
                    </a:moveTo>
                    <a:lnTo>
                      <a:pt x="1635284" y="0"/>
                    </a:lnTo>
                    <a:cubicBezTo>
                      <a:pt x="1664243" y="0"/>
                      <a:pt x="1687719" y="23476"/>
                      <a:pt x="1687719" y="52435"/>
                    </a:cubicBezTo>
                    <a:lnTo>
                      <a:pt x="1687719" y="148247"/>
                    </a:lnTo>
                    <a:cubicBezTo>
                      <a:pt x="1687719" y="177206"/>
                      <a:pt x="1664243" y="200682"/>
                      <a:pt x="1635284" y="200682"/>
                    </a:cubicBezTo>
                    <a:lnTo>
                      <a:pt x="52435" y="200682"/>
                    </a:lnTo>
                    <a:cubicBezTo>
                      <a:pt x="23476" y="200682"/>
                      <a:pt x="0" y="177206"/>
                      <a:pt x="0" y="148247"/>
                    </a:cubicBezTo>
                    <a:lnTo>
                      <a:pt x="0" y="52435"/>
                    </a:lnTo>
                    <a:cubicBezTo>
                      <a:pt x="0" y="23476"/>
                      <a:pt x="23476" y="0"/>
                      <a:pt x="52435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</p:sp>
          <p:sp>
            <p:nvSpPr>
              <p:cNvPr id="16" name="TextBox 16"/>
              <p:cNvSpPr txBox="1"/>
              <p:nvPr/>
            </p:nvSpPr>
            <p:spPr>
              <a:xfrm>
                <a:off x="0" y="-47625"/>
                <a:ext cx="1687719" cy="248307"/>
              </a:xfrm>
              <a:prstGeom prst="rect">
                <a:avLst/>
              </a:prstGeom>
            </p:spPr>
            <p:txBody>
              <a:bodyPr lIns="6875" tIns="6875" rIns="6875" bIns="6875" rtlCol="0" anchor="ctr"/>
              <a:lstStyle/>
              <a:p>
                <a:pPr algn="ctr">
                  <a:lnSpc>
                    <a:spcPts val="1913"/>
                  </a:lnSpc>
                </a:pPr>
                <a:endParaRPr/>
              </a:p>
            </p:txBody>
          </p:sp>
        </p:grpSp>
        <p:sp>
          <p:nvSpPr>
            <p:cNvPr id="17" name="Freeform 17"/>
            <p:cNvSpPr/>
            <p:nvPr/>
          </p:nvSpPr>
          <p:spPr>
            <a:xfrm>
              <a:off x="6768438" y="137770"/>
              <a:ext cx="789897" cy="669437"/>
            </a:xfrm>
            <a:custGeom>
              <a:avLst/>
              <a:gdLst/>
              <a:ahLst/>
              <a:cxnLst/>
              <a:rect l="l" t="t" r="r" b="b"/>
              <a:pathLst>
                <a:path w="789897" h="669437">
                  <a:moveTo>
                    <a:pt x="0" y="0"/>
                  </a:moveTo>
                  <a:lnTo>
                    <a:pt x="789897" y="0"/>
                  </a:lnTo>
                  <a:lnTo>
                    <a:pt x="789897" y="669438"/>
                  </a:lnTo>
                  <a:lnTo>
                    <a:pt x="0" y="66943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/>
              </a:stretch>
            </a:blipFill>
          </p:spPr>
        </p:sp>
        <p:sp>
          <p:nvSpPr>
            <p:cNvPr id="18" name="Freeform 18"/>
            <p:cNvSpPr/>
            <p:nvPr/>
          </p:nvSpPr>
          <p:spPr>
            <a:xfrm>
              <a:off x="392612" y="137770"/>
              <a:ext cx="4665374" cy="669437"/>
            </a:xfrm>
            <a:custGeom>
              <a:avLst/>
              <a:gdLst/>
              <a:ahLst/>
              <a:cxnLst/>
              <a:rect l="l" t="t" r="r" b="b"/>
              <a:pathLst>
                <a:path w="4665374" h="669437">
                  <a:moveTo>
                    <a:pt x="0" y="0"/>
                  </a:moveTo>
                  <a:lnTo>
                    <a:pt x="4665374" y="0"/>
                  </a:lnTo>
                  <a:lnTo>
                    <a:pt x="4665374" y="669438"/>
                  </a:lnTo>
                  <a:lnTo>
                    <a:pt x="0" y="66943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 l="-899" t="-5640" r="-629" b="-5013"/>
              </a:stretch>
            </a:blipFill>
          </p:spPr>
        </p:sp>
        <p:sp>
          <p:nvSpPr>
            <p:cNvPr id="19" name="Freeform 19"/>
            <p:cNvSpPr/>
            <p:nvPr/>
          </p:nvSpPr>
          <p:spPr>
            <a:xfrm>
              <a:off x="5282653" y="137770"/>
              <a:ext cx="1259599" cy="669437"/>
            </a:xfrm>
            <a:custGeom>
              <a:avLst/>
              <a:gdLst/>
              <a:ahLst/>
              <a:cxnLst/>
              <a:rect l="l" t="t" r="r" b="b"/>
              <a:pathLst>
                <a:path w="1259599" h="669437">
                  <a:moveTo>
                    <a:pt x="0" y="0"/>
                  </a:moveTo>
                  <a:lnTo>
                    <a:pt x="1259599" y="0"/>
                  </a:lnTo>
                  <a:lnTo>
                    <a:pt x="1259599" y="669438"/>
                  </a:lnTo>
                  <a:lnTo>
                    <a:pt x="0" y="66943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/>
              </a:stretch>
            </a:blipFill>
          </p:spPr>
        </p:sp>
      </p:grpSp>
      <p:graphicFrame>
        <p:nvGraphicFramePr>
          <p:cNvPr id="20" name="Object 20"/>
          <p:cNvGraphicFramePr/>
          <p:nvPr>
            <p:extLst>
              <p:ext uri="{D42A27DB-BD31-4B8C-83A1-F6EECF244321}">
                <p14:modId xmlns:p14="http://schemas.microsoft.com/office/powerpoint/2010/main" val="3392719099"/>
              </p:ext>
            </p:extLst>
          </p:nvPr>
        </p:nvGraphicFramePr>
        <p:xfrm>
          <a:off x="-191599" y="-419100"/>
          <a:ext cx="25593261" cy="1177129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10" imgW="31407100" imgH="12992100" progId="Excel.Sheet.12">
                  <p:embed/>
                </p:oleObj>
              </mc:Choice>
              <mc:Fallback>
                <p:oleObj name="Worksheet" r:id="rId10" imgW="31407100" imgH="12992100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-191599" y="-419100"/>
                        <a:ext cx="25593261" cy="1177129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1" name="TextBox 21"/>
          <p:cNvSpPr txBox="1"/>
          <p:nvPr/>
        </p:nvSpPr>
        <p:spPr>
          <a:xfrm>
            <a:off x="7372548" y="335252"/>
            <a:ext cx="7932290" cy="140317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742"/>
              </a:lnSpc>
            </a:pPr>
            <a:r>
              <a:rPr lang="en-US" sz="2742" b="1">
                <a:solidFill>
                  <a:srgbClr val="FFFFFF"/>
                </a:solidFill>
                <a:latin typeface="Work Sans Bold"/>
                <a:ea typeface="Work Sans Bold"/>
                <a:cs typeface="Work Sans Bold"/>
                <a:sym typeface="Work Sans Bold"/>
              </a:rPr>
              <a:t>JADWAL REVIEWER MONITORING DAN EVALUASI LAPORAN KEMAJUAN PROGRAM PENELITIAN DANA KEMDIKTISAINTEK 2025</a:t>
            </a:r>
          </a:p>
          <a:p>
            <a:pPr algn="ctr">
              <a:lnSpc>
                <a:spcPts val="2742"/>
              </a:lnSpc>
            </a:pPr>
            <a:endParaRPr lang="en-US" sz="2742" b="1">
              <a:solidFill>
                <a:srgbClr val="FFFFFF"/>
              </a:solidFill>
              <a:latin typeface="Work Sans Bold"/>
              <a:ea typeface="Work Sans Bold"/>
              <a:cs typeface="Work Sans Bold"/>
              <a:sym typeface="Work Sans Bold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10287000"/>
            <a:chOff x="0" y="0"/>
            <a:chExt cx="24384000" cy="13716000"/>
          </a:xfrm>
        </p:grpSpPr>
        <p:sp>
          <p:nvSpPr>
            <p:cNvPr id="3" name="Freeform 3" descr="preencoded.png"/>
            <p:cNvSpPr/>
            <p:nvPr/>
          </p:nvSpPr>
          <p:spPr>
            <a:xfrm>
              <a:off x="0" y="0"/>
              <a:ext cx="24384000" cy="13716000"/>
            </a:xfrm>
            <a:custGeom>
              <a:avLst/>
              <a:gdLst/>
              <a:ahLst/>
              <a:cxnLst/>
              <a:rect l="l" t="t" r="r" b="b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b="-13"/>
              </a:stretch>
            </a:blipFill>
          </p:spPr>
        </p:sp>
      </p:grpSp>
      <p:grpSp>
        <p:nvGrpSpPr>
          <p:cNvPr id="4" name="Group 4"/>
          <p:cNvGrpSpPr/>
          <p:nvPr/>
        </p:nvGrpSpPr>
        <p:grpSpPr>
          <a:xfrm>
            <a:off x="-95800" y="-169622"/>
            <a:ext cx="18288000" cy="6398914"/>
            <a:chOff x="0" y="0"/>
            <a:chExt cx="24384000" cy="8531885"/>
          </a:xfrm>
        </p:grpSpPr>
        <p:sp>
          <p:nvSpPr>
            <p:cNvPr id="5" name="Freeform 5" descr="preencoded.png"/>
            <p:cNvSpPr/>
            <p:nvPr/>
          </p:nvSpPr>
          <p:spPr>
            <a:xfrm>
              <a:off x="0" y="0"/>
              <a:ext cx="24384000" cy="8531860"/>
            </a:xfrm>
            <a:custGeom>
              <a:avLst/>
              <a:gdLst/>
              <a:ahLst/>
              <a:cxnLst/>
              <a:rect l="l" t="t" r="r" b="b"/>
              <a:pathLst>
                <a:path w="24384000" h="8531860">
                  <a:moveTo>
                    <a:pt x="0" y="0"/>
                  </a:moveTo>
                  <a:lnTo>
                    <a:pt x="24384000" y="0"/>
                  </a:lnTo>
                  <a:lnTo>
                    <a:pt x="24384000" y="8531860"/>
                  </a:lnTo>
                  <a:lnTo>
                    <a:pt x="0" y="853186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b="-154"/>
              </a:stretch>
            </a:blipFill>
          </p:spPr>
        </p:sp>
      </p:grpSp>
      <p:grpSp>
        <p:nvGrpSpPr>
          <p:cNvPr id="6" name="Group 6"/>
          <p:cNvGrpSpPr/>
          <p:nvPr/>
        </p:nvGrpSpPr>
        <p:grpSpPr>
          <a:xfrm>
            <a:off x="-191599" y="1622733"/>
            <a:ext cx="18479599" cy="8191500"/>
            <a:chOff x="0" y="0"/>
            <a:chExt cx="24639466" cy="10922000"/>
          </a:xfrm>
        </p:grpSpPr>
        <p:sp>
          <p:nvSpPr>
            <p:cNvPr id="7" name="Freeform 7" descr="preencoded.png"/>
            <p:cNvSpPr/>
            <p:nvPr/>
          </p:nvSpPr>
          <p:spPr>
            <a:xfrm>
              <a:off x="0" y="0"/>
              <a:ext cx="24639465" cy="10922000"/>
            </a:xfrm>
            <a:custGeom>
              <a:avLst/>
              <a:gdLst/>
              <a:ahLst/>
              <a:cxnLst/>
              <a:rect l="l" t="t" r="r" b="b"/>
              <a:pathLst>
                <a:path w="24639465" h="10922000">
                  <a:moveTo>
                    <a:pt x="0" y="0"/>
                  </a:moveTo>
                  <a:lnTo>
                    <a:pt x="24639465" y="0"/>
                  </a:lnTo>
                  <a:lnTo>
                    <a:pt x="24639465" y="10922000"/>
                  </a:lnTo>
                  <a:lnTo>
                    <a:pt x="0" y="10922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l="-720" r="-720" b="-101"/>
              </a:stretch>
            </a:blipFill>
          </p:spPr>
        </p:sp>
      </p:grpSp>
      <p:grpSp>
        <p:nvGrpSpPr>
          <p:cNvPr id="8" name="Group 8"/>
          <p:cNvGrpSpPr/>
          <p:nvPr/>
        </p:nvGrpSpPr>
        <p:grpSpPr>
          <a:xfrm>
            <a:off x="-2056785" y="1924050"/>
            <a:ext cx="7264436" cy="8034982"/>
            <a:chOff x="0" y="0"/>
            <a:chExt cx="12166600" cy="13457125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12166600" cy="13457124"/>
            </a:xfrm>
            <a:custGeom>
              <a:avLst/>
              <a:gdLst/>
              <a:ahLst/>
              <a:cxnLst/>
              <a:rect l="l" t="t" r="r" b="b"/>
              <a:pathLst>
                <a:path w="12166600" h="13457124">
                  <a:moveTo>
                    <a:pt x="0" y="0"/>
                  </a:moveTo>
                  <a:lnTo>
                    <a:pt x="12166600" y="0"/>
                  </a:lnTo>
                  <a:lnTo>
                    <a:pt x="12166600" y="13457124"/>
                  </a:lnTo>
                  <a:lnTo>
                    <a:pt x="0" y="1345712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alphaModFix amt="9999"/>
              </a:blip>
              <a:stretch>
                <a:fillRect t="-310" b="-310"/>
              </a:stretch>
            </a:blipFill>
          </p:spPr>
        </p:sp>
      </p:grpSp>
      <p:grpSp>
        <p:nvGrpSpPr>
          <p:cNvPr id="10" name="Group 10"/>
          <p:cNvGrpSpPr/>
          <p:nvPr/>
        </p:nvGrpSpPr>
        <p:grpSpPr>
          <a:xfrm>
            <a:off x="804783" y="292846"/>
            <a:ext cx="5960397" cy="735854"/>
            <a:chOff x="0" y="0"/>
            <a:chExt cx="7947195" cy="981138"/>
          </a:xfrm>
        </p:grpSpPr>
        <p:grpSp>
          <p:nvGrpSpPr>
            <p:cNvPr id="11" name="Group 11"/>
            <p:cNvGrpSpPr/>
            <p:nvPr/>
          </p:nvGrpSpPr>
          <p:grpSpPr>
            <a:xfrm>
              <a:off x="49771" y="36160"/>
              <a:ext cx="7897425" cy="944978"/>
              <a:chOff x="0" y="0"/>
              <a:chExt cx="1677149" cy="200682"/>
            </a:xfrm>
          </p:grpSpPr>
          <p:sp>
            <p:nvSpPr>
              <p:cNvPr id="12" name="Freeform 12"/>
              <p:cNvSpPr/>
              <p:nvPr/>
            </p:nvSpPr>
            <p:spPr>
              <a:xfrm>
                <a:off x="0" y="0"/>
                <a:ext cx="1677149" cy="200682"/>
              </a:xfrm>
              <a:custGeom>
                <a:avLst/>
                <a:gdLst/>
                <a:ahLst/>
                <a:cxnLst/>
                <a:rect l="l" t="t" r="r" b="b"/>
                <a:pathLst>
                  <a:path w="1677149" h="200682">
                    <a:moveTo>
                      <a:pt x="52766" y="0"/>
                    </a:moveTo>
                    <a:lnTo>
                      <a:pt x="1624384" y="0"/>
                    </a:lnTo>
                    <a:cubicBezTo>
                      <a:pt x="1638378" y="0"/>
                      <a:pt x="1651799" y="5559"/>
                      <a:pt x="1661695" y="15455"/>
                    </a:cubicBezTo>
                    <a:cubicBezTo>
                      <a:pt x="1671590" y="25350"/>
                      <a:pt x="1677149" y="38771"/>
                      <a:pt x="1677149" y="52766"/>
                    </a:cubicBezTo>
                    <a:lnTo>
                      <a:pt x="1677149" y="147916"/>
                    </a:lnTo>
                    <a:cubicBezTo>
                      <a:pt x="1677149" y="161910"/>
                      <a:pt x="1671590" y="175332"/>
                      <a:pt x="1661695" y="185227"/>
                    </a:cubicBezTo>
                    <a:cubicBezTo>
                      <a:pt x="1651799" y="195123"/>
                      <a:pt x="1638378" y="200682"/>
                      <a:pt x="1624384" y="200682"/>
                    </a:cubicBezTo>
                    <a:lnTo>
                      <a:pt x="52766" y="200682"/>
                    </a:lnTo>
                    <a:cubicBezTo>
                      <a:pt x="38771" y="200682"/>
                      <a:pt x="25350" y="195123"/>
                      <a:pt x="15455" y="185227"/>
                    </a:cubicBezTo>
                    <a:cubicBezTo>
                      <a:pt x="5559" y="175332"/>
                      <a:pt x="0" y="161910"/>
                      <a:pt x="0" y="147916"/>
                    </a:cubicBezTo>
                    <a:lnTo>
                      <a:pt x="0" y="52766"/>
                    </a:lnTo>
                    <a:cubicBezTo>
                      <a:pt x="0" y="38771"/>
                      <a:pt x="5559" y="25350"/>
                      <a:pt x="15455" y="15455"/>
                    </a:cubicBezTo>
                    <a:cubicBezTo>
                      <a:pt x="25350" y="5559"/>
                      <a:pt x="38771" y="0"/>
                      <a:pt x="52766" y="0"/>
                    </a:cubicBezTo>
                    <a:close/>
                  </a:path>
                </a:pathLst>
              </a:custGeom>
              <a:solidFill>
                <a:srgbClr val="001E4A"/>
              </a:solidFill>
            </p:spPr>
          </p:sp>
          <p:sp>
            <p:nvSpPr>
              <p:cNvPr id="13" name="TextBox 13"/>
              <p:cNvSpPr txBox="1"/>
              <p:nvPr/>
            </p:nvSpPr>
            <p:spPr>
              <a:xfrm>
                <a:off x="0" y="-47625"/>
                <a:ext cx="1677149" cy="248307"/>
              </a:xfrm>
              <a:prstGeom prst="rect">
                <a:avLst/>
              </a:prstGeom>
            </p:spPr>
            <p:txBody>
              <a:bodyPr lIns="6875" tIns="6875" rIns="6875" bIns="6875" rtlCol="0" anchor="ctr"/>
              <a:lstStyle/>
              <a:p>
                <a:pPr algn="ctr">
                  <a:lnSpc>
                    <a:spcPts val="1913"/>
                  </a:lnSpc>
                </a:pPr>
                <a:endParaRPr/>
              </a:p>
            </p:txBody>
          </p:sp>
        </p:grpSp>
        <p:grpSp>
          <p:nvGrpSpPr>
            <p:cNvPr id="14" name="Group 14"/>
            <p:cNvGrpSpPr/>
            <p:nvPr/>
          </p:nvGrpSpPr>
          <p:grpSpPr>
            <a:xfrm>
              <a:off x="0" y="0"/>
              <a:ext cx="7947195" cy="944978"/>
              <a:chOff x="0" y="0"/>
              <a:chExt cx="1687719" cy="200682"/>
            </a:xfrm>
          </p:grpSpPr>
          <p:sp>
            <p:nvSpPr>
              <p:cNvPr id="15" name="Freeform 15"/>
              <p:cNvSpPr/>
              <p:nvPr/>
            </p:nvSpPr>
            <p:spPr>
              <a:xfrm>
                <a:off x="0" y="0"/>
                <a:ext cx="1687719" cy="200682"/>
              </a:xfrm>
              <a:custGeom>
                <a:avLst/>
                <a:gdLst/>
                <a:ahLst/>
                <a:cxnLst/>
                <a:rect l="l" t="t" r="r" b="b"/>
                <a:pathLst>
                  <a:path w="1687719" h="200682">
                    <a:moveTo>
                      <a:pt x="52435" y="0"/>
                    </a:moveTo>
                    <a:lnTo>
                      <a:pt x="1635284" y="0"/>
                    </a:lnTo>
                    <a:cubicBezTo>
                      <a:pt x="1664243" y="0"/>
                      <a:pt x="1687719" y="23476"/>
                      <a:pt x="1687719" y="52435"/>
                    </a:cubicBezTo>
                    <a:lnTo>
                      <a:pt x="1687719" y="148247"/>
                    </a:lnTo>
                    <a:cubicBezTo>
                      <a:pt x="1687719" y="177206"/>
                      <a:pt x="1664243" y="200682"/>
                      <a:pt x="1635284" y="200682"/>
                    </a:cubicBezTo>
                    <a:lnTo>
                      <a:pt x="52435" y="200682"/>
                    </a:lnTo>
                    <a:cubicBezTo>
                      <a:pt x="23476" y="200682"/>
                      <a:pt x="0" y="177206"/>
                      <a:pt x="0" y="148247"/>
                    </a:cubicBezTo>
                    <a:lnTo>
                      <a:pt x="0" y="52435"/>
                    </a:lnTo>
                    <a:cubicBezTo>
                      <a:pt x="0" y="23476"/>
                      <a:pt x="23476" y="0"/>
                      <a:pt x="52435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</p:sp>
          <p:sp>
            <p:nvSpPr>
              <p:cNvPr id="16" name="TextBox 16"/>
              <p:cNvSpPr txBox="1"/>
              <p:nvPr/>
            </p:nvSpPr>
            <p:spPr>
              <a:xfrm>
                <a:off x="0" y="-47625"/>
                <a:ext cx="1687719" cy="248307"/>
              </a:xfrm>
              <a:prstGeom prst="rect">
                <a:avLst/>
              </a:prstGeom>
            </p:spPr>
            <p:txBody>
              <a:bodyPr lIns="6875" tIns="6875" rIns="6875" bIns="6875" rtlCol="0" anchor="ctr"/>
              <a:lstStyle/>
              <a:p>
                <a:pPr algn="ctr">
                  <a:lnSpc>
                    <a:spcPts val="1913"/>
                  </a:lnSpc>
                </a:pPr>
                <a:endParaRPr/>
              </a:p>
            </p:txBody>
          </p:sp>
        </p:grpSp>
        <p:sp>
          <p:nvSpPr>
            <p:cNvPr id="17" name="Freeform 17"/>
            <p:cNvSpPr/>
            <p:nvPr/>
          </p:nvSpPr>
          <p:spPr>
            <a:xfrm>
              <a:off x="6768438" y="137770"/>
              <a:ext cx="789897" cy="669437"/>
            </a:xfrm>
            <a:custGeom>
              <a:avLst/>
              <a:gdLst/>
              <a:ahLst/>
              <a:cxnLst/>
              <a:rect l="l" t="t" r="r" b="b"/>
              <a:pathLst>
                <a:path w="789897" h="669437">
                  <a:moveTo>
                    <a:pt x="0" y="0"/>
                  </a:moveTo>
                  <a:lnTo>
                    <a:pt x="789897" y="0"/>
                  </a:lnTo>
                  <a:lnTo>
                    <a:pt x="789897" y="669438"/>
                  </a:lnTo>
                  <a:lnTo>
                    <a:pt x="0" y="66943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/>
              </a:stretch>
            </a:blipFill>
          </p:spPr>
        </p:sp>
        <p:sp>
          <p:nvSpPr>
            <p:cNvPr id="18" name="Freeform 18"/>
            <p:cNvSpPr/>
            <p:nvPr/>
          </p:nvSpPr>
          <p:spPr>
            <a:xfrm>
              <a:off x="392612" y="137770"/>
              <a:ext cx="4665374" cy="669437"/>
            </a:xfrm>
            <a:custGeom>
              <a:avLst/>
              <a:gdLst/>
              <a:ahLst/>
              <a:cxnLst/>
              <a:rect l="l" t="t" r="r" b="b"/>
              <a:pathLst>
                <a:path w="4665374" h="669437">
                  <a:moveTo>
                    <a:pt x="0" y="0"/>
                  </a:moveTo>
                  <a:lnTo>
                    <a:pt x="4665374" y="0"/>
                  </a:lnTo>
                  <a:lnTo>
                    <a:pt x="4665374" y="669438"/>
                  </a:lnTo>
                  <a:lnTo>
                    <a:pt x="0" y="66943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 l="-899" t="-5640" r="-629" b="-5013"/>
              </a:stretch>
            </a:blipFill>
          </p:spPr>
        </p:sp>
        <p:sp>
          <p:nvSpPr>
            <p:cNvPr id="19" name="Freeform 19"/>
            <p:cNvSpPr/>
            <p:nvPr/>
          </p:nvSpPr>
          <p:spPr>
            <a:xfrm>
              <a:off x="5282653" y="137770"/>
              <a:ext cx="1259599" cy="669437"/>
            </a:xfrm>
            <a:custGeom>
              <a:avLst/>
              <a:gdLst/>
              <a:ahLst/>
              <a:cxnLst/>
              <a:rect l="l" t="t" r="r" b="b"/>
              <a:pathLst>
                <a:path w="1259599" h="669437">
                  <a:moveTo>
                    <a:pt x="0" y="0"/>
                  </a:moveTo>
                  <a:lnTo>
                    <a:pt x="1259599" y="0"/>
                  </a:lnTo>
                  <a:lnTo>
                    <a:pt x="1259599" y="669438"/>
                  </a:lnTo>
                  <a:lnTo>
                    <a:pt x="0" y="66943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/>
              </a:stretch>
            </a:blipFill>
          </p:spPr>
        </p:sp>
      </p:grpSp>
      <p:graphicFrame>
        <p:nvGraphicFramePr>
          <p:cNvPr id="20" name="Object 20"/>
          <p:cNvGraphicFramePr/>
          <p:nvPr>
            <p:extLst>
              <p:ext uri="{D42A27DB-BD31-4B8C-83A1-F6EECF244321}">
                <p14:modId xmlns:p14="http://schemas.microsoft.com/office/powerpoint/2010/main" val="64956944"/>
              </p:ext>
            </p:extLst>
          </p:nvPr>
        </p:nvGraphicFramePr>
        <p:xfrm>
          <a:off x="-1371600" y="-169622"/>
          <a:ext cx="27664511" cy="1224897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10" imgW="30530800" imgH="12992100" progId="Excel.Sheet.12">
                  <p:embed/>
                </p:oleObj>
              </mc:Choice>
              <mc:Fallback>
                <p:oleObj name="Worksheet" r:id="rId10" imgW="30530800" imgH="12992100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-1371600" y="-169622"/>
                        <a:ext cx="27664511" cy="1224897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1" name="TextBox 21"/>
          <p:cNvSpPr txBox="1"/>
          <p:nvPr/>
        </p:nvSpPr>
        <p:spPr>
          <a:xfrm>
            <a:off x="7372548" y="335252"/>
            <a:ext cx="7932290" cy="140317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742"/>
              </a:lnSpc>
            </a:pPr>
            <a:r>
              <a:rPr lang="en-US" sz="2742" b="1">
                <a:solidFill>
                  <a:srgbClr val="FFFFFF"/>
                </a:solidFill>
                <a:latin typeface="Work Sans Bold"/>
                <a:ea typeface="Work Sans Bold"/>
                <a:cs typeface="Work Sans Bold"/>
                <a:sym typeface="Work Sans Bold"/>
              </a:rPr>
              <a:t>JADWAL REVIEWER MONITORING DAN EVALUASI LAPORAN KEMAJUAN PROGRAM PENELITIAN DANA KEMDIKTISAINTEK 2025</a:t>
            </a:r>
          </a:p>
          <a:p>
            <a:pPr algn="ctr">
              <a:lnSpc>
                <a:spcPts val="2742"/>
              </a:lnSpc>
            </a:pPr>
            <a:endParaRPr lang="en-US" sz="2742" b="1">
              <a:solidFill>
                <a:srgbClr val="FFFFFF"/>
              </a:solidFill>
              <a:latin typeface="Work Sans Bold"/>
              <a:ea typeface="Work Sans Bold"/>
              <a:cs typeface="Work Sans Bold"/>
              <a:sym typeface="Work Sans Bold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10287000"/>
            <a:chOff x="0" y="0"/>
            <a:chExt cx="24384000" cy="13716000"/>
          </a:xfrm>
        </p:grpSpPr>
        <p:sp>
          <p:nvSpPr>
            <p:cNvPr id="3" name="Freeform 3" descr="preencoded.png"/>
            <p:cNvSpPr/>
            <p:nvPr/>
          </p:nvSpPr>
          <p:spPr>
            <a:xfrm>
              <a:off x="0" y="0"/>
              <a:ext cx="24384000" cy="13716000"/>
            </a:xfrm>
            <a:custGeom>
              <a:avLst/>
              <a:gdLst/>
              <a:ahLst/>
              <a:cxnLst/>
              <a:rect l="l" t="t" r="r" b="b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b="-13"/>
              </a:stretch>
            </a:blipFill>
          </p:spPr>
        </p:sp>
      </p:grpSp>
      <p:grpSp>
        <p:nvGrpSpPr>
          <p:cNvPr id="4" name="Group 4"/>
          <p:cNvGrpSpPr/>
          <p:nvPr/>
        </p:nvGrpSpPr>
        <p:grpSpPr>
          <a:xfrm>
            <a:off x="0" y="0"/>
            <a:ext cx="18288000" cy="6398924"/>
            <a:chOff x="0" y="0"/>
            <a:chExt cx="24384000" cy="8531898"/>
          </a:xfrm>
        </p:grpSpPr>
        <p:sp>
          <p:nvSpPr>
            <p:cNvPr id="5" name="Freeform 5" descr="preencoded.png"/>
            <p:cNvSpPr/>
            <p:nvPr/>
          </p:nvSpPr>
          <p:spPr>
            <a:xfrm>
              <a:off x="0" y="0"/>
              <a:ext cx="24384000" cy="8531860"/>
            </a:xfrm>
            <a:custGeom>
              <a:avLst/>
              <a:gdLst/>
              <a:ahLst/>
              <a:cxnLst/>
              <a:rect l="l" t="t" r="r" b="b"/>
              <a:pathLst>
                <a:path w="24384000" h="8531860">
                  <a:moveTo>
                    <a:pt x="0" y="0"/>
                  </a:moveTo>
                  <a:lnTo>
                    <a:pt x="24384000" y="0"/>
                  </a:lnTo>
                  <a:lnTo>
                    <a:pt x="24384000" y="8531860"/>
                  </a:lnTo>
                  <a:lnTo>
                    <a:pt x="0" y="853186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b="-154"/>
              </a:stretch>
            </a:blipFill>
          </p:spPr>
        </p:sp>
      </p:grpSp>
      <p:grpSp>
        <p:nvGrpSpPr>
          <p:cNvPr id="6" name="Group 6"/>
          <p:cNvGrpSpPr/>
          <p:nvPr/>
        </p:nvGrpSpPr>
        <p:grpSpPr>
          <a:xfrm>
            <a:off x="-28575" y="0"/>
            <a:ext cx="18592019" cy="1409700"/>
            <a:chOff x="0" y="0"/>
            <a:chExt cx="24789359" cy="1879600"/>
          </a:xfrm>
        </p:grpSpPr>
        <p:sp>
          <p:nvSpPr>
            <p:cNvPr id="7" name="Freeform 7" descr="preencoded.png"/>
            <p:cNvSpPr/>
            <p:nvPr/>
          </p:nvSpPr>
          <p:spPr>
            <a:xfrm>
              <a:off x="0" y="0"/>
              <a:ext cx="24789360" cy="1879600"/>
            </a:xfrm>
            <a:custGeom>
              <a:avLst/>
              <a:gdLst/>
              <a:ahLst/>
              <a:cxnLst/>
              <a:rect l="l" t="t" r="r" b="b"/>
              <a:pathLst>
                <a:path w="24789360" h="1879600">
                  <a:moveTo>
                    <a:pt x="0" y="0"/>
                  </a:moveTo>
                  <a:lnTo>
                    <a:pt x="24789360" y="0"/>
                  </a:lnTo>
                  <a:lnTo>
                    <a:pt x="24789360" y="1879600"/>
                  </a:lnTo>
                  <a:lnTo>
                    <a:pt x="0" y="18796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t="-831" b="-985"/>
              </a:stretch>
            </a:blipFill>
          </p:spPr>
        </p:sp>
      </p:grpSp>
      <p:grpSp>
        <p:nvGrpSpPr>
          <p:cNvPr id="8" name="Group 8"/>
          <p:cNvGrpSpPr/>
          <p:nvPr/>
        </p:nvGrpSpPr>
        <p:grpSpPr>
          <a:xfrm>
            <a:off x="10936875" y="6748051"/>
            <a:ext cx="2853149" cy="2853149"/>
            <a:chOff x="0" y="0"/>
            <a:chExt cx="3429000" cy="3429000"/>
          </a:xfrm>
        </p:grpSpPr>
        <p:sp>
          <p:nvSpPr>
            <p:cNvPr id="9" name="Freeform 9" descr="preencoded.png"/>
            <p:cNvSpPr/>
            <p:nvPr/>
          </p:nvSpPr>
          <p:spPr>
            <a:xfrm>
              <a:off x="0" y="0"/>
              <a:ext cx="3429000" cy="3429000"/>
            </a:xfrm>
            <a:custGeom>
              <a:avLst/>
              <a:gdLst/>
              <a:ahLst/>
              <a:cxnLst/>
              <a:rect l="l" t="t" r="r" b="b"/>
              <a:pathLst>
                <a:path w="3429000" h="3429000">
                  <a:moveTo>
                    <a:pt x="0" y="0"/>
                  </a:moveTo>
                  <a:lnTo>
                    <a:pt x="3429000" y="0"/>
                  </a:lnTo>
                  <a:lnTo>
                    <a:pt x="3429000" y="3429000"/>
                  </a:lnTo>
                  <a:lnTo>
                    <a:pt x="0" y="3429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/>
              </a:stretch>
            </a:blipFill>
          </p:spPr>
        </p:sp>
      </p:grpSp>
      <p:grpSp>
        <p:nvGrpSpPr>
          <p:cNvPr id="10" name="Group 10"/>
          <p:cNvGrpSpPr/>
          <p:nvPr/>
        </p:nvGrpSpPr>
        <p:grpSpPr>
          <a:xfrm>
            <a:off x="0" y="9601200"/>
            <a:ext cx="18288000" cy="685800"/>
            <a:chOff x="0" y="0"/>
            <a:chExt cx="24384000" cy="914400"/>
          </a:xfrm>
        </p:grpSpPr>
        <p:sp>
          <p:nvSpPr>
            <p:cNvPr id="11" name="Freeform 11" descr="preencoded.png"/>
            <p:cNvSpPr/>
            <p:nvPr/>
          </p:nvSpPr>
          <p:spPr>
            <a:xfrm>
              <a:off x="0" y="0"/>
              <a:ext cx="24384000" cy="914400"/>
            </a:xfrm>
            <a:custGeom>
              <a:avLst/>
              <a:gdLst/>
              <a:ahLst/>
              <a:cxnLst/>
              <a:rect l="l" t="t" r="r" b="b"/>
              <a:pathLst>
                <a:path w="24384000" h="914400">
                  <a:moveTo>
                    <a:pt x="0" y="0"/>
                  </a:moveTo>
                  <a:lnTo>
                    <a:pt x="24384000" y="0"/>
                  </a:lnTo>
                  <a:lnTo>
                    <a:pt x="24384000" y="914400"/>
                  </a:lnTo>
                  <a:lnTo>
                    <a:pt x="0" y="9144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b="-266"/>
              </a:stretch>
            </a:blipFill>
          </p:spPr>
        </p:sp>
      </p:grpSp>
      <p:grpSp>
        <p:nvGrpSpPr>
          <p:cNvPr id="12" name="Group 12"/>
          <p:cNvGrpSpPr/>
          <p:nvPr/>
        </p:nvGrpSpPr>
        <p:grpSpPr>
          <a:xfrm>
            <a:off x="12287250" y="1866900"/>
            <a:ext cx="7264436" cy="8034982"/>
            <a:chOff x="0" y="0"/>
            <a:chExt cx="12166600" cy="13457125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12166600" cy="13457124"/>
            </a:xfrm>
            <a:custGeom>
              <a:avLst/>
              <a:gdLst/>
              <a:ahLst/>
              <a:cxnLst/>
              <a:rect l="l" t="t" r="r" b="b"/>
              <a:pathLst>
                <a:path w="12166600" h="13457124">
                  <a:moveTo>
                    <a:pt x="0" y="0"/>
                  </a:moveTo>
                  <a:lnTo>
                    <a:pt x="12166600" y="0"/>
                  </a:lnTo>
                  <a:lnTo>
                    <a:pt x="12166600" y="13457124"/>
                  </a:lnTo>
                  <a:lnTo>
                    <a:pt x="0" y="1345712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 t="-310" b="-310"/>
              </a:stretch>
            </a:blipFill>
          </p:spPr>
        </p:sp>
      </p:grpSp>
      <p:grpSp>
        <p:nvGrpSpPr>
          <p:cNvPr id="14" name="Group 14"/>
          <p:cNvGrpSpPr/>
          <p:nvPr/>
        </p:nvGrpSpPr>
        <p:grpSpPr>
          <a:xfrm>
            <a:off x="0" y="1410052"/>
            <a:ext cx="11497932" cy="4924273"/>
            <a:chOff x="0" y="0"/>
            <a:chExt cx="15330576" cy="6565697"/>
          </a:xfrm>
        </p:grpSpPr>
        <p:sp>
          <p:nvSpPr>
            <p:cNvPr id="15" name="Freeform 15" descr="preencoded.png"/>
            <p:cNvSpPr/>
            <p:nvPr/>
          </p:nvSpPr>
          <p:spPr>
            <a:xfrm>
              <a:off x="0" y="0"/>
              <a:ext cx="15330551" cy="6565646"/>
            </a:xfrm>
            <a:custGeom>
              <a:avLst/>
              <a:gdLst/>
              <a:ahLst/>
              <a:cxnLst/>
              <a:rect l="l" t="t" r="r" b="b"/>
              <a:pathLst>
                <a:path w="15330551" h="6565646">
                  <a:moveTo>
                    <a:pt x="0" y="0"/>
                  </a:moveTo>
                  <a:lnTo>
                    <a:pt x="15330551" y="0"/>
                  </a:lnTo>
                  <a:lnTo>
                    <a:pt x="15330551" y="6565646"/>
                  </a:lnTo>
                  <a:lnTo>
                    <a:pt x="0" y="656564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 r="-27"/>
              </a:stretch>
            </a:blipFill>
          </p:spPr>
        </p:sp>
      </p:grpSp>
      <p:grpSp>
        <p:nvGrpSpPr>
          <p:cNvPr id="16" name="Group 16"/>
          <p:cNvGrpSpPr/>
          <p:nvPr/>
        </p:nvGrpSpPr>
        <p:grpSpPr>
          <a:xfrm>
            <a:off x="363093" y="1714500"/>
            <a:ext cx="665607" cy="665607"/>
            <a:chOff x="0" y="0"/>
            <a:chExt cx="887476" cy="887476"/>
          </a:xfrm>
        </p:grpSpPr>
        <p:sp>
          <p:nvSpPr>
            <p:cNvPr id="17" name="Freeform 17" descr="preencoded.png"/>
            <p:cNvSpPr/>
            <p:nvPr/>
          </p:nvSpPr>
          <p:spPr>
            <a:xfrm>
              <a:off x="0" y="0"/>
              <a:ext cx="887476" cy="887476"/>
            </a:xfrm>
            <a:custGeom>
              <a:avLst/>
              <a:gdLst/>
              <a:ahLst/>
              <a:cxnLst/>
              <a:rect l="l" t="t" r="r" b="b"/>
              <a:pathLst>
                <a:path w="887476" h="887476">
                  <a:moveTo>
                    <a:pt x="0" y="0"/>
                  </a:moveTo>
                  <a:lnTo>
                    <a:pt x="887476" y="0"/>
                  </a:lnTo>
                  <a:lnTo>
                    <a:pt x="887476" y="887476"/>
                  </a:lnTo>
                  <a:lnTo>
                    <a:pt x="0" y="88747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/>
              <a:stretch>
                <a:fillRect/>
              </a:stretch>
            </a:blipFill>
          </p:spPr>
        </p:sp>
      </p:grpSp>
      <p:grpSp>
        <p:nvGrpSpPr>
          <p:cNvPr id="18" name="Group 18"/>
          <p:cNvGrpSpPr/>
          <p:nvPr/>
        </p:nvGrpSpPr>
        <p:grpSpPr>
          <a:xfrm>
            <a:off x="804783" y="292846"/>
            <a:ext cx="5960397" cy="735854"/>
            <a:chOff x="0" y="0"/>
            <a:chExt cx="7947195" cy="981138"/>
          </a:xfrm>
        </p:grpSpPr>
        <p:grpSp>
          <p:nvGrpSpPr>
            <p:cNvPr id="19" name="Group 19"/>
            <p:cNvGrpSpPr/>
            <p:nvPr/>
          </p:nvGrpSpPr>
          <p:grpSpPr>
            <a:xfrm>
              <a:off x="49771" y="36160"/>
              <a:ext cx="7897425" cy="944978"/>
              <a:chOff x="0" y="0"/>
              <a:chExt cx="1677149" cy="200682"/>
            </a:xfrm>
          </p:grpSpPr>
          <p:sp>
            <p:nvSpPr>
              <p:cNvPr id="20" name="Freeform 20"/>
              <p:cNvSpPr/>
              <p:nvPr/>
            </p:nvSpPr>
            <p:spPr>
              <a:xfrm>
                <a:off x="0" y="0"/>
                <a:ext cx="1677149" cy="200682"/>
              </a:xfrm>
              <a:custGeom>
                <a:avLst/>
                <a:gdLst/>
                <a:ahLst/>
                <a:cxnLst/>
                <a:rect l="l" t="t" r="r" b="b"/>
                <a:pathLst>
                  <a:path w="1677149" h="200682">
                    <a:moveTo>
                      <a:pt x="52766" y="0"/>
                    </a:moveTo>
                    <a:lnTo>
                      <a:pt x="1624384" y="0"/>
                    </a:lnTo>
                    <a:cubicBezTo>
                      <a:pt x="1638378" y="0"/>
                      <a:pt x="1651799" y="5559"/>
                      <a:pt x="1661695" y="15455"/>
                    </a:cubicBezTo>
                    <a:cubicBezTo>
                      <a:pt x="1671590" y="25350"/>
                      <a:pt x="1677149" y="38771"/>
                      <a:pt x="1677149" y="52766"/>
                    </a:cubicBezTo>
                    <a:lnTo>
                      <a:pt x="1677149" y="147916"/>
                    </a:lnTo>
                    <a:cubicBezTo>
                      <a:pt x="1677149" y="161910"/>
                      <a:pt x="1671590" y="175332"/>
                      <a:pt x="1661695" y="185227"/>
                    </a:cubicBezTo>
                    <a:cubicBezTo>
                      <a:pt x="1651799" y="195123"/>
                      <a:pt x="1638378" y="200682"/>
                      <a:pt x="1624384" y="200682"/>
                    </a:cubicBezTo>
                    <a:lnTo>
                      <a:pt x="52766" y="200682"/>
                    </a:lnTo>
                    <a:cubicBezTo>
                      <a:pt x="38771" y="200682"/>
                      <a:pt x="25350" y="195123"/>
                      <a:pt x="15455" y="185227"/>
                    </a:cubicBezTo>
                    <a:cubicBezTo>
                      <a:pt x="5559" y="175332"/>
                      <a:pt x="0" y="161910"/>
                      <a:pt x="0" y="147916"/>
                    </a:cubicBezTo>
                    <a:lnTo>
                      <a:pt x="0" y="52766"/>
                    </a:lnTo>
                    <a:cubicBezTo>
                      <a:pt x="0" y="38771"/>
                      <a:pt x="5559" y="25350"/>
                      <a:pt x="15455" y="15455"/>
                    </a:cubicBezTo>
                    <a:cubicBezTo>
                      <a:pt x="25350" y="5559"/>
                      <a:pt x="38771" y="0"/>
                      <a:pt x="52766" y="0"/>
                    </a:cubicBezTo>
                    <a:close/>
                  </a:path>
                </a:pathLst>
              </a:custGeom>
              <a:solidFill>
                <a:srgbClr val="001E4A"/>
              </a:solidFill>
            </p:spPr>
          </p:sp>
          <p:sp>
            <p:nvSpPr>
              <p:cNvPr id="21" name="TextBox 21"/>
              <p:cNvSpPr txBox="1"/>
              <p:nvPr/>
            </p:nvSpPr>
            <p:spPr>
              <a:xfrm>
                <a:off x="0" y="-47625"/>
                <a:ext cx="1677149" cy="248307"/>
              </a:xfrm>
              <a:prstGeom prst="rect">
                <a:avLst/>
              </a:prstGeom>
            </p:spPr>
            <p:txBody>
              <a:bodyPr lIns="6875" tIns="6875" rIns="6875" bIns="6875" rtlCol="0" anchor="ctr"/>
              <a:lstStyle/>
              <a:p>
                <a:pPr algn="ctr">
                  <a:lnSpc>
                    <a:spcPts val="1913"/>
                  </a:lnSpc>
                </a:pPr>
                <a:endParaRPr/>
              </a:p>
            </p:txBody>
          </p:sp>
        </p:grpSp>
        <p:grpSp>
          <p:nvGrpSpPr>
            <p:cNvPr id="22" name="Group 22"/>
            <p:cNvGrpSpPr/>
            <p:nvPr/>
          </p:nvGrpSpPr>
          <p:grpSpPr>
            <a:xfrm>
              <a:off x="0" y="0"/>
              <a:ext cx="7947195" cy="944978"/>
              <a:chOff x="0" y="0"/>
              <a:chExt cx="1687719" cy="200682"/>
            </a:xfrm>
          </p:grpSpPr>
          <p:sp>
            <p:nvSpPr>
              <p:cNvPr id="23" name="Freeform 23"/>
              <p:cNvSpPr/>
              <p:nvPr/>
            </p:nvSpPr>
            <p:spPr>
              <a:xfrm>
                <a:off x="0" y="0"/>
                <a:ext cx="1687719" cy="200682"/>
              </a:xfrm>
              <a:custGeom>
                <a:avLst/>
                <a:gdLst/>
                <a:ahLst/>
                <a:cxnLst/>
                <a:rect l="l" t="t" r="r" b="b"/>
                <a:pathLst>
                  <a:path w="1687719" h="200682">
                    <a:moveTo>
                      <a:pt x="52435" y="0"/>
                    </a:moveTo>
                    <a:lnTo>
                      <a:pt x="1635284" y="0"/>
                    </a:lnTo>
                    <a:cubicBezTo>
                      <a:pt x="1664243" y="0"/>
                      <a:pt x="1687719" y="23476"/>
                      <a:pt x="1687719" y="52435"/>
                    </a:cubicBezTo>
                    <a:lnTo>
                      <a:pt x="1687719" y="148247"/>
                    </a:lnTo>
                    <a:cubicBezTo>
                      <a:pt x="1687719" y="177206"/>
                      <a:pt x="1664243" y="200682"/>
                      <a:pt x="1635284" y="200682"/>
                    </a:cubicBezTo>
                    <a:lnTo>
                      <a:pt x="52435" y="200682"/>
                    </a:lnTo>
                    <a:cubicBezTo>
                      <a:pt x="23476" y="200682"/>
                      <a:pt x="0" y="177206"/>
                      <a:pt x="0" y="148247"/>
                    </a:cubicBezTo>
                    <a:lnTo>
                      <a:pt x="0" y="52435"/>
                    </a:lnTo>
                    <a:cubicBezTo>
                      <a:pt x="0" y="23476"/>
                      <a:pt x="23476" y="0"/>
                      <a:pt x="52435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</p:sp>
          <p:sp>
            <p:nvSpPr>
              <p:cNvPr id="24" name="TextBox 24"/>
              <p:cNvSpPr txBox="1"/>
              <p:nvPr/>
            </p:nvSpPr>
            <p:spPr>
              <a:xfrm>
                <a:off x="0" y="-47625"/>
                <a:ext cx="1687719" cy="248307"/>
              </a:xfrm>
              <a:prstGeom prst="rect">
                <a:avLst/>
              </a:prstGeom>
            </p:spPr>
            <p:txBody>
              <a:bodyPr lIns="6875" tIns="6875" rIns="6875" bIns="6875" rtlCol="0" anchor="ctr"/>
              <a:lstStyle/>
              <a:p>
                <a:pPr algn="ctr">
                  <a:lnSpc>
                    <a:spcPts val="1913"/>
                  </a:lnSpc>
                </a:pPr>
                <a:endParaRPr/>
              </a:p>
            </p:txBody>
          </p:sp>
        </p:grpSp>
        <p:sp>
          <p:nvSpPr>
            <p:cNvPr id="25" name="Freeform 25"/>
            <p:cNvSpPr/>
            <p:nvPr/>
          </p:nvSpPr>
          <p:spPr>
            <a:xfrm>
              <a:off x="6768438" y="137770"/>
              <a:ext cx="789897" cy="669437"/>
            </a:xfrm>
            <a:custGeom>
              <a:avLst/>
              <a:gdLst/>
              <a:ahLst/>
              <a:cxnLst/>
              <a:rect l="l" t="t" r="r" b="b"/>
              <a:pathLst>
                <a:path w="789897" h="669437">
                  <a:moveTo>
                    <a:pt x="0" y="0"/>
                  </a:moveTo>
                  <a:lnTo>
                    <a:pt x="789897" y="0"/>
                  </a:lnTo>
                  <a:lnTo>
                    <a:pt x="789897" y="669438"/>
                  </a:lnTo>
                  <a:lnTo>
                    <a:pt x="0" y="66943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1"/>
              <a:stretch>
                <a:fillRect/>
              </a:stretch>
            </a:blipFill>
          </p:spPr>
        </p:sp>
        <p:sp>
          <p:nvSpPr>
            <p:cNvPr id="26" name="Freeform 26"/>
            <p:cNvSpPr/>
            <p:nvPr/>
          </p:nvSpPr>
          <p:spPr>
            <a:xfrm>
              <a:off x="392612" y="137770"/>
              <a:ext cx="4665374" cy="669437"/>
            </a:xfrm>
            <a:custGeom>
              <a:avLst/>
              <a:gdLst/>
              <a:ahLst/>
              <a:cxnLst/>
              <a:rect l="l" t="t" r="r" b="b"/>
              <a:pathLst>
                <a:path w="4665374" h="669437">
                  <a:moveTo>
                    <a:pt x="0" y="0"/>
                  </a:moveTo>
                  <a:lnTo>
                    <a:pt x="4665374" y="0"/>
                  </a:lnTo>
                  <a:lnTo>
                    <a:pt x="4665374" y="669438"/>
                  </a:lnTo>
                  <a:lnTo>
                    <a:pt x="0" y="66943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2"/>
              <a:stretch>
                <a:fillRect l="-899" t="-5640" r="-629" b="-5013"/>
              </a:stretch>
            </a:blipFill>
          </p:spPr>
        </p:sp>
        <p:sp>
          <p:nvSpPr>
            <p:cNvPr id="27" name="Freeform 27"/>
            <p:cNvSpPr/>
            <p:nvPr/>
          </p:nvSpPr>
          <p:spPr>
            <a:xfrm>
              <a:off x="5282653" y="137770"/>
              <a:ext cx="1259599" cy="669437"/>
            </a:xfrm>
            <a:custGeom>
              <a:avLst/>
              <a:gdLst/>
              <a:ahLst/>
              <a:cxnLst/>
              <a:rect l="l" t="t" r="r" b="b"/>
              <a:pathLst>
                <a:path w="1259599" h="669437">
                  <a:moveTo>
                    <a:pt x="0" y="0"/>
                  </a:moveTo>
                  <a:lnTo>
                    <a:pt x="1259599" y="0"/>
                  </a:lnTo>
                  <a:lnTo>
                    <a:pt x="1259599" y="669438"/>
                  </a:lnTo>
                  <a:lnTo>
                    <a:pt x="0" y="66943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3"/>
              <a:stretch>
                <a:fillRect/>
              </a:stretch>
            </a:blipFill>
          </p:spPr>
        </p:sp>
      </p:grpSp>
      <p:grpSp>
        <p:nvGrpSpPr>
          <p:cNvPr id="28" name="Group 28"/>
          <p:cNvGrpSpPr/>
          <p:nvPr/>
        </p:nvGrpSpPr>
        <p:grpSpPr>
          <a:xfrm>
            <a:off x="-350607" y="9410700"/>
            <a:ext cx="9973109" cy="638175"/>
            <a:chOff x="0" y="0"/>
            <a:chExt cx="13297479" cy="850900"/>
          </a:xfrm>
        </p:grpSpPr>
        <p:grpSp>
          <p:nvGrpSpPr>
            <p:cNvPr id="29" name="Group 29"/>
            <p:cNvGrpSpPr/>
            <p:nvPr/>
          </p:nvGrpSpPr>
          <p:grpSpPr>
            <a:xfrm>
              <a:off x="0" y="0"/>
              <a:ext cx="13297479" cy="850900"/>
              <a:chOff x="0" y="0"/>
              <a:chExt cx="2626663" cy="168079"/>
            </a:xfrm>
          </p:grpSpPr>
          <p:sp>
            <p:nvSpPr>
              <p:cNvPr id="30" name="Freeform 30"/>
              <p:cNvSpPr/>
              <p:nvPr/>
            </p:nvSpPr>
            <p:spPr>
              <a:xfrm>
                <a:off x="0" y="0"/>
                <a:ext cx="2626663" cy="168079"/>
              </a:xfrm>
              <a:custGeom>
                <a:avLst/>
                <a:gdLst/>
                <a:ahLst/>
                <a:cxnLst/>
                <a:rect l="l" t="t" r="r" b="b"/>
                <a:pathLst>
                  <a:path w="2626663" h="168079">
                    <a:moveTo>
                      <a:pt x="26394" y="0"/>
                    </a:moveTo>
                    <a:lnTo>
                      <a:pt x="2600269" y="0"/>
                    </a:lnTo>
                    <a:cubicBezTo>
                      <a:pt x="2614846" y="0"/>
                      <a:pt x="2626663" y="11817"/>
                      <a:pt x="2626663" y="26394"/>
                    </a:cubicBezTo>
                    <a:lnTo>
                      <a:pt x="2626663" y="141686"/>
                    </a:lnTo>
                    <a:cubicBezTo>
                      <a:pt x="2626663" y="148685"/>
                      <a:pt x="2623882" y="155399"/>
                      <a:pt x="2618932" y="160349"/>
                    </a:cubicBezTo>
                    <a:cubicBezTo>
                      <a:pt x="2613982" y="165298"/>
                      <a:pt x="2607269" y="168079"/>
                      <a:pt x="2600269" y="168079"/>
                    </a:cubicBezTo>
                    <a:lnTo>
                      <a:pt x="26394" y="168079"/>
                    </a:lnTo>
                    <a:cubicBezTo>
                      <a:pt x="19394" y="168079"/>
                      <a:pt x="12680" y="165298"/>
                      <a:pt x="7730" y="160349"/>
                    </a:cubicBezTo>
                    <a:cubicBezTo>
                      <a:pt x="2781" y="155399"/>
                      <a:pt x="0" y="148685"/>
                      <a:pt x="0" y="141686"/>
                    </a:cubicBezTo>
                    <a:lnTo>
                      <a:pt x="0" y="26394"/>
                    </a:lnTo>
                    <a:cubicBezTo>
                      <a:pt x="0" y="19394"/>
                      <a:pt x="2781" y="12680"/>
                      <a:pt x="7730" y="7730"/>
                    </a:cubicBezTo>
                    <a:cubicBezTo>
                      <a:pt x="12680" y="2781"/>
                      <a:pt x="19394" y="0"/>
                      <a:pt x="26394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</p:sp>
          <p:sp>
            <p:nvSpPr>
              <p:cNvPr id="31" name="TextBox 31"/>
              <p:cNvSpPr txBox="1"/>
              <p:nvPr/>
            </p:nvSpPr>
            <p:spPr>
              <a:xfrm>
                <a:off x="0" y="-9525"/>
                <a:ext cx="2626663" cy="177604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77"/>
                  </a:lnSpc>
                </a:pPr>
                <a:endParaRPr/>
              </a:p>
            </p:txBody>
          </p:sp>
        </p:grpSp>
        <p:sp>
          <p:nvSpPr>
            <p:cNvPr id="32" name="AutoShape 32"/>
            <p:cNvSpPr/>
            <p:nvPr/>
          </p:nvSpPr>
          <p:spPr>
            <a:xfrm flipV="1">
              <a:off x="7552484" y="452392"/>
              <a:ext cx="4575350" cy="7802"/>
            </a:xfrm>
            <a:prstGeom prst="line">
              <a:avLst/>
            </a:prstGeom>
            <a:ln w="25400" cap="flat">
              <a:solidFill>
                <a:srgbClr val="0070C0"/>
              </a:solidFill>
              <a:prstDash val="solid"/>
              <a:headEnd type="none" w="sm" len="sm"/>
              <a:tailEnd type="none" w="sm" len="sm"/>
            </a:ln>
          </p:spPr>
        </p:sp>
        <p:sp>
          <p:nvSpPr>
            <p:cNvPr id="33" name="Freeform 33"/>
            <p:cNvSpPr/>
            <p:nvPr/>
          </p:nvSpPr>
          <p:spPr>
            <a:xfrm>
              <a:off x="1513840" y="235627"/>
              <a:ext cx="379646" cy="379646"/>
            </a:xfrm>
            <a:custGeom>
              <a:avLst/>
              <a:gdLst/>
              <a:ahLst/>
              <a:cxnLst/>
              <a:rect l="l" t="t" r="r" b="b"/>
              <a:pathLst>
                <a:path w="379646" h="379646">
                  <a:moveTo>
                    <a:pt x="0" y="0"/>
                  </a:moveTo>
                  <a:lnTo>
                    <a:pt x="379646" y="0"/>
                  </a:lnTo>
                  <a:lnTo>
                    <a:pt x="379646" y="379646"/>
                  </a:lnTo>
                  <a:lnTo>
                    <a:pt x="0" y="37964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4">
                <a:extLst>
                  <a:ext uri="{96DAC541-7B7A-43D3-8B79-37D633B846F1}">
                    <asvg:svgBlip xmlns:asvg="http://schemas.microsoft.com/office/drawing/2016/SVG/main" r:embed="rId15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34" name="TextBox 34"/>
            <p:cNvSpPr txBox="1"/>
            <p:nvPr/>
          </p:nvSpPr>
          <p:spPr>
            <a:xfrm>
              <a:off x="4134112" y="341459"/>
              <a:ext cx="1017477" cy="26040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1356"/>
                </a:lnSpc>
              </a:pPr>
              <a:r>
                <a:rPr lang="en-US" sz="1428">
                  <a:solidFill>
                    <a:srgbClr val="0070C0"/>
                  </a:solidFill>
                  <a:latin typeface="Raleway"/>
                  <a:ea typeface="Raleway"/>
                  <a:cs typeface="Raleway"/>
                  <a:sym typeface="Raleway"/>
                </a:rPr>
                <a:t>its_drpm   </a:t>
              </a:r>
            </a:p>
          </p:txBody>
        </p:sp>
        <p:sp>
          <p:nvSpPr>
            <p:cNvPr id="35" name="Freeform 35"/>
            <p:cNvSpPr/>
            <p:nvPr/>
          </p:nvSpPr>
          <p:spPr>
            <a:xfrm rot="5400000">
              <a:off x="12510713" y="148296"/>
              <a:ext cx="139058" cy="554217"/>
            </a:xfrm>
            <a:custGeom>
              <a:avLst/>
              <a:gdLst/>
              <a:ahLst/>
              <a:cxnLst/>
              <a:rect l="l" t="t" r="r" b="b"/>
              <a:pathLst>
                <a:path w="139058" h="554217">
                  <a:moveTo>
                    <a:pt x="0" y="0"/>
                  </a:moveTo>
                  <a:lnTo>
                    <a:pt x="139057" y="0"/>
                  </a:lnTo>
                  <a:lnTo>
                    <a:pt x="139057" y="554217"/>
                  </a:lnTo>
                  <a:lnTo>
                    <a:pt x="0" y="55421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6">
                <a:extLst>
                  <a:ext uri="{96DAC541-7B7A-43D3-8B79-37D633B846F1}">
                    <asvg:svgBlip xmlns:asvg="http://schemas.microsoft.com/office/drawing/2016/SVG/main" r:embed="rId17"/>
                  </a:ext>
                </a:extLst>
              </a:blip>
              <a:stretch>
                <a:fillRect t="-181" b="-181"/>
              </a:stretch>
            </a:blipFill>
          </p:spPr>
        </p:sp>
        <p:sp>
          <p:nvSpPr>
            <p:cNvPr id="36" name="Freeform 36"/>
            <p:cNvSpPr/>
            <p:nvPr/>
          </p:nvSpPr>
          <p:spPr>
            <a:xfrm>
              <a:off x="3701264" y="235627"/>
              <a:ext cx="379646" cy="379646"/>
            </a:xfrm>
            <a:custGeom>
              <a:avLst/>
              <a:gdLst/>
              <a:ahLst/>
              <a:cxnLst/>
              <a:rect l="l" t="t" r="r" b="b"/>
              <a:pathLst>
                <a:path w="379646" h="379646">
                  <a:moveTo>
                    <a:pt x="0" y="0"/>
                  </a:moveTo>
                  <a:lnTo>
                    <a:pt x="379646" y="0"/>
                  </a:lnTo>
                  <a:lnTo>
                    <a:pt x="379646" y="379646"/>
                  </a:lnTo>
                  <a:lnTo>
                    <a:pt x="0" y="37964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8">
                <a:extLst>
                  <a:ext uri="{96DAC541-7B7A-43D3-8B79-37D633B846F1}">
                    <asvg:svgBlip xmlns:asvg="http://schemas.microsoft.com/office/drawing/2016/SVG/main" r:embed="rId19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37" name="Freeform 37"/>
            <p:cNvSpPr/>
            <p:nvPr/>
          </p:nvSpPr>
          <p:spPr>
            <a:xfrm>
              <a:off x="1040039" y="235627"/>
              <a:ext cx="379646" cy="379646"/>
            </a:xfrm>
            <a:custGeom>
              <a:avLst/>
              <a:gdLst/>
              <a:ahLst/>
              <a:cxnLst/>
              <a:rect l="l" t="t" r="r" b="b"/>
              <a:pathLst>
                <a:path w="379646" h="379646">
                  <a:moveTo>
                    <a:pt x="0" y="0"/>
                  </a:moveTo>
                  <a:lnTo>
                    <a:pt x="379646" y="0"/>
                  </a:lnTo>
                  <a:lnTo>
                    <a:pt x="379646" y="379646"/>
                  </a:lnTo>
                  <a:lnTo>
                    <a:pt x="0" y="37964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0">
                <a:extLst>
                  <a:ext uri="{96DAC541-7B7A-43D3-8B79-37D633B846F1}">
                    <asvg:svgBlip xmlns:asvg="http://schemas.microsoft.com/office/drawing/2016/SVG/main" r:embed="rId21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38" name="TextBox 38"/>
            <p:cNvSpPr txBox="1"/>
            <p:nvPr/>
          </p:nvSpPr>
          <p:spPr>
            <a:xfrm>
              <a:off x="1982386" y="341459"/>
              <a:ext cx="1269679" cy="22504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1356"/>
                </a:lnSpc>
              </a:pPr>
              <a:r>
                <a:rPr lang="en-US" sz="1428">
                  <a:solidFill>
                    <a:srgbClr val="0070C0"/>
                  </a:solidFill>
                  <a:latin typeface="Raleway"/>
                  <a:ea typeface="Raleway"/>
                  <a:cs typeface="Raleway"/>
                  <a:sym typeface="Raleway"/>
                </a:rPr>
                <a:t>DRPM ITS</a:t>
              </a:r>
            </a:p>
          </p:txBody>
        </p:sp>
        <p:sp>
          <p:nvSpPr>
            <p:cNvPr id="39" name="TextBox 39"/>
            <p:cNvSpPr txBox="1"/>
            <p:nvPr/>
          </p:nvSpPr>
          <p:spPr>
            <a:xfrm>
              <a:off x="5658235" y="273407"/>
              <a:ext cx="1614805" cy="31987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002"/>
                </a:lnSpc>
                <a:spcBef>
                  <a:spcPct val="0"/>
                </a:spcBef>
              </a:pPr>
              <a:r>
                <a:rPr lang="en-US" sz="1430">
                  <a:solidFill>
                    <a:srgbClr val="0070C0"/>
                  </a:solidFill>
                  <a:latin typeface="Raleway"/>
                  <a:ea typeface="Raleway"/>
                  <a:cs typeface="Raleway"/>
                  <a:sym typeface="Raleway"/>
                </a:rPr>
                <a:t> its.ac.id/drpm</a:t>
              </a:r>
            </a:p>
          </p:txBody>
        </p:sp>
        <p:sp>
          <p:nvSpPr>
            <p:cNvPr id="40" name="Freeform 40"/>
            <p:cNvSpPr/>
            <p:nvPr/>
          </p:nvSpPr>
          <p:spPr>
            <a:xfrm>
              <a:off x="5227790" y="235627"/>
              <a:ext cx="379646" cy="379646"/>
            </a:xfrm>
            <a:custGeom>
              <a:avLst/>
              <a:gdLst/>
              <a:ahLst/>
              <a:cxnLst/>
              <a:rect l="l" t="t" r="r" b="b"/>
              <a:pathLst>
                <a:path w="379646" h="379646">
                  <a:moveTo>
                    <a:pt x="0" y="0"/>
                  </a:moveTo>
                  <a:lnTo>
                    <a:pt x="379645" y="0"/>
                  </a:lnTo>
                  <a:lnTo>
                    <a:pt x="379645" y="379646"/>
                  </a:lnTo>
                  <a:lnTo>
                    <a:pt x="0" y="37964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2">
                <a:extLst>
                  <a:ext uri="{96DAC541-7B7A-43D3-8B79-37D633B846F1}">
                    <asvg:svgBlip xmlns:asvg="http://schemas.microsoft.com/office/drawing/2016/SVG/main" r:embed="rId23"/>
                  </a:ext>
                </a:extLst>
              </a:blip>
              <a:stretch>
                <a:fillRect/>
              </a:stretch>
            </a:blipFill>
          </p:spPr>
        </p:sp>
      </p:grpSp>
      <p:sp>
        <p:nvSpPr>
          <p:cNvPr id="41" name="TextBox 41"/>
          <p:cNvSpPr txBox="1"/>
          <p:nvPr/>
        </p:nvSpPr>
        <p:spPr>
          <a:xfrm>
            <a:off x="490427" y="3265932"/>
            <a:ext cx="11007506" cy="229640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932"/>
              </a:lnSpc>
            </a:pPr>
            <a:r>
              <a:rPr lang="en-US" sz="5932" b="1">
                <a:solidFill>
                  <a:srgbClr val="FFFFFF"/>
                </a:solidFill>
                <a:latin typeface="Work Sans Bold"/>
                <a:ea typeface="Work Sans Bold"/>
                <a:cs typeface="Work Sans Bold"/>
                <a:sym typeface="Work Sans Bold"/>
              </a:rPr>
              <a:t>Mekanisme Penilaian Melalui MyITS Research</a:t>
            </a:r>
          </a:p>
          <a:p>
            <a:pPr algn="l">
              <a:lnSpc>
                <a:spcPts val="5932"/>
              </a:lnSpc>
            </a:pPr>
            <a:endParaRPr lang="en-US" sz="5932" b="1">
              <a:solidFill>
                <a:srgbClr val="FFFFFF"/>
              </a:solidFill>
              <a:latin typeface="Work Sans Bold"/>
              <a:ea typeface="Work Sans Bold"/>
              <a:cs typeface="Work Sans Bold"/>
              <a:sym typeface="Work Sans Bold"/>
            </a:endParaRPr>
          </a:p>
        </p:txBody>
      </p:sp>
      <p:sp>
        <p:nvSpPr>
          <p:cNvPr id="42" name="TextBox 42"/>
          <p:cNvSpPr txBox="1"/>
          <p:nvPr/>
        </p:nvSpPr>
        <p:spPr>
          <a:xfrm>
            <a:off x="11934825" y="590550"/>
            <a:ext cx="5581650" cy="3429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2677"/>
              </a:lnSpc>
            </a:pPr>
            <a:r>
              <a:rPr lang="en-US" sz="2250">
                <a:solidFill>
                  <a:srgbClr val="000000"/>
                </a:solidFill>
                <a:latin typeface="Work Sans"/>
                <a:ea typeface="Work Sans"/>
                <a:cs typeface="Work Sans"/>
                <a:sym typeface="Work Sans"/>
              </a:rPr>
              <a:t>Institut Teknologi Sepuluh Nopember 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10287000"/>
            <a:chOff x="0" y="0"/>
            <a:chExt cx="24384000" cy="13716000"/>
          </a:xfrm>
        </p:grpSpPr>
        <p:sp>
          <p:nvSpPr>
            <p:cNvPr id="3" name="Freeform 3" descr="preencoded.png"/>
            <p:cNvSpPr/>
            <p:nvPr/>
          </p:nvSpPr>
          <p:spPr>
            <a:xfrm>
              <a:off x="0" y="0"/>
              <a:ext cx="24384000" cy="13716000"/>
            </a:xfrm>
            <a:custGeom>
              <a:avLst/>
              <a:gdLst/>
              <a:ahLst/>
              <a:cxnLst/>
              <a:rect l="l" t="t" r="r" b="b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b="-13"/>
              </a:stretch>
            </a:blipFill>
          </p:spPr>
        </p:sp>
      </p:grpSp>
      <p:grpSp>
        <p:nvGrpSpPr>
          <p:cNvPr id="4" name="Group 4"/>
          <p:cNvGrpSpPr/>
          <p:nvPr/>
        </p:nvGrpSpPr>
        <p:grpSpPr>
          <a:xfrm>
            <a:off x="-95800" y="-169622"/>
            <a:ext cx="18288000" cy="6398914"/>
            <a:chOff x="0" y="0"/>
            <a:chExt cx="24384000" cy="8531885"/>
          </a:xfrm>
        </p:grpSpPr>
        <p:sp>
          <p:nvSpPr>
            <p:cNvPr id="5" name="Freeform 5" descr="preencoded.png"/>
            <p:cNvSpPr/>
            <p:nvPr/>
          </p:nvSpPr>
          <p:spPr>
            <a:xfrm>
              <a:off x="0" y="0"/>
              <a:ext cx="24384000" cy="8531860"/>
            </a:xfrm>
            <a:custGeom>
              <a:avLst/>
              <a:gdLst/>
              <a:ahLst/>
              <a:cxnLst/>
              <a:rect l="l" t="t" r="r" b="b"/>
              <a:pathLst>
                <a:path w="24384000" h="8531860">
                  <a:moveTo>
                    <a:pt x="0" y="0"/>
                  </a:moveTo>
                  <a:lnTo>
                    <a:pt x="24384000" y="0"/>
                  </a:lnTo>
                  <a:lnTo>
                    <a:pt x="24384000" y="8531860"/>
                  </a:lnTo>
                  <a:lnTo>
                    <a:pt x="0" y="853186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b="-154"/>
              </a:stretch>
            </a:blipFill>
          </p:spPr>
        </p:sp>
      </p:grpSp>
      <p:grpSp>
        <p:nvGrpSpPr>
          <p:cNvPr id="6" name="Group 6"/>
          <p:cNvGrpSpPr/>
          <p:nvPr/>
        </p:nvGrpSpPr>
        <p:grpSpPr>
          <a:xfrm>
            <a:off x="-191599" y="1622733"/>
            <a:ext cx="18479599" cy="8191500"/>
            <a:chOff x="0" y="0"/>
            <a:chExt cx="24639466" cy="10922000"/>
          </a:xfrm>
        </p:grpSpPr>
        <p:sp>
          <p:nvSpPr>
            <p:cNvPr id="7" name="Freeform 7" descr="preencoded.png"/>
            <p:cNvSpPr/>
            <p:nvPr/>
          </p:nvSpPr>
          <p:spPr>
            <a:xfrm>
              <a:off x="0" y="0"/>
              <a:ext cx="24639465" cy="10922000"/>
            </a:xfrm>
            <a:custGeom>
              <a:avLst/>
              <a:gdLst/>
              <a:ahLst/>
              <a:cxnLst/>
              <a:rect l="l" t="t" r="r" b="b"/>
              <a:pathLst>
                <a:path w="24639465" h="10922000">
                  <a:moveTo>
                    <a:pt x="0" y="0"/>
                  </a:moveTo>
                  <a:lnTo>
                    <a:pt x="24639465" y="0"/>
                  </a:lnTo>
                  <a:lnTo>
                    <a:pt x="24639465" y="10922000"/>
                  </a:lnTo>
                  <a:lnTo>
                    <a:pt x="0" y="10922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l="-720" r="-720" b="-101"/>
              </a:stretch>
            </a:blipFill>
          </p:spPr>
        </p:sp>
      </p:grpSp>
      <p:grpSp>
        <p:nvGrpSpPr>
          <p:cNvPr id="8" name="Group 8"/>
          <p:cNvGrpSpPr/>
          <p:nvPr/>
        </p:nvGrpSpPr>
        <p:grpSpPr>
          <a:xfrm>
            <a:off x="-2056785" y="1924050"/>
            <a:ext cx="7264436" cy="8034982"/>
            <a:chOff x="0" y="0"/>
            <a:chExt cx="12166600" cy="13457125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12166600" cy="13457124"/>
            </a:xfrm>
            <a:custGeom>
              <a:avLst/>
              <a:gdLst/>
              <a:ahLst/>
              <a:cxnLst/>
              <a:rect l="l" t="t" r="r" b="b"/>
              <a:pathLst>
                <a:path w="12166600" h="13457124">
                  <a:moveTo>
                    <a:pt x="0" y="0"/>
                  </a:moveTo>
                  <a:lnTo>
                    <a:pt x="12166600" y="0"/>
                  </a:lnTo>
                  <a:lnTo>
                    <a:pt x="12166600" y="13457124"/>
                  </a:lnTo>
                  <a:lnTo>
                    <a:pt x="0" y="1345712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alphaModFix amt="9999"/>
              </a:blip>
              <a:stretch>
                <a:fillRect t="-310" b="-310"/>
              </a:stretch>
            </a:blipFill>
          </p:spPr>
        </p:sp>
      </p:grpSp>
      <p:grpSp>
        <p:nvGrpSpPr>
          <p:cNvPr id="10" name="Group 10"/>
          <p:cNvGrpSpPr/>
          <p:nvPr/>
        </p:nvGrpSpPr>
        <p:grpSpPr>
          <a:xfrm>
            <a:off x="804783" y="292846"/>
            <a:ext cx="5960397" cy="735854"/>
            <a:chOff x="0" y="0"/>
            <a:chExt cx="7947195" cy="981138"/>
          </a:xfrm>
        </p:grpSpPr>
        <p:grpSp>
          <p:nvGrpSpPr>
            <p:cNvPr id="11" name="Group 11"/>
            <p:cNvGrpSpPr/>
            <p:nvPr/>
          </p:nvGrpSpPr>
          <p:grpSpPr>
            <a:xfrm>
              <a:off x="49771" y="36160"/>
              <a:ext cx="7897425" cy="944978"/>
              <a:chOff x="0" y="0"/>
              <a:chExt cx="1677149" cy="200682"/>
            </a:xfrm>
          </p:grpSpPr>
          <p:sp>
            <p:nvSpPr>
              <p:cNvPr id="12" name="Freeform 12"/>
              <p:cNvSpPr/>
              <p:nvPr/>
            </p:nvSpPr>
            <p:spPr>
              <a:xfrm>
                <a:off x="0" y="0"/>
                <a:ext cx="1677149" cy="200682"/>
              </a:xfrm>
              <a:custGeom>
                <a:avLst/>
                <a:gdLst/>
                <a:ahLst/>
                <a:cxnLst/>
                <a:rect l="l" t="t" r="r" b="b"/>
                <a:pathLst>
                  <a:path w="1677149" h="200682">
                    <a:moveTo>
                      <a:pt x="52766" y="0"/>
                    </a:moveTo>
                    <a:lnTo>
                      <a:pt x="1624384" y="0"/>
                    </a:lnTo>
                    <a:cubicBezTo>
                      <a:pt x="1638378" y="0"/>
                      <a:pt x="1651799" y="5559"/>
                      <a:pt x="1661695" y="15455"/>
                    </a:cubicBezTo>
                    <a:cubicBezTo>
                      <a:pt x="1671590" y="25350"/>
                      <a:pt x="1677149" y="38771"/>
                      <a:pt x="1677149" y="52766"/>
                    </a:cubicBezTo>
                    <a:lnTo>
                      <a:pt x="1677149" y="147916"/>
                    </a:lnTo>
                    <a:cubicBezTo>
                      <a:pt x="1677149" y="161910"/>
                      <a:pt x="1671590" y="175332"/>
                      <a:pt x="1661695" y="185227"/>
                    </a:cubicBezTo>
                    <a:cubicBezTo>
                      <a:pt x="1651799" y="195123"/>
                      <a:pt x="1638378" y="200682"/>
                      <a:pt x="1624384" y="200682"/>
                    </a:cubicBezTo>
                    <a:lnTo>
                      <a:pt x="52766" y="200682"/>
                    </a:lnTo>
                    <a:cubicBezTo>
                      <a:pt x="38771" y="200682"/>
                      <a:pt x="25350" y="195123"/>
                      <a:pt x="15455" y="185227"/>
                    </a:cubicBezTo>
                    <a:cubicBezTo>
                      <a:pt x="5559" y="175332"/>
                      <a:pt x="0" y="161910"/>
                      <a:pt x="0" y="147916"/>
                    </a:cubicBezTo>
                    <a:lnTo>
                      <a:pt x="0" y="52766"/>
                    </a:lnTo>
                    <a:cubicBezTo>
                      <a:pt x="0" y="38771"/>
                      <a:pt x="5559" y="25350"/>
                      <a:pt x="15455" y="15455"/>
                    </a:cubicBezTo>
                    <a:cubicBezTo>
                      <a:pt x="25350" y="5559"/>
                      <a:pt x="38771" y="0"/>
                      <a:pt x="52766" y="0"/>
                    </a:cubicBezTo>
                    <a:close/>
                  </a:path>
                </a:pathLst>
              </a:custGeom>
              <a:solidFill>
                <a:srgbClr val="001E4A"/>
              </a:solidFill>
            </p:spPr>
          </p:sp>
          <p:sp>
            <p:nvSpPr>
              <p:cNvPr id="13" name="TextBox 13"/>
              <p:cNvSpPr txBox="1"/>
              <p:nvPr/>
            </p:nvSpPr>
            <p:spPr>
              <a:xfrm>
                <a:off x="0" y="-47625"/>
                <a:ext cx="1677149" cy="248307"/>
              </a:xfrm>
              <a:prstGeom prst="rect">
                <a:avLst/>
              </a:prstGeom>
            </p:spPr>
            <p:txBody>
              <a:bodyPr lIns="6875" tIns="6875" rIns="6875" bIns="6875" rtlCol="0" anchor="ctr"/>
              <a:lstStyle/>
              <a:p>
                <a:pPr algn="ctr">
                  <a:lnSpc>
                    <a:spcPts val="1913"/>
                  </a:lnSpc>
                </a:pPr>
                <a:endParaRPr/>
              </a:p>
            </p:txBody>
          </p:sp>
        </p:grpSp>
        <p:grpSp>
          <p:nvGrpSpPr>
            <p:cNvPr id="14" name="Group 14"/>
            <p:cNvGrpSpPr/>
            <p:nvPr/>
          </p:nvGrpSpPr>
          <p:grpSpPr>
            <a:xfrm>
              <a:off x="0" y="0"/>
              <a:ext cx="7947195" cy="944978"/>
              <a:chOff x="0" y="0"/>
              <a:chExt cx="1687719" cy="200682"/>
            </a:xfrm>
          </p:grpSpPr>
          <p:sp>
            <p:nvSpPr>
              <p:cNvPr id="15" name="Freeform 15"/>
              <p:cNvSpPr/>
              <p:nvPr/>
            </p:nvSpPr>
            <p:spPr>
              <a:xfrm>
                <a:off x="0" y="0"/>
                <a:ext cx="1687719" cy="200682"/>
              </a:xfrm>
              <a:custGeom>
                <a:avLst/>
                <a:gdLst/>
                <a:ahLst/>
                <a:cxnLst/>
                <a:rect l="l" t="t" r="r" b="b"/>
                <a:pathLst>
                  <a:path w="1687719" h="200682">
                    <a:moveTo>
                      <a:pt x="52435" y="0"/>
                    </a:moveTo>
                    <a:lnTo>
                      <a:pt x="1635284" y="0"/>
                    </a:lnTo>
                    <a:cubicBezTo>
                      <a:pt x="1664243" y="0"/>
                      <a:pt x="1687719" y="23476"/>
                      <a:pt x="1687719" y="52435"/>
                    </a:cubicBezTo>
                    <a:lnTo>
                      <a:pt x="1687719" y="148247"/>
                    </a:lnTo>
                    <a:cubicBezTo>
                      <a:pt x="1687719" y="177206"/>
                      <a:pt x="1664243" y="200682"/>
                      <a:pt x="1635284" y="200682"/>
                    </a:cubicBezTo>
                    <a:lnTo>
                      <a:pt x="52435" y="200682"/>
                    </a:lnTo>
                    <a:cubicBezTo>
                      <a:pt x="23476" y="200682"/>
                      <a:pt x="0" y="177206"/>
                      <a:pt x="0" y="148247"/>
                    </a:cubicBezTo>
                    <a:lnTo>
                      <a:pt x="0" y="52435"/>
                    </a:lnTo>
                    <a:cubicBezTo>
                      <a:pt x="0" y="23476"/>
                      <a:pt x="23476" y="0"/>
                      <a:pt x="52435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</p:sp>
          <p:sp>
            <p:nvSpPr>
              <p:cNvPr id="16" name="TextBox 16"/>
              <p:cNvSpPr txBox="1"/>
              <p:nvPr/>
            </p:nvSpPr>
            <p:spPr>
              <a:xfrm>
                <a:off x="0" y="-47625"/>
                <a:ext cx="1687719" cy="248307"/>
              </a:xfrm>
              <a:prstGeom prst="rect">
                <a:avLst/>
              </a:prstGeom>
            </p:spPr>
            <p:txBody>
              <a:bodyPr lIns="6875" tIns="6875" rIns="6875" bIns="6875" rtlCol="0" anchor="ctr"/>
              <a:lstStyle/>
              <a:p>
                <a:pPr algn="ctr">
                  <a:lnSpc>
                    <a:spcPts val="1913"/>
                  </a:lnSpc>
                </a:pPr>
                <a:endParaRPr/>
              </a:p>
            </p:txBody>
          </p:sp>
        </p:grpSp>
        <p:sp>
          <p:nvSpPr>
            <p:cNvPr id="17" name="Freeform 17"/>
            <p:cNvSpPr/>
            <p:nvPr/>
          </p:nvSpPr>
          <p:spPr>
            <a:xfrm>
              <a:off x="6768438" y="137770"/>
              <a:ext cx="789897" cy="669437"/>
            </a:xfrm>
            <a:custGeom>
              <a:avLst/>
              <a:gdLst/>
              <a:ahLst/>
              <a:cxnLst/>
              <a:rect l="l" t="t" r="r" b="b"/>
              <a:pathLst>
                <a:path w="789897" h="669437">
                  <a:moveTo>
                    <a:pt x="0" y="0"/>
                  </a:moveTo>
                  <a:lnTo>
                    <a:pt x="789897" y="0"/>
                  </a:lnTo>
                  <a:lnTo>
                    <a:pt x="789897" y="669438"/>
                  </a:lnTo>
                  <a:lnTo>
                    <a:pt x="0" y="66943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/>
              </a:stretch>
            </a:blipFill>
          </p:spPr>
        </p:sp>
        <p:sp>
          <p:nvSpPr>
            <p:cNvPr id="18" name="Freeform 18"/>
            <p:cNvSpPr/>
            <p:nvPr/>
          </p:nvSpPr>
          <p:spPr>
            <a:xfrm>
              <a:off x="392612" y="137770"/>
              <a:ext cx="4665374" cy="669437"/>
            </a:xfrm>
            <a:custGeom>
              <a:avLst/>
              <a:gdLst/>
              <a:ahLst/>
              <a:cxnLst/>
              <a:rect l="l" t="t" r="r" b="b"/>
              <a:pathLst>
                <a:path w="4665374" h="669437">
                  <a:moveTo>
                    <a:pt x="0" y="0"/>
                  </a:moveTo>
                  <a:lnTo>
                    <a:pt x="4665374" y="0"/>
                  </a:lnTo>
                  <a:lnTo>
                    <a:pt x="4665374" y="669438"/>
                  </a:lnTo>
                  <a:lnTo>
                    <a:pt x="0" y="66943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 l="-899" t="-5640" r="-629" b="-5013"/>
              </a:stretch>
            </a:blipFill>
          </p:spPr>
        </p:sp>
        <p:sp>
          <p:nvSpPr>
            <p:cNvPr id="19" name="Freeform 19"/>
            <p:cNvSpPr/>
            <p:nvPr/>
          </p:nvSpPr>
          <p:spPr>
            <a:xfrm>
              <a:off x="5282653" y="137770"/>
              <a:ext cx="1259599" cy="669437"/>
            </a:xfrm>
            <a:custGeom>
              <a:avLst/>
              <a:gdLst/>
              <a:ahLst/>
              <a:cxnLst/>
              <a:rect l="l" t="t" r="r" b="b"/>
              <a:pathLst>
                <a:path w="1259599" h="669437">
                  <a:moveTo>
                    <a:pt x="0" y="0"/>
                  </a:moveTo>
                  <a:lnTo>
                    <a:pt x="1259599" y="0"/>
                  </a:lnTo>
                  <a:lnTo>
                    <a:pt x="1259599" y="669438"/>
                  </a:lnTo>
                  <a:lnTo>
                    <a:pt x="0" y="66943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/>
              </a:stretch>
            </a:blipFill>
          </p:spPr>
        </p:sp>
      </p:grpSp>
      <p:sp>
        <p:nvSpPr>
          <p:cNvPr id="22" name="Rectangle 21">
            <a:extLst>
              <a:ext uri="{FF2B5EF4-FFF2-40B4-BE49-F238E27FC236}">
                <a16:creationId xmlns:a16="http://schemas.microsoft.com/office/drawing/2014/main" id="{17A182B5-8EBF-0BC9-B02C-10971A85B6C8}"/>
              </a:ext>
            </a:extLst>
          </p:cNvPr>
          <p:cNvSpPr/>
          <p:nvPr/>
        </p:nvSpPr>
        <p:spPr>
          <a:xfrm>
            <a:off x="0" y="2954071"/>
            <a:ext cx="4022658" cy="3951515"/>
          </a:xfrm>
          <a:prstGeom prst="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endParaRPr lang="en-ID" dirty="0"/>
          </a:p>
          <a:p>
            <a:pPr marL="342900" indent="-342900">
              <a:buFont typeface="+mj-lt"/>
              <a:buAutoNum type="arabicPeriod"/>
            </a:pPr>
            <a:r>
              <a:rPr lang="en-US" sz="2800" dirty="0"/>
              <a:t>Buka </a:t>
            </a:r>
            <a:r>
              <a:rPr lang="en-US" sz="2800" dirty="0" err="1"/>
              <a:t>laman</a:t>
            </a:r>
            <a:r>
              <a:rPr lang="en-US" sz="2800" dirty="0"/>
              <a:t> </a:t>
            </a:r>
            <a:r>
              <a:rPr lang="en-US" sz="2800" b="1" dirty="0"/>
              <a:t>https://portal.its.ac.id/ </a:t>
            </a:r>
            <a:r>
              <a:rPr lang="en-US" sz="2800" dirty="0"/>
              <a:t>untuk </a:t>
            </a:r>
            <a:r>
              <a:rPr lang="en-US" sz="2800" dirty="0" err="1"/>
              <a:t>mengakses</a:t>
            </a:r>
            <a:r>
              <a:rPr lang="en-US" sz="2800" dirty="0"/>
              <a:t> </a:t>
            </a:r>
            <a:r>
              <a:rPr lang="en-US" sz="2800" b="1" dirty="0" err="1"/>
              <a:t>myITS</a:t>
            </a:r>
            <a:r>
              <a:rPr lang="en-US" sz="2800" b="1" dirty="0"/>
              <a:t> Research</a:t>
            </a:r>
            <a:r>
              <a:rPr lang="en-US" sz="2800" dirty="0"/>
              <a:t>. </a:t>
            </a:r>
          </a:p>
          <a:p>
            <a:pPr marL="342900" indent="-342900">
              <a:buFont typeface="+mj-lt"/>
              <a:buAutoNum type="arabicPeriod"/>
            </a:pPr>
            <a:r>
              <a:rPr lang="en-ID" sz="2800" dirty="0" err="1"/>
              <a:t>Ketikkan</a:t>
            </a:r>
            <a:r>
              <a:rPr lang="en-ID" sz="2800" dirty="0"/>
              <a:t> "</a:t>
            </a:r>
            <a:r>
              <a:rPr lang="en-ID" sz="2800" dirty="0" err="1"/>
              <a:t>myITS</a:t>
            </a:r>
            <a:r>
              <a:rPr lang="en-ID" sz="2800" dirty="0"/>
              <a:t> Research" pada </a:t>
            </a:r>
            <a:r>
              <a:rPr lang="en-ID" sz="2800" dirty="0" err="1"/>
              <a:t>kolom</a:t>
            </a:r>
            <a:r>
              <a:rPr lang="en-ID" sz="2800" dirty="0"/>
              <a:t> </a:t>
            </a:r>
            <a:r>
              <a:rPr lang="en-ID" sz="2800" dirty="0" err="1"/>
              <a:t>pencarian</a:t>
            </a:r>
            <a:r>
              <a:rPr lang="en-ID" sz="2800" dirty="0"/>
              <a:t> di </a:t>
            </a:r>
            <a:r>
              <a:rPr lang="en-ID" sz="2800" dirty="0" err="1"/>
              <a:t>halaman</a:t>
            </a:r>
            <a:r>
              <a:rPr lang="en-ID" sz="2800" dirty="0"/>
              <a:t> </a:t>
            </a:r>
            <a:r>
              <a:rPr lang="en-ID" sz="2800" dirty="0" err="1"/>
              <a:t>utama</a:t>
            </a:r>
            <a:r>
              <a:rPr lang="en-ID" sz="2800" dirty="0"/>
              <a:t>. </a:t>
            </a:r>
          </a:p>
        </p:txBody>
      </p:sp>
      <p:sp>
        <p:nvSpPr>
          <p:cNvPr id="24" name="Freeform 5">
            <a:extLst>
              <a:ext uri="{FF2B5EF4-FFF2-40B4-BE49-F238E27FC236}">
                <a16:creationId xmlns:a16="http://schemas.microsoft.com/office/drawing/2014/main" id="{BEF82217-2F06-7FEB-09D0-EDAFAEDDB401}"/>
              </a:ext>
            </a:extLst>
          </p:cNvPr>
          <p:cNvSpPr/>
          <p:nvPr/>
        </p:nvSpPr>
        <p:spPr>
          <a:xfrm>
            <a:off x="1028700" y="1875631"/>
            <a:ext cx="17656629" cy="1150144"/>
          </a:xfrm>
          <a:custGeom>
            <a:avLst/>
            <a:gdLst/>
            <a:ahLst/>
            <a:cxnLst/>
            <a:rect l="l" t="t" r="r" b="b"/>
            <a:pathLst>
              <a:path w="23542172" h="1533525">
                <a:moveTo>
                  <a:pt x="0" y="0"/>
                </a:moveTo>
                <a:lnTo>
                  <a:pt x="23542172" y="0"/>
                </a:lnTo>
                <a:lnTo>
                  <a:pt x="23542172" y="1533525"/>
                </a:lnTo>
                <a:lnTo>
                  <a:pt x="0" y="1533525"/>
                </a:lnTo>
                <a:close/>
              </a:path>
            </a:pathLst>
          </a:custGeom>
        </p:spPr>
        <p:txBody>
          <a:bodyPr/>
          <a:lstStyle/>
          <a:p>
            <a:endParaRPr lang="en-ID"/>
          </a:p>
        </p:txBody>
      </p:sp>
      <p:pic>
        <p:nvPicPr>
          <p:cNvPr id="25" name="Picture 24">
            <a:extLst>
              <a:ext uri="{FF2B5EF4-FFF2-40B4-BE49-F238E27FC236}">
                <a16:creationId xmlns:a16="http://schemas.microsoft.com/office/drawing/2014/main" id="{A11A4A04-8531-6298-889F-C72B88314996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951589" y="2018358"/>
            <a:ext cx="11385278" cy="690582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B5EB1196-7A92-A200-A3B3-3335AAE296CB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828214" y="2817436"/>
            <a:ext cx="11731513" cy="6022659"/>
          </a:xfrm>
          <a:prstGeom prst="rect">
            <a:avLst/>
          </a:prstGeom>
        </p:spPr>
      </p:pic>
      <p:sp>
        <p:nvSpPr>
          <p:cNvPr id="27" name="Rectangle 26">
            <a:extLst>
              <a:ext uri="{FF2B5EF4-FFF2-40B4-BE49-F238E27FC236}">
                <a16:creationId xmlns:a16="http://schemas.microsoft.com/office/drawing/2014/main" id="{4F46E85A-8DF5-143F-CF5F-B8635A8D1DA2}"/>
              </a:ext>
            </a:extLst>
          </p:cNvPr>
          <p:cNvSpPr/>
          <p:nvPr/>
        </p:nvSpPr>
        <p:spPr>
          <a:xfrm>
            <a:off x="5951589" y="5558971"/>
            <a:ext cx="4451767" cy="191588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50337635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10287000"/>
            <a:chOff x="0" y="0"/>
            <a:chExt cx="24384000" cy="13716000"/>
          </a:xfrm>
        </p:grpSpPr>
        <p:sp>
          <p:nvSpPr>
            <p:cNvPr id="3" name="Freeform 3" descr="preencoded.png"/>
            <p:cNvSpPr/>
            <p:nvPr/>
          </p:nvSpPr>
          <p:spPr>
            <a:xfrm>
              <a:off x="0" y="0"/>
              <a:ext cx="24384000" cy="13716000"/>
            </a:xfrm>
            <a:custGeom>
              <a:avLst/>
              <a:gdLst/>
              <a:ahLst/>
              <a:cxnLst/>
              <a:rect l="l" t="t" r="r" b="b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b="-13"/>
              </a:stretch>
            </a:blipFill>
          </p:spPr>
        </p:sp>
      </p:grpSp>
      <p:grpSp>
        <p:nvGrpSpPr>
          <p:cNvPr id="4" name="Group 4"/>
          <p:cNvGrpSpPr/>
          <p:nvPr/>
        </p:nvGrpSpPr>
        <p:grpSpPr>
          <a:xfrm>
            <a:off x="-95800" y="-169622"/>
            <a:ext cx="18288000" cy="6398914"/>
            <a:chOff x="0" y="0"/>
            <a:chExt cx="24384000" cy="8531885"/>
          </a:xfrm>
        </p:grpSpPr>
        <p:sp>
          <p:nvSpPr>
            <p:cNvPr id="5" name="Freeform 5" descr="preencoded.png"/>
            <p:cNvSpPr/>
            <p:nvPr/>
          </p:nvSpPr>
          <p:spPr>
            <a:xfrm>
              <a:off x="0" y="0"/>
              <a:ext cx="24384000" cy="8531860"/>
            </a:xfrm>
            <a:custGeom>
              <a:avLst/>
              <a:gdLst/>
              <a:ahLst/>
              <a:cxnLst/>
              <a:rect l="l" t="t" r="r" b="b"/>
              <a:pathLst>
                <a:path w="24384000" h="8531860">
                  <a:moveTo>
                    <a:pt x="0" y="0"/>
                  </a:moveTo>
                  <a:lnTo>
                    <a:pt x="24384000" y="0"/>
                  </a:lnTo>
                  <a:lnTo>
                    <a:pt x="24384000" y="8531860"/>
                  </a:lnTo>
                  <a:lnTo>
                    <a:pt x="0" y="853186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b="-154"/>
              </a:stretch>
            </a:blipFill>
          </p:spPr>
        </p:sp>
      </p:grpSp>
      <p:sp>
        <p:nvSpPr>
          <p:cNvPr id="7" name="Freeform 7" descr="preencoded.png"/>
          <p:cNvSpPr/>
          <p:nvPr/>
        </p:nvSpPr>
        <p:spPr>
          <a:xfrm>
            <a:off x="-191599" y="1622733"/>
            <a:ext cx="18479598" cy="8191500"/>
          </a:xfrm>
          <a:custGeom>
            <a:avLst/>
            <a:gdLst/>
            <a:ahLst/>
            <a:cxnLst/>
            <a:rect l="l" t="t" r="r" b="b"/>
            <a:pathLst>
              <a:path w="24639465" h="10922000">
                <a:moveTo>
                  <a:pt x="0" y="0"/>
                </a:moveTo>
                <a:lnTo>
                  <a:pt x="24639465" y="0"/>
                </a:lnTo>
                <a:lnTo>
                  <a:pt x="24639465" y="10922000"/>
                </a:lnTo>
                <a:lnTo>
                  <a:pt x="0" y="10922000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-720" r="-720" b="-101"/>
            </a:stretch>
          </a:blipFill>
        </p:spPr>
      </p:sp>
      <p:grpSp>
        <p:nvGrpSpPr>
          <p:cNvPr id="8" name="Group 8"/>
          <p:cNvGrpSpPr/>
          <p:nvPr/>
        </p:nvGrpSpPr>
        <p:grpSpPr>
          <a:xfrm>
            <a:off x="-2056785" y="1924050"/>
            <a:ext cx="7264436" cy="8034982"/>
            <a:chOff x="0" y="0"/>
            <a:chExt cx="12166600" cy="13457125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12166600" cy="13457124"/>
            </a:xfrm>
            <a:custGeom>
              <a:avLst/>
              <a:gdLst/>
              <a:ahLst/>
              <a:cxnLst/>
              <a:rect l="l" t="t" r="r" b="b"/>
              <a:pathLst>
                <a:path w="12166600" h="13457124">
                  <a:moveTo>
                    <a:pt x="0" y="0"/>
                  </a:moveTo>
                  <a:lnTo>
                    <a:pt x="12166600" y="0"/>
                  </a:lnTo>
                  <a:lnTo>
                    <a:pt x="12166600" y="13457124"/>
                  </a:lnTo>
                  <a:lnTo>
                    <a:pt x="0" y="1345712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alphaModFix amt="9999"/>
              </a:blip>
              <a:stretch>
                <a:fillRect t="-310" b="-310"/>
              </a:stretch>
            </a:blipFill>
          </p:spPr>
        </p:sp>
      </p:grpSp>
      <p:grpSp>
        <p:nvGrpSpPr>
          <p:cNvPr id="10" name="Group 10"/>
          <p:cNvGrpSpPr/>
          <p:nvPr/>
        </p:nvGrpSpPr>
        <p:grpSpPr>
          <a:xfrm>
            <a:off x="804783" y="292846"/>
            <a:ext cx="5960397" cy="735854"/>
            <a:chOff x="0" y="0"/>
            <a:chExt cx="7947195" cy="981138"/>
          </a:xfrm>
        </p:grpSpPr>
        <p:grpSp>
          <p:nvGrpSpPr>
            <p:cNvPr id="11" name="Group 11"/>
            <p:cNvGrpSpPr/>
            <p:nvPr/>
          </p:nvGrpSpPr>
          <p:grpSpPr>
            <a:xfrm>
              <a:off x="49771" y="36160"/>
              <a:ext cx="7897425" cy="944978"/>
              <a:chOff x="0" y="0"/>
              <a:chExt cx="1677149" cy="200682"/>
            </a:xfrm>
          </p:grpSpPr>
          <p:sp>
            <p:nvSpPr>
              <p:cNvPr id="12" name="Freeform 12"/>
              <p:cNvSpPr/>
              <p:nvPr/>
            </p:nvSpPr>
            <p:spPr>
              <a:xfrm>
                <a:off x="0" y="0"/>
                <a:ext cx="1677149" cy="200682"/>
              </a:xfrm>
              <a:custGeom>
                <a:avLst/>
                <a:gdLst/>
                <a:ahLst/>
                <a:cxnLst/>
                <a:rect l="l" t="t" r="r" b="b"/>
                <a:pathLst>
                  <a:path w="1677149" h="200682">
                    <a:moveTo>
                      <a:pt x="52766" y="0"/>
                    </a:moveTo>
                    <a:lnTo>
                      <a:pt x="1624384" y="0"/>
                    </a:lnTo>
                    <a:cubicBezTo>
                      <a:pt x="1638378" y="0"/>
                      <a:pt x="1651799" y="5559"/>
                      <a:pt x="1661695" y="15455"/>
                    </a:cubicBezTo>
                    <a:cubicBezTo>
                      <a:pt x="1671590" y="25350"/>
                      <a:pt x="1677149" y="38771"/>
                      <a:pt x="1677149" y="52766"/>
                    </a:cubicBezTo>
                    <a:lnTo>
                      <a:pt x="1677149" y="147916"/>
                    </a:lnTo>
                    <a:cubicBezTo>
                      <a:pt x="1677149" y="161910"/>
                      <a:pt x="1671590" y="175332"/>
                      <a:pt x="1661695" y="185227"/>
                    </a:cubicBezTo>
                    <a:cubicBezTo>
                      <a:pt x="1651799" y="195123"/>
                      <a:pt x="1638378" y="200682"/>
                      <a:pt x="1624384" y="200682"/>
                    </a:cubicBezTo>
                    <a:lnTo>
                      <a:pt x="52766" y="200682"/>
                    </a:lnTo>
                    <a:cubicBezTo>
                      <a:pt x="38771" y="200682"/>
                      <a:pt x="25350" y="195123"/>
                      <a:pt x="15455" y="185227"/>
                    </a:cubicBezTo>
                    <a:cubicBezTo>
                      <a:pt x="5559" y="175332"/>
                      <a:pt x="0" y="161910"/>
                      <a:pt x="0" y="147916"/>
                    </a:cubicBezTo>
                    <a:lnTo>
                      <a:pt x="0" y="52766"/>
                    </a:lnTo>
                    <a:cubicBezTo>
                      <a:pt x="0" y="38771"/>
                      <a:pt x="5559" y="25350"/>
                      <a:pt x="15455" y="15455"/>
                    </a:cubicBezTo>
                    <a:cubicBezTo>
                      <a:pt x="25350" y="5559"/>
                      <a:pt x="38771" y="0"/>
                      <a:pt x="52766" y="0"/>
                    </a:cubicBezTo>
                    <a:close/>
                  </a:path>
                </a:pathLst>
              </a:custGeom>
              <a:solidFill>
                <a:srgbClr val="001E4A"/>
              </a:solidFill>
            </p:spPr>
          </p:sp>
          <p:sp>
            <p:nvSpPr>
              <p:cNvPr id="13" name="TextBox 13"/>
              <p:cNvSpPr txBox="1"/>
              <p:nvPr/>
            </p:nvSpPr>
            <p:spPr>
              <a:xfrm>
                <a:off x="0" y="-47625"/>
                <a:ext cx="1677149" cy="248307"/>
              </a:xfrm>
              <a:prstGeom prst="rect">
                <a:avLst/>
              </a:prstGeom>
            </p:spPr>
            <p:txBody>
              <a:bodyPr lIns="6875" tIns="6875" rIns="6875" bIns="6875" rtlCol="0" anchor="ctr"/>
              <a:lstStyle/>
              <a:p>
                <a:pPr algn="ctr">
                  <a:lnSpc>
                    <a:spcPts val="1913"/>
                  </a:lnSpc>
                </a:pPr>
                <a:endParaRPr/>
              </a:p>
            </p:txBody>
          </p:sp>
        </p:grpSp>
        <p:grpSp>
          <p:nvGrpSpPr>
            <p:cNvPr id="14" name="Group 14"/>
            <p:cNvGrpSpPr/>
            <p:nvPr/>
          </p:nvGrpSpPr>
          <p:grpSpPr>
            <a:xfrm>
              <a:off x="0" y="0"/>
              <a:ext cx="7947195" cy="944978"/>
              <a:chOff x="0" y="0"/>
              <a:chExt cx="1687719" cy="200682"/>
            </a:xfrm>
          </p:grpSpPr>
          <p:sp>
            <p:nvSpPr>
              <p:cNvPr id="15" name="Freeform 15"/>
              <p:cNvSpPr/>
              <p:nvPr/>
            </p:nvSpPr>
            <p:spPr>
              <a:xfrm>
                <a:off x="0" y="0"/>
                <a:ext cx="1687719" cy="200682"/>
              </a:xfrm>
              <a:custGeom>
                <a:avLst/>
                <a:gdLst/>
                <a:ahLst/>
                <a:cxnLst/>
                <a:rect l="l" t="t" r="r" b="b"/>
                <a:pathLst>
                  <a:path w="1687719" h="200682">
                    <a:moveTo>
                      <a:pt x="52435" y="0"/>
                    </a:moveTo>
                    <a:lnTo>
                      <a:pt x="1635284" y="0"/>
                    </a:lnTo>
                    <a:cubicBezTo>
                      <a:pt x="1664243" y="0"/>
                      <a:pt x="1687719" y="23476"/>
                      <a:pt x="1687719" y="52435"/>
                    </a:cubicBezTo>
                    <a:lnTo>
                      <a:pt x="1687719" y="148247"/>
                    </a:lnTo>
                    <a:cubicBezTo>
                      <a:pt x="1687719" y="177206"/>
                      <a:pt x="1664243" y="200682"/>
                      <a:pt x="1635284" y="200682"/>
                    </a:cubicBezTo>
                    <a:lnTo>
                      <a:pt x="52435" y="200682"/>
                    </a:lnTo>
                    <a:cubicBezTo>
                      <a:pt x="23476" y="200682"/>
                      <a:pt x="0" y="177206"/>
                      <a:pt x="0" y="148247"/>
                    </a:cubicBezTo>
                    <a:lnTo>
                      <a:pt x="0" y="52435"/>
                    </a:lnTo>
                    <a:cubicBezTo>
                      <a:pt x="0" y="23476"/>
                      <a:pt x="23476" y="0"/>
                      <a:pt x="52435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</p:sp>
          <p:sp>
            <p:nvSpPr>
              <p:cNvPr id="16" name="TextBox 16"/>
              <p:cNvSpPr txBox="1"/>
              <p:nvPr/>
            </p:nvSpPr>
            <p:spPr>
              <a:xfrm>
                <a:off x="0" y="-47625"/>
                <a:ext cx="1687719" cy="248307"/>
              </a:xfrm>
              <a:prstGeom prst="rect">
                <a:avLst/>
              </a:prstGeom>
            </p:spPr>
            <p:txBody>
              <a:bodyPr lIns="6875" tIns="6875" rIns="6875" bIns="6875" rtlCol="0" anchor="ctr"/>
              <a:lstStyle/>
              <a:p>
                <a:pPr algn="ctr">
                  <a:lnSpc>
                    <a:spcPts val="1913"/>
                  </a:lnSpc>
                </a:pPr>
                <a:endParaRPr/>
              </a:p>
            </p:txBody>
          </p:sp>
        </p:grpSp>
        <p:sp>
          <p:nvSpPr>
            <p:cNvPr id="17" name="Freeform 17"/>
            <p:cNvSpPr/>
            <p:nvPr/>
          </p:nvSpPr>
          <p:spPr>
            <a:xfrm>
              <a:off x="6768438" y="137770"/>
              <a:ext cx="789897" cy="669437"/>
            </a:xfrm>
            <a:custGeom>
              <a:avLst/>
              <a:gdLst/>
              <a:ahLst/>
              <a:cxnLst/>
              <a:rect l="l" t="t" r="r" b="b"/>
              <a:pathLst>
                <a:path w="789897" h="669437">
                  <a:moveTo>
                    <a:pt x="0" y="0"/>
                  </a:moveTo>
                  <a:lnTo>
                    <a:pt x="789897" y="0"/>
                  </a:lnTo>
                  <a:lnTo>
                    <a:pt x="789897" y="669438"/>
                  </a:lnTo>
                  <a:lnTo>
                    <a:pt x="0" y="66943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/>
              </a:stretch>
            </a:blipFill>
          </p:spPr>
        </p:sp>
        <p:sp>
          <p:nvSpPr>
            <p:cNvPr id="18" name="Freeform 18"/>
            <p:cNvSpPr/>
            <p:nvPr/>
          </p:nvSpPr>
          <p:spPr>
            <a:xfrm>
              <a:off x="392612" y="137770"/>
              <a:ext cx="4665374" cy="669437"/>
            </a:xfrm>
            <a:custGeom>
              <a:avLst/>
              <a:gdLst/>
              <a:ahLst/>
              <a:cxnLst/>
              <a:rect l="l" t="t" r="r" b="b"/>
              <a:pathLst>
                <a:path w="4665374" h="669437">
                  <a:moveTo>
                    <a:pt x="0" y="0"/>
                  </a:moveTo>
                  <a:lnTo>
                    <a:pt x="4665374" y="0"/>
                  </a:lnTo>
                  <a:lnTo>
                    <a:pt x="4665374" y="669438"/>
                  </a:lnTo>
                  <a:lnTo>
                    <a:pt x="0" y="66943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 l="-899" t="-5640" r="-629" b="-5013"/>
              </a:stretch>
            </a:blipFill>
          </p:spPr>
        </p:sp>
        <p:sp>
          <p:nvSpPr>
            <p:cNvPr id="19" name="Freeform 19"/>
            <p:cNvSpPr/>
            <p:nvPr/>
          </p:nvSpPr>
          <p:spPr>
            <a:xfrm>
              <a:off x="5282653" y="137770"/>
              <a:ext cx="1259599" cy="669437"/>
            </a:xfrm>
            <a:custGeom>
              <a:avLst/>
              <a:gdLst/>
              <a:ahLst/>
              <a:cxnLst/>
              <a:rect l="l" t="t" r="r" b="b"/>
              <a:pathLst>
                <a:path w="1259599" h="669437">
                  <a:moveTo>
                    <a:pt x="0" y="0"/>
                  </a:moveTo>
                  <a:lnTo>
                    <a:pt x="1259599" y="0"/>
                  </a:lnTo>
                  <a:lnTo>
                    <a:pt x="1259599" y="669438"/>
                  </a:lnTo>
                  <a:lnTo>
                    <a:pt x="0" y="66943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/>
              </a:stretch>
            </a:blipFill>
          </p:spPr>
        </p:sp>
      </p:grpSp>
      <p:sp>
        <p:nvSpPr>
          <p:cNvPr id="20" name="Rectangle 19">
            <a:extLst>
              <a:ext uri="{FF2B5EF4-FFF2-40B4-BE49-F238E27FC236}">
                <a16:creationId xmlns:a16="http://schemas.microsoft.com/office/drawing/2014/main" id="{20DD25D0-5A38-091E-06E6-0D4E148197B0}"/>
              </a:ext>
            </a:extLst>
          </p:cNvPr>
          <p:cNvSpPr/>
          <p:nvPr/>
        </p:nvSpPr>
        <p:spPr>
          <a:xfrm>
            <a:off x="4369404" y="6378744"/>
            <a:ext cx="1739436" cy="377371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EC62BA2A-8F76-05F3-12DB-DCB07ABDA0D9}"/>
              </a:ext>
            </a:extLst>
          </p:cNvPr>
          <p:cNvSpPr/>
          <p:nvPr/>
        </p:nvSpPr>
        <p:spPr>
          <a:xfrm>
            <a:off x="12420600" y="5285015"/>
            <a:ext cx="2342853" cy="397761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pic>
        <p:nvPicPr>
          <p:cNvPr id="25" name="Picture 24">
            <a:extLst>
              <a:ext uri="{FF2B5EF4-FFF2-40B4-BE49-F238E27FC236}">
                <a16:creationId xmlns:a16="http://schemas.microsoft.com/office/drawing/2014/main" id="{82FC0919-D0B6-0448-A2C7-F5A6E58734CC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249740" y="2424792"/>
            <a:ext cx="12938295" cy="5427214"/>
          </a:xfrm>
          <a:prstGeom prst="rect">
            <a:avLst/>
          </a:prstGeom>
        </p:spPr>
      </p:pic>
      <p:sp>
        <p:nvSpPr>
          <p:cNvPr id="24" name="Rectangle 23">
            <a:extLst>
              <a:ext uri="{FF2B5EF4-FFF2-40B4-BE49-F238E27FC236}">
                <a16:creationId xmlns:a16="http://schemas.microsoft.com/office/drawing/2014/main" id="{CDCC5EF5-F0A0-2EEE-C500-9ECD4555B3DF}"/>
              </a:ext>
            </a:extLst>
          </p:cNvPr>
          <p:cNvSpPr/>
          <p:nvPr/>
        </p:nvSpPr>
        <p:spPr>
          <a:xfrm>
            <a:off x="14862435" y="4887253"/>
            <a:ext cx="2342853" cy="397761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3A7C259B-BA88-3AB4-0521-5273D5667B7E}"/>
              </a:ext>
            </a:extLst>
          </p:cNvPr>
          <p:cNvSpPr/>
          <p:nvPr/>
        </p:nvSpPr>
        <p:spPr>
          <a:xfrm>
            <a:off x="12420600" y="4887254"/>
            <a:ext cx="2342853" cy="397761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1C92F956-BCB1-A04C-A6E7-BF504C1A8732}"/>
              </a:ext>
            </a:extLst>
          </p:cNvPr>
          <p:cNvSpPr/>
          <p:nvPr/>
        </p:nvSpPr>
        <p:spPr>
          <a:xfrm>
            <a:off x="4227823" y="5952989"/>
            <a:ext cx="1881017" cy="42575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5A47F983-A96C-67F1-FAC9-268EFC6D26D4}"/>
              </a:ext>
            </a:extLst>
          </p:cNvPr>
          <p:cNvSpPr/>
          <p:nvPr/>
        </p:nvSpPr>
        <p:spPr>
          <a:xfrm>
            <a:off x="-17329" y="2899129"/>
            <a:ext cx="4168087" cy="5756729"/>
          </a:xfrm>
          <a:prstGeom prst="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ID" sz="2800" dirty="0"/>
              <a:t>3. </a:t>
            </a:r>
            <a:r>
              <a:rPr lang="en-ID" sz="2800" dirty="0" err="1"/>
              <a:t>Selanjutnya</a:t>
            </a:r>
            <a:r>
              <a:rPr lang="en-ID" sz="2800" dirty="0"/>
              <a:t> </a:t>
            </a:r>
            <a:r>
              <a:rPr lang="en-ID" sz="2800" dirty="0" err="1"/>
              <a:t>pilih</a:t>
            </a:r>
            <a:r>
              <a:rPr lang="en-ID" sz="2800" dirty="0"/>
              <a:t> menu </a:t>
            </a:r>
            <a:r>
              <a:rPr lang="en-ID" sz="2800" b="1" dirty="0" err="1"/>
              <a:t>Tugas</a:t>
            </a:r>
            <a:r>
              <a:rPr lang="en-ID" sz="2800" b="1" dirty="0"/>
              <a:t> Review</a:t>
            </a:r>
            <a:r>
              <a:rPr lang="en-ID" sz="2800" dirty="0"/>
              <a:t>, filter </a:t>
            </a:r>
            <a:r>
              <a:rPr lang="en-ID" sz="2800" dirty="0" err="1"/>
              <a:t>berdasarkan</a:t>
            </a:r>
            <a:r>
              <a:rPr lang="en-ID" sz="2800" dirty="0"/>
              <a:t>: </a:t>
            </a:r>
            <a:br>
              <a:rPr lang="en-ID" sz="2800" dirty="0"/>
            </a:br>
            <a:endParaRPr lang="en-ID" sz="2800" dirty="0"/>
          </a:p>
          <a:p>
            <a:pPr marL="457200" indent="-457200">
              <a:buFontTx/>
              <a:buChar char="-"/>
            </a:pPr>
            <a:r>
              <a:rPr lang="en-ID" sz="2800" dirty="0"/>
              <a:t>Cari Berdasarkan </a:t>
            </a:r>
            <a:r>
              <a:rPr lang="en-ID" sz="2800" dirty="0" err="1"/>
              <a:t>Tahapan</a:t>
            </a:r>
            <a:r>
              <a:rPr lang="en-ID" sz="2800" dirty="0"/>
              <a:t>: </a:t>
            </a:r>
            <a:r>
              <a:rPr lang="en-ID" sz="2800" b="1" dirty="0" err="1"/>
              <a:t>Seleksi</a:t>
            </a:r>
            <a:r>
              <a:rPr lang="en-ID" sz="2800" b="1" dirty="0"/>
              <a:t> Proposal</a:t>
            </a:r>
          </a:p>
          <a:p>
            <a:pPr marL="457200" indent="-457200">
              <a:buFontTx/>
              <a:buChar char="-"/>
            </a:pPr>
            <a:r>
              <a:rPr lang="en-ID" sz="2800" dirty="0"/>
              <a:t>Cari </a:t>
            </a:r>
            <a:r>
              <a:rPr lang="en-ID" sz="2800" dirty="0" err="1"/>
              <a:t>Berdasarkan</a:t>
            </a:r>
            <a:r>
              <a:rPr lang="en-ID" sz="2800" dirty="0"/>
              <a:t> Status: </a:t>
            </a:r>
            <a:r>
              <a:rPr lang="en-ID" sz="2800" b="1" dirty="0"/>
              <a:t>Belum </a:t>
            </a:r>
            <a:r>
              <a:rPr lang="en-ID" sz="2800" b="1" dirty="0" err="1"/>
              <a:t>Direview</a:t>
            </a:r>
            <a:endParaRPr lang="en-ID" sz="4000" b="1" dirty="0"/>
          </a:p>
        </p:txBody>
      </p:sp>
    </p:spTree>
    <p:extLst>
      <p:ext uri="{BB962C8B-B14F-4D97-AF65-F5344CB8AC3E}">
        <p14:creationId xmlns:p14="http://schemas.microsoft.com/office/powerpoint/2010/main" val="345680166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10287000"/>
            <a:chOff x="0" y="0"/>
            <a:chExt cx="24384000" cy="13716000"/>
          </a:xfrm>
        </p:grpSpPr>
        <p:sp>
          <p:nvSpPr>
            <p:cNvPr id="3" name="Freeform 3" descr="preencoded.png"/>
            <p:cNvSpPr/>
            <p:nvPr/>
          </p:nvSpPr>
          <p:spPr>
            <a:xfrm>
              <a:off x="0" y="0"/>
              <a:ext cx="24384000" cy="13716000"/>
            </a:xfrm>
            <a:custGeom>
              <a:avLst/>
              <a:gdLst/>
              <a:ahLst/>
              <a:cxnLst/>
              <a:rect l="l" t="t" r="r" b="b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b="-13"/>
              </a:stretch>
            </a:blipFill>
          </p:spPr>
        </p:sp>
      </p:grpSp>
      <p:grpSp>
        <p:nvGrpSpPr>
          <p:cNvPr id="4" name="Group 4"/>
          <p:cNvGrpSpPr/>
          <p:nvPr/>
        </p:nvGrpSpPr>
        <p:grpSpPr>
          <a:xfrm>
            <a:off x="-95800" y="-169622"/>
            <a:ext cx="18288000" cy="6398914"/>
            <a:chOff x="0" y="0"/>
            <a:chExt cx="24384000" cy="8531885"/>
          </a:xfrm>
        </p:grpSpPr>
        <p:sp>
          <p:nvSpPr>
            <p:cNvPr id="5" name="Freeform 5" descr="preencoded.png"/>
            <p:cNvSpPr/>
            <p:nvPr/>
          </p:nvSpPr>
          <p:spPr>
            <a:xfrm>
              <a:off x="0" y="0"/>
              <a:ext cx="24384000" cy="8531860"/>
            </a:xfrm>
            <a:custGeom>
              <a:avLst/>
              <a:gdLst/>
              <a:ahLst/>
              <a:cxnLst/>
              <a:rect l="l" t="t" r="r" b="b"/>
              <a:pathLst>
                <a:path w="24384000" h="8531860">
                  <a:moveTo>
                    <a:pt x="0" y="0"/>
                  </a:moveTo>
                  <a:lnTo>
                    <a:pt x="24384000" y="0"/>
                  </a:lnTo>
                  <a:lnTo>
                    <a:pt x="24384000" y="8531860"/>
                  </a:lnTo>
                  <a:lnTo>
                    <a:pt x="0" y="853186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b="-154"/>
              </a:stretch>
            </a:blipFill>
          </p:spPr>
        </p:sp>
      </p:grpSp>
      <p:sp>
        <p:nvSpPr>
          <p:cNvPr id="7" name="Freeform 7" descr="preencoded.png"/>
          <p:cNvSpPr/>
          <p:nvPr/>
        </p:nvSpPr>
        <p:spPr>
          <a:xfrm>
            <a:off x="-191599" y="1622733"/>
            <a:ext cx="18479598" cy="8191500"/>
          </a:xfrm>
          <a:custGeom>
            <a:avLst/>
            <a:gdLst/>
            <a:ahLst/>
            <a:cxnLst/>
            <a:rect l="l" t="t" r="r" b="b"/>
            <a:pathLst>
              <a:path w="24639465" h="10922000">
                <a:moveTo>
                  <a:pt x="0" y="0"/>
                </a:moveTo>
                <a:lnTo>
                  <a:pt x="24639465" y="0"/>
                </a:lnTo>
                <a:lnTo>
                  <a:pt x="24639465" y="10922000"/>
                </a:lnTo>
                <a:lnTo>
                  <a:pt x="0" y="10922000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-720" r="-720" b="-101"/>
            </a:stretch>
          </a:blipFill>
        </p:spPr>
      </p:sp>
      <p:grpSp>
        <p:nvGrpSpPr>
          <p:cNvPr id="8" name="Group 8"/>
          <p:cNvGrpSpPr/>
          <p:nvPr/>
        </p:nvGrpSpPr>
        <p:grpSpPr>
          <a:xfrm>
            <a:off x="-2286000" y="1925582"/>
            <a:ext cx="7264436" cy="8034982"/>
            <a:chOff x="0" y="0"/>
            <a:chExt cx="12166600" cy="13457125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12166600" cy="13457124"/>
            </a:xfrm>
            <a:custGeom>
              <a:avLst/>
              <a:gdLst/>
              <a:ahLst/>
              <a:cxnLst/>
              <a:rect l="l" t="t" r="r" b="b"/>
              <a:pathLst>
                <a:path w="12166600" h="13457124">
                  <a:moveTo>
                    <a:pt x="0" y="0"/>
                  </a:moveTo>
                  <a:lnTo>
                    <a:pt x="12166600" y="0"/>
                  </a:lnTo>
                  <a:lnTo>
                    <a:pt x="12166600" y="13457124"/>
                  </a:lnTo>
                  <a:lnTo>
                    <a:pt x="0" y="1345712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alphaModFix amt="9999"/>
              </a:blip>
              <a:stretch>
                <a:fillRect t="-310" b="-310"/>
              </a:stretch>
            </a:blipFill>
          </p:spPr>
        </p:sp>
      </p:grpSp>
      <p:grpSp>
        <p:nvGrpSpPr>
          <p:cNvPr id="10" name="Group 10"/>
          <p:cNvGrpSpPr/>
          <p:nvPr/>
        </p:nvGrpSpPr>
        <p:grpSpPr>
          <a:xfrm>
            <a:off x="804783" y="292846"/>
            <a:ext cx="5960397" cy="735854"/>
            <a:chOff x="0" y="0"/>
            <a:chExt cx="7947195" cy="981138"/>
          </a:xfrm>
        </p:grpSpPr>
        <p:grpSp>
          <p:nvGrpSpPr>
            <p:cNvPr id="11" name="Group 11"/>
            <p:cNvGrpSpPr/>
            <p:nvPr/>
          </p:nvGrpSpPr>
          <p:grpSpPr>
            <a:xfrm>
              <a:off x="49771" y="36160"/>
              <a:ext cx="7897425" cy="944978"/>
              <a:chOff x="0" y="0"/>
              <a:chExt cx="1677149" cy="200682"/>
            </a:xfrm>
          </p:grpSpPr>
          <p:sp>
            <p:nvSpPr>
              <p:cNvPr id="12" name="Freeform 12"/>
              <p:cNvSpPr/>
              <p:nvPr/>
            </p:nvSpPr>
            <p:spPr>
              <a:xfrm>
                <a:off x="0" y="0"/>
                <a:ext cx="1677149" cy="200682"/>
              </a:xfrm>
              <a:custGeom>
                <a:avLst/>
                <a:gdLst/>
                <a:ahLst/>
                <a:cxnLst/>
                <a:rect l="l" t="t" r="r" b="b"/>
                <a:pathLst>
                  <a:path w="1677149" h="200682">
                    <a:moveTo>
                      <a:pt x="52766" y="0"/>
                    </a:moveTo>
                    <a:lnTo>
                      <a:pt x="1624384" y="0"/>
                    </a:lnTo>
                    <a:cubicBezTo>
                      <a:pt x="1638378" y="0"/>
                      <a:pt x="1651799" y="5559"/>
                      <a:pt x="1661695" y="15455"/>
                    </a:cubicBezTo>
                    <a:cubicBezTo>
                      <a:pt x="1671590" y="25350"/>
                      <a:pt x="1677149" y="38771"/>
                      <a:pt x="1677149" y="52766"/>
                    </a:cubicBezTo>
                    <a:lnTo>
                      <a:pt x="1677149" y="147916"/>
                    </a:lnTo>
                    <a:cubicBezTo>
                      <a:pt x="1677149" y="161910"/>
                      <a:pt x="1671590" y="175332"/>
                      <a:pt x="1661695" y="185227"/>
                    </a:cubicBezTo>
                    <a:cubicBezTo>
                      <a:pt x="1651799" y="195123"/>
                      <a:pt x="1638378" y="200682"/>
                      <a:pt x="1624384" y="200682"/>
                    </a:cubicBezTo>
                    <a:lnTo>
                      <a:pt x="52766" y="200682"/>
                    </a:lnTo>
                    <a:cubicBezTo>
                      <a:pt x="38771" y="200682"/>
                      <a:pt x="25350" y="195123"/>
                      <a:pt x="15455" y="185227"/>
                    </a:cubicBezTo>
                    <a:cubicBezTo>
                      <a:pt x="5559" y="175332"/>
                      <a:pt x="0" y="161910"/>
                      <a:pt x="0" y="147916"/>
                    </a:cubicBezTo>
                    <a:lnTo>
                      <a:pt x="0" y="52766"/>
                    </a:lnTo>
                    <a:cubicBezTo>
                      <a:pt x="0" y="38771"/>
                      <a:pt x="5559" y="25350"/>
                      <a:pt x="15455" y="15455"/>
                    </a:cubicBezTo>
                    <a:cubicBezTo>
                      <a:pt x="25350" y="5559"/>
                      <a:pt x="38771" y="0"/>
                      <a:pt x="52766" y="0"/>
                    </a:cubicBezTo>
                    <a:close/>
                  </a:path>
                </a:pathLst>
              </a:custGeom>
              <a:solidFill>
                <a:srgbClr val="001E4A"/>
              </a:solidFill>
            </p:spPr>
          </p:sp>
          <p:sp>
            <p:nvSpPr>
              <p:cNvPr id="13" name="TextBox 13"/>
              <p:cNvSpPr txBox="1"/>
              <p:nvPr/>
            </p:nvSpPr>
            <p:spPr>
              <a:xfrm>
                <a:off x="0" y="-47625"/>
                <a:ext cx="1677149" cy="248307"/>
              </a:xfrm>
              <a:prstGeom prst="rect">
                <a:avLst/>
              </a:prstGeom>
            </p:spPr>
            <p:txBody>
              <a:bodyPr lIns="6875" tIns="6875" rIns="6875" bIns="6875" rtlCol="0" anchor="ctr"/>
              <a:lstStyle/>
              <a:p>
                <a:pPr algn="ctr">
                  <a:lnSpc>
                    <a:spcPts val="1913"/>
                  </a:lnSpc>
                </a:pPr>
                <a:endParaRPr/>
              </a:p>
            </p:txBody>
          </p:sp>
        </p:grpSp>
        <p:grpSp>
          <p:nvGrpSpPr>
            <p:cNvPr id="14" name="Group 14"/>
            <p:cNvGrpSpPr/>
            <p:nvPr/>
          </p:nvGrpSpPr>
          <p:grpSpPr>
            <a:xfrm>
              <a:off x="0" y="0"/>
              <a:ext cx="7947195" cy="944978"/>
              <a:chOff x="0" y="0"/>
              <a:chExt cx="1687719" cy="200682"/>
            </a:xfrm>
          </p:grpSpPr>
          <p:sp>
            <p:nvSpPr>
              <p:cNvPr id="15" name="Freeform 15"/>
              <p:cNvSpPr/>
              <p:nvPr/>
            </p:nvSpPr>
            <p:spPr>
              <a:xfrm>
                <a:off x="0" y="0"/>
                <a:ext cx="1687719" cy="200682"/>
              </a:xfrm>
              <a:custGeom>
                <a:avLst/>
                <a:gdLst/>
                <a:ahLst/>
                <a:cxnLst/>
                <a:rect l="l" t="t" r="r" b="b"/>
                <a:pathLst>
                  <a:path w="1687719" h="200682">
                    <a:moveTo>
                      <a:pt x="52435" y="0"/>
                    </a:moveTo>
                    <a:lnTo>
                      <a:pt x="1635284" y="0"/>
                    </a:lnTo>
                    <a:cubicBezTo>
                      <a:pt x="1664243" y="0"/>
                      <a:pt x="1687719" y="23476"/>
                      <a:pt x="1687719" y="52435"/>
                    </a:cubicBezTo>
                    <a:lnTo>
                      <a:pt x="1687719" y="148247"/>
                    </a:lnTo>
                    <a:cubicBezTo>
                      <a:pt x="1687719" y="177206"/>
                      <a:pt x="1664243" y="200682"/>
                      <a:pt x="1635284" y="200682"/>
                    </a:cubicBezTo>
                    <a:lnTo>
                      <a:pt x="52435" y="200682"/>
                    </a:lnTo>
                    <a:cubicBezTo>
                      <a:pt x="23476" y="200682"/>
                      <a:pt x="0" y="177206"/>
                      <a:pt x="0" y="148247"/>
                    </a:cubicBezTo>
                    <a:lnTo>
                      <a:pt x="0" y="52435"/>
                    </a:lnTo>
                    <a:cubicBezTo>
                      <a:pt x="0" y="23476"/>
                      <a:pt x="23476" y="0"/>
                      <a:pt x="52435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</p:sp>
          <p:sp>
            <p:nvSpPr>
              <p:cNvPr id="16" name="TextBox 16"/>
              <p:cNvSpPr txBox="1"/>
              <p:nvPr/>
            </p:nvSpPr>
            <p:spPr>
              <a:xfrm>
                <a:off x="0" y="-47625"/>
                <a:ext cx="1687719" cy="248307"/>
              </a:xfrm>
              <a:prstGeom prst="rect">
                <a:avLst/>
              </a:prstGeom>
            </p:spPr>
            <p:txBody>
              <a:bodyPr lIns="6875" tIns="6875" rIns="6875" bIns="6875" rtlCol="0" anchor="ctr"/>
              <a:lstStyle/>
              <a:p>
                <a:pPr algn="ctr">
                  <a:lnSpc>
                    <a:spcPts val="1913"/>
                  </a:lnSpc>
                </a:pPr>
                <a:endParaRPr/>
              </a:p>
            </p:txBody>
          </p:sp>
        </p:grpSp>
        <p:sp>
          <p:nvSpPr>
            <p:cNvPr id="17" name="Freeform 17"/>
            <p:cNvSpPr/>
            <p:nvPr/>
          </p:nvSpPr>
          <p:spPr>
            <a:xfrm>
              <a:off x="6768438" y="137770"/>
              <a:ext cx="789897" cy="669437"/>
            </a:xfrm>
            <a:custGeom>
              <a:avLst/>
              <a:gdLst/>
              <a:ahLst/>
              <a:cxnLst/>
              <a:rect l="l" t="t" r="r" b="b"/>
              <a:pathLst>
                <a:path w="789897" h="669437">
                  <a:moveTo>
                    <a:pt x="0" y="0"/>
                  </a:moveTo>
                  <a:lnTo>
                    <a:pt x="789897" y="0"/>
                  </a:lnTo>
                  <a:lnTo>
                    <a:pt x="789897" y="669438"/>
                  </a:lnTo>
                  <a:lnTo>
                    <a:pt x="0" y="66943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/>
              </a:stretch>
            </a:blipFill>
          </p:spPr>
        </p:sp>
        <p:sp>
          <p:nvSpPr>
            <p:cNvPr id="18" name="Freeform 18"/>
            <p:cNvSpPr/>
            <p:nvPr/>
          </p:nvSpPr>
          <p:spPr>
            <a:xfrm>
              <a:off x="392612" y="137770"/>
              <a:ext cx="4665374" cy="669437"/>
            </a:xfrm>
            <a:custGeom>
              <a:avLst/>
              <a:gdLst/>
              <a:ahLst/>
              <a:cxnLst/>
              <a:rect l="l" t="t" r="r" b="b"/>
              <a:pathLst>
                <a:path w="4665374" h="669437">
                  <a:moveTo>
                    <a:pt x="0" y="0"/>
                  </a:moveTo>
                  <a:lnTo>
                    <a:pt x="4665374" y="0"/>
                  </a:lnTo>
                  <a:lnTo>
                    <a:pt x="4665374" y="669438"/>
                  </a:lnTo>
                  <a:lnTo>
                    <a:pt x="0" y="66943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 l="-899" t="-5640" r="-629" b="-5013"/>
              </a:stretch>
            </a:blipFill>
          </p:spPr>
        </p:sp>
        <p:sp>
          <p:nvSpPr>
            <p:cNvPr id="19" name="Freeform 19"/>
            <p:cNvSpPr/>
            <p:nvPr/>
          </p:nvSpPr>
          <p:spPr>
            <a:xfrm>
              <a:off x="5282653" y="137770"/>
              <a:ext cx="1259599" cy="669437"/>
            </a:xfrm>
            <a:custGeom>
              <a:avLst/>
              <a:gdLst/>
              <a:ahLst/>
              <a:cxnLst/>
              <a:rect l="l" t="t" r="r" b="b"/>
              <a:pathLst>
                <a:path w="1259599" h="669437">
                  <a:moveTo>
                    <a:pt x="0" y="0"/>
                  </a:moveTo>
                  <a:lnTo>
                    <a:pt x="1259599" y="0"/>
                  </a:lnTo>
                  <a:lnTo>
                    <a:pt x="1259599" y="669438"/>
                  </a:lnTo>
                  <a:lnTo>
                    <a:pt x="0" y="66943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/>
              </a:stretch>
            </a:blipFill>
          </p:spPr>
        </p:sp>
      </p:grpSp>
      <p:sp>
        <p:nvSpPr>
          <p:cNvPr id="20" name="Rectangle 19">
            <a:extLst>
              <a:ext uri="{FF2B5EF4-FFF2-40B4-BE49-F238E27FC236}">
                <a16:creationId xmlns:a16="http://schemas.microsoft.com/office/drawing/2014/main" id="{20DD25D0-5A38-091E-06E6-0D4E148197B0}"/>
              </a:ext>
            </a:extLst>
          </p:cNvPr>
          <p:cNvSpPr/>
          <p:nvPr/>
        </p:nvSpPr>
        <p:spPr>
          <a:xfrm>
            <a:off x="4369404" y="6378744"/>
            <a:ext cx="1739436" cy="377371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EC62BA2A-8F76-05F3-12DB-DCB07ABDA0D9}"/>
              </a:ext>
            </a:extLst>
          </p:cNvPr>
          <p:cNvSpPr/>
          <p:nvPr/>
        </p:nvSpPr>
        <p:spPr>
          <a:xfrm>
            <a:off x="12420600" y="5285015"/>
            <a:ext cx="2342853" cy="397761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CDCC5EF5-F0A0-2EEE-C500-9ECD4555B3DF}"/>
              </a:ext>
            </a:extLst>
          </p:cNvPr>
          <p:cNvSpPr/>
          <p:nvPr/>
        </p:nvSpPr>
        <p:spPr>
          <a:xfrm>
            <a:off x="14862435" y="4887253"/>
            <a:ext cx="2342853" cy="397761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3A7C259B-BA88-3AB4-0521-5273D5667B7E}"/>
              </a:ext>
            </a:extLst>
          </p:cNvPr>
          <p:cNvSpPr/>
          <p:nvPr/>
        </p:nvSpPr>
        <p:spPr>
          <a:xfrm>
            <a:off x="12420600" y="4887254"/>
            <a:ext cx="2342853" cy="397761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1C92F956-BCB1-A04C-A6E7-BF504C1A8732}"/>
              </a:ext>
            </a:extLst>
          </p:cNvPr>
          <p:cNvSpPr/>
          <p:nvPr/>
        </p:nvSpPr>
        <p:spPr>
          <a:xfrm>
            <a:off x="4227823" y="5952989"/>
            <a:ext cx="1881017" cy="42575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pic>
        <p:nvPicPr>
          <p:cNvPr id="23" name="Picture 22">
            <a:extLst>
              <a:ext uri="{FF2B5EF4-FFF2-40B4-BE49-F238E27FC236}">
                <a16:creationId xmlns:a16="http://schemas.microsoft.com/office/drawing/2014/main" id="{31AFF972-4EF5-2151-D3CA-CCE51C93E0D7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142043" y="1734960"/>
            <a:ext cx="14455212" cy="7142339"/>
          </a:xfrm>
          <a:prstGeom prst="rect">
            <a:avLst/>
          </a:prstGeom>
        </p:spPr>
      </p:pic>
      <p:sp>
        <p:nvSpPr>
          <p:cNvPr id="28" name="Rectangle 27">
            <a:extLst>
              <a:ext uri="{FF2B5EF4-FFF2-40B4-BE49-F238E27FC236}">
                <a16:creationId xmlns:a16="http://schemas.microsoft.com/office/drawing/2014/main" id="{66ADF4B7-2590-C3B7-6A2E-026D98CCD29D}"/>
              </a:ext>
            </a:extLst>
          </p:cNvPr>
          <p:cNvSpPr/>
          <p:nvPr/>
        </p:nvSpPr>
        <p:spPr>
          <a:xfrm>
            <a:off x="690745" y="3638865"/>
            <a:ext cx="6613622" cy="1829795"/>
          </a:xfrm>
          <a:prstGeom prst="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ID" sz="2800" dirty="0">
                <a:solidFill>
                  <a:schemeClr val="tx1"/>
                </a:solidFill>
              </a:rPr>
              <a:t>4. </a:t>
            </a:r>
            <a:r>
              <a:rPr lang="en-ID" sz="2800" dirty="0" err="1">
                <a:solidFill>
                  <a:schemeClr val="tx1"/>
                </a:solidFill>
              </a:rPr>
              <a:t>Berikan</a:t>
            </a:r>
            <a:r>
              <a:rPr lang="en-ID" sz="2800" dirty="0">
                <a:solidFill>
                  <a:schemeClr val="tx1"/>
                </a:solidFill>
              </a:rPr>
              <a:t> </a:t>
            </a:r>
            <a:r>
              <a:rPr lang="en-ID" sz="2800" dirty="0" err="1">
                <a:solidFill>
                  <a:schemeClr val="tx1"/>
                </a:solidFill>
              </a:rPr>
              <a:t>nilai</a:t>
            </a:r>
            <a:r>
              <a:rPr lang="en-ID" sz="2800" dirty="0">
                <a:solidFill>
                  <a:schemeClr val="tx1"/>
                </a:solidFill>
              </a:rPr>
              <a:t> </a:t>
            </a:r>
            <a:r>
              <a:rPr lang="en-ID" sz="2800" dirty="0" err="1">
                <a:solidFill>
                  <a:schemeClr val="tx1"/>
                </a:solidFill>
              </a:rPr>
              <a:t>berdasarkan</a:t>
            </a:r>
            <a:r>
              <a:rPr lang="en-ID" sz="2800" dirty="0">
                <a:solidFill>
                  <a:schemeClr val="tx1"/>
                </a:solidFill>
              </a:rPr>
              <a:t> </a:t>
            </a:r>
            <a:r>
              <a:rPr lang="en-ID" sz="2800" dirty="0" err="1">
                <a:solidFill>
                  <a:schemeClr val="tx1"/>
                </a:solidFill>
              </a:rPr>
              <a:t>ketentuan</a:t>
            </a:r>
            <a:r>
              <a:rPr lang="en-ID" sz="2800" dirty="0">
                <a:solidFill>
                  <a:schemeClr val="tx1"/>
                </a:solidFill>
              </a:rPr>
              <a:t> </a:t>
            </a:r>
            <a:r>
              <a:rPr lang="en-ID" sz="2800" dirty="0" err="1">
                <a:solidFill>
                  <a:schemeClr val="tx1"/>
                </a:solidFill>
              </a:rPr>
              <a:t>kriteria</a:t>
            </a:r>
            <a:r>
              <a:rPr lang="en-ID" sz="2800" dirty="0">
                <a:solidFill>
                  <a:schemeClr val="tx1"/>
                </a:solidFill>
              </a:rPr>
              <a:t> </a:t>
            </a:r>
            <a:r>
              <a:rPr lang="en-ID" sz="2800" dirty="0" err="1">
                <a:solidFill>
                  <a:schemeClr val="tx1"/>
                </a:solidFill>
              </a:rPr>
              <a:t>penilaian</a:t>
            </a:r>
            <a:r>
              <a:rPr lang="en-ID" sz="2800" dirty="0">
                <a:solidFill>
                  <a:schemeClr val="tx1"/>
                </a:solidFill>
              </a:rPr>
              <a:t> pada slide 5/6</a:t>
            </a:r>
          </a:p>
          <a:p>
            <a:r>
              <a:rPr lang="en-ID" sz="2800" dirty="0">
                <a:solidFill>
                  <a:schemeClr val="tx1"/>
                </a:solidFill>
              </a:rPr>
              <a:t>5. Kolom </a:t>
            </a:r>
            <a:r>
              <a:rPr lang="en-ID" sz="2800" b="1" dirty="0" err="1">
                <a:solidFill>
                  <a:schemeClr val="tx1"/>
                </a:solidFill>
              </a:rPr>
              <a:t>komentar</a:t>
            </a:r>
            <a:r>
              <a:rPr lang="en-ID" sz="2800" dirty="0">
                <a:solidFill>
                  <a:schemeClr val="tx1"/>
                </a:solidFill>
              </a:rPr>
              <a:t> </a:t>
            </a:r>
            <a:r>
              <a:rPr lang="en-ID" sz="2800" dirty="0" err="1">
                <a:solidFill>
                  <a:schemeClr val="tx1"/>
                </a:solidFill>
              </a:rPr>
              <a:t>wajib</a:t>
            </a:r>
            <a:r>
              <a:rPr lang="en-ID" sz="2800" dirty="0">
                <a:solidFill>
                  <a:schemeClr val="tx1"/>
                </a:solidFill>
              </a:rPr>
              <a:t> </a:t>
            </a:r>
            <a:r>
              <a:rPr lang="en-ID" sz="2800" dirty="0" err="1">
                <a:solidFill>
                  <a:schemeClr val="tx1"/>
                </a:solidFill>
              </a:rPr>
              <a:t>diisikan</a:t>
            </a:r>
            <a:endParaRPr lang="en-ID" sz="2800" dirty="0">
              <a:solidFill>
                <a:schemeClr val="tx1"/>
              </a:solidFill>
            </a:endParaRPr>
          </a:p>
          <a:p>
            <a:r>
              <a:rPr lang="en-ID" sz="2800" dirty="0">
                <a:solidFill>
                  <a:schemeClr val="tx1"/>
                </a:solidFill>
              </a:rPr>
              <a:t>6. </a:t>
            </a:r>
            <a:r>
              <a:rPr lang="en-ID" sz="2800" dirty="0" err="1">
                <a:solidFill>
                  <a:schemeClr val="tx1"/>
                </a:solidFill>
              </a:rPr>
              <a:t>Klik</a:t>
            </a:r>
            <a:r>
              <a:rPr lang="en-ID" sz="2800" dirty="0">
                <a:solidFill>
                  <a:schemeClr val="tx1"/>
                </a:solidFill>
              </a:rPr>
              <a:t> </a:t>
            </a:r>
            <a:r>
              <a:rPr lang="en-ID" sz="2800" dirty="0" err="1">
                <a:solidFill>
                  <a:schemeClr val="tx1"/>
                </a:solidFill>
              </a:rPr>
              <a:t>simpan</a:t>
            </a:r>
            <a:endParaRPr lang="en-ID" sz="2800" dirty="0">
              <a:solidFill>
                <a:schemeClr val="tx1"/>
              </a:solidFill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1C2D0741-5968-1852-8EF5-33AEE4FC77D0}"/>
              </a:ext>
            </a:extLst>
          </p:cNvPr>
          <p:cNvSpPr/>
          <p:nvPr/>
        </p:nvSpPr>
        <p:spPr>
          <a:xfrm>
            <a:off x="16292113" y="2583696"/>
            <a:ext cx="1259057" cy="42672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9DBD64C9-BB76-AC48-850D-35E10A51E421}"/>
              </a:ext>
            </a:extLst>
          </p:cNvPr>
          <p:cNvSpPr/>
          <p:nvPr/>
        </p:nvSpPr>
        <p:spPr>
          <a:xfrm>
            <a:off x="14668446" y="3200408"/>
            <a:ext cx="2882724" cy="5351631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ED15804F-4523-65AB-6C51-D32BD0B5FB4E}"/>
              </a:ext>
            </a:extLst>
          </p:cNvPr>
          <p:cNvSpPr/>
          <p:nvPr/>
        </p:nvSpPr>
        <p:spPr>
          <a:xfrm>
            <a:off x="16495341" y="8597448"/>
            <a:ext cx="1055829" cy="279851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90893144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</TotalTime>
  <Words>454</Words>
  <Application>Microsoft Office PowerPoint</Application>
  <PresentationFormat>Custom</PresentationFormat>
  <Paragraphs>109</Paragraphs>
  <Slides>13</Slides>
  <Notes>13</Notes>
  <HiddenSlides>0</HiddenSlides>
  <MMClips>0</MMClips>
  <ScaleCrop>false</ScaleCrop>
  <HeadingPairs>
    <vt:vector size="8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13</vt:i4>
      </vt:variant>
    </vt:vector>
  </HeadingPairs>
  <TitlesOfParts>
    <vt:vector size="25" baseType="lpstr">
      <vt:lpstr>Work Sans Bold</vt:lpstr>
      <vt:lpstr>Open Sans Bold</vt:lpstr>
      <vt:lpstr>Arial</vt:lpstr>
      <vt:lpstr>Raleway Medium</vt:lpstr>
      <vt:lpstr>Calibri</vt:lpstr>
      <vt:lpstr>Raleway Bold Italics</vt:lpstr>
      <vt:lpstr>Raleway</vt:lpstr>
      <vt:lpstr>Raleway Bold</vt:lpstr>
      <vt:lpstr>Work Sans</vt:lpstr>
      <vt:lpstr>Office Theme</vt:lpstr>
      <vt:lpstr>Worksheet</vt:lpstr>
      <vt:lpstr>Microsoft Excel Worksheet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Dana Kemdiktisaintek-Matriks Penilaian Reviewer Monev Dana Kemdiktisaintek 2026</dc:title>
  <cp:lastModifiedBy>restu rahayu</cp:lastModifiedBy>
  <cp:revision>3</cp:revision>
  <dcterms:created xsi:type="dcterms:W3CDTF">2006-08-16T00:00:00Z</dcterms:created>
  <dcterms:modified xsi:type="dcterms:W3CDTF">2026-09-07T04:36:25Z</dcterms:modified>
  <dc:identifier>DAHUHp0VQZE</dc:identifier>
</cp:coreProperties>
</file>