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</p:sldIdLst>
  <p:sldSz cx="18288000" cy="10287000"/>
  <p:notesSz cx="6858000" cy="9144000"/>
  <p:embeddedFontLst>
    <p:embeddedFont>
      <p:font typeface="Arial Bold" panose="020B0704020202020204" pitchFamily="34" charset="0"/>
      <p:regular r:id="rId14"/>
      <p:bold r:id="rId15"/>
    </p:embeddedFont>
    <p:embeddedFont>
      <p:font typeface="Raleway" pitchFamily="2" charset="0"/>
      <p:regular r:id="rId16"/>
    </p:embeddedFont>
    <p:embeddedFont>
      <p:font typeface="Work Sans" pitchFamily="2" charset="0"/>
      <p:regular r:id="rId17"/>
    </p:embeddedFont>
    <p:embeddedFont>
      <p:font typeface="Work Sans Bold" charset="0"/>
      <p:regular r:id="rId18"/>
    </p:embeddedFont>
    <p:embeddedFont>
      <p:font typeface="Work Sans Bold Italics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7" d="100"/>
          <a:sy n="37" d="100"/>
        </p:scale>
        <p:origin x="96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21.08.2026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sv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5" Type="http://schemas.openxmlformats.org/officeDocument/2006/relationships/image" Target="../media/image3.png"/><Relationship Id="rId15" Type="http://schemas.openxmlformats.org/officeDocument/2006/relationships/image" Target="../media/image13.sv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sv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18" Type="http://schemas.openxmlformats.org/officeDocument/2006/relationships/image" Target="../media/image20.png"/><Relationship Id="rId3" Type="http://schemas.openxmlformats.org/officeDocument/2006/relationships/image" Target="../media/image1.png"/><Relationship Id="rId21" Type="http://schemas.openxmlformats.org/officeDocument/2006/relationships/image" Target="../media/image23.png"/><Relationship Id="rId7" Type="http://schemas.openxmlformats.org/officeDocument/2006/relationships/image" Target="../media/image26.png"/><Relationship Id="rId12" Type="http://schemas.openxmlformats.org/officeDocument/2006/relationships/image" Target="../media/image14.png"/><Relationship Id="rId17" Type="http://schemas.openxmlformats.org/officeDocument/2006/relationships/image" Target="../media/image19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3.svg"/><Relationship Id="rId5" Type="http://schemas.openxmlformats.org/officeDocument/2006/relationships/image" Target="../media/image25.png"/><Relationship Id="rId15" Type="http://schemas.openxmlformats.org/officeDocument/2006/relationships/image" Target="../media/image17.sv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24.png"/><Relationship Id="rId9" Type="http://schemas.openxmlformats.org/officeDocument/2006/relationships/image" Target="../media/image11.sv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3" Type="http://schemas.openxmlformats.org/officeDocument/2006/relationships/image" Target="../media/image27.png"/><Relationship Id="rId21" Type="http://schemas.openxmlformats.org/officeDocument/2006/relationships/image" Target="../media/image19.svg"/><Relationship Id="rId7" Type="http://schemas.openxmlformats.org/officeDocument/2006/relationships/image" Target="../media/image29.png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22.png"/><Relationship Id="rId5" Type="http://schemas.openxmlformats.org/officeDocument/2006/relationships/image" Target="../media/image5.png"/><Relationship Id="rId15" Type="http://schemas.openxmlformats.org/officeDocument/2006/relationships/image" Target="../media/image13.svg"/><Relationship Id="rId23" Type="http://schemas.openxmlformats.org/officeDocument/2006/relationships/image" Target="../media/image23.png"/><Relationship Id="rId10" Type="http://schemas.openxmlformats.org/officeDocument/2006/relationships/image" Target="../media/image21.png"/><Relationship Id="rId19" Type="http://schemas.openxmlformats.org/officeDocument/2006/relationships/image" Target="../media/image17.svg"/><Relationship Id="rId4" Type="http://schemas.openxmlformats.org/officeDocument/2006/relationships/image" Target="../media/image6.png"/><Relationship Id="rId9" Type="http://schemas.openxmlformats.org/officeDocument/2006/relationships/image" Target="../media/image20.png"/><Relationship Id="rId14" Type="http://schemas.openxmlformats.org/officeDocument/2006/relationships/image" Target="../media/image12.png"/><Relationship Id="rId2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18" Type="http://schemas.openxmlformats.org/officeDocument/2006/relationships/image" Target="../media/image20.png"/><Relationship Id="rId3" Type="http://schemas.openxmlformats.org/officeDocument/2006/relationships/image" Target="../media/image1.png"/><Relationship Id="rId21" Type="http://schemas.openxmlformats.org/officeDocument/2006/relationships/image" Target="../media/image23.png"/><Relationship Id="rId7" Type="http://schemas.openxmlformats.org/officeDocument/2006/relationships/image" Target="../media/image26.png"/><Relationship Id="rId12" Type="http://schemas.openxmlformats.org/officeDocument/2006/relationships/image" Target="../media/image14.png"/><Relationship Id="rId17" Type="http://schemas.openxmlformats.org/officeDocument/2006/relationships/image" Target="../media/image19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3.svg"/><Relationship Id="rId5" Type="http://schemas.openxmlformats.org/officeDocument/2006/relationships/image" Target="../media/image25.png"/><Relationship Id="rId15" Type="http://schemas.openxmlformats.org/officeDocument/2006/relationships/image" Target="../media/image17.sv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24.png"/><Relationship Id="rId9" Type="http://schemas.openxmlformats.org/officeDocument/2006/relationships/image" Target="../media/image11.sv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3" Type="http://schemas.openxmlformats.org/officeDocument/2006/relationships/image" Target="../media/image27.png"/><Relationship Id="rId21" Type="http://schemas.openxmlformats.org/officeDocument/2006/relationships/image" Target="../media/image19.svg"/><Relationship Id="rId7" Type="http://schemas.openxmlformats.org/officeDocument/2006/relationships/image" Target="../media/image29.png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22.png"/><Relationship Id="rId5" Type="http://schemas.openxmlformats.org/officeDocument/2006/relationships/image" Target="../media/image5.png"/><Relationship Id="rId15" Type="http://schemas.openxmlformats.org/officeDocument/2006/relationships/image" Target="../media/image13.svg"/><Relationship Id="rId23" Type="http://schemas.openxmlformats.org/officeDocument/2006/relationships/image" Target="../media/image23.png"/><Relationship Id="rId10" Type="http://schemas.openxmlformats.org/officeDocument/2006/relationships/image" Target="../media/image21.png"/><Relationship Id="rId19" Type="http://schemas.openxmlformats.org/officeDocument/2006/relationships/image" Target="../media/image17.svg"/><Relationship Id="rId4" Type="http://schemas.openxmlformats.org/officeDocument/2006/relationships/image" Target="../media/image6.png"/><Relationship Id="rId9" Type="http://schemas.openxmlformats.org/officeDocument/2006/relationships/image" Target="../media/image20.png"/><Relationship Id="rId14" Type="http://schemas.openxmlformats.org/officeDocument/2006/relationships/image" Target="../media/image12.png"/><Relationship Id="rId2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18" Type="http://schemas.openxmlformats.org/officeDocument/2006/relationships/image" Target="../media/image20.png"/><Relationship Id="rId3" Type="http://schemas.openxmlformats.org/officeDocument/2006/relationships/image" Target="../media/image1.png"/><Relationship Id="rId21" Type="http://schemas.openxmlformats.org/officeDocument/2006/relationships/image" Target="../media/image23.png"/><Relationship Id="rId7" Type="http://schemas.openxmlformats.org/officeDocument/2006/relationships/image" Target="../media/image26.png"/><Relationship Id="rId12" Type="http://schemas.openxmlformats.org/officeDocument/2006/relationships/image" Target="../media/image14.png"/><Relationship Id="rId17" Type="http://schemas.openxmlformats.org/officeDocument/2006/relationships/image" Target="../media/image19.sv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3.svg"/><Relationship Id="rId5" Type="http://schemas.openxmlformats.org/officeDocument/2006/relationships/image" Target="../media/image25.png"/><Relationship Id="rId15" Type="http://schemas.openxmlformats.org/officeDocument/2006/relationships/image" Target="../media/image17.sv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24.png"/><Relationship Id="rId9" Type="http://schemas.openxmlformats.org/officeDocument/2006/relationships/image" Target="../media/image11.svg"/><Relationship Id="rId1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3" Type="http://schemas.openxmlformats.org/officeDocument/2006/relationships/image" Target="../media/image27.png"/><Relationship Id="rId21" Type="http://schemas.openxmlformats.org/officeDocument/2006/relationships/image" Target="../media/image19.svg"/><Relationship Id="rId7" Type="http://schemas.openxmlformats.org/officeDocument/2006/relationships/image" Target="../media/image29.png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22.png"/><Relationship Id="rId5" Type="http://schemas.openxmlformats.org/officeDocument/2006/relationships/image" Target="../media/image5.png"/><Relationship Id="rId15" Type="http://schemas.openxmlformats.org/officeDocument/2006/relationships/image" Target="../media/image13.svg"/><Relationship Id="rId23" Type="http://schemas.openxmlformats.org/officeDocument/2006/relationships/image" Target="../media/image23.png"/><Relationship Id="rId10" Type="http://schemas.openxmlformats.org/officeDocument/2006/relationships/image" Target="../media/image21.png"/><Relationship Id="rId19" Type="http://schemas.openxmlformats.org/officeDocument/2006/relationships/image" Target="../media/image17.svg"/><Relationship Id="rId4" Type="http://schemas.openxmlformats.org/officeDocument/2006/relationships/image" Target="../media/image6.png"/><Relationship Id="rId9" Type="http://schemas.openxmlformats.org/officeDocument/2006/relationships/image" Target="../media/image20.png"/><Relationship Id="rId14" Type="http://schemas.openxmlformats.org/officeDocument/2006/relationships/image" Target="../media/image12.png"/><Relationship Id="rId2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18" Type="http://schemas.openxmlformats.org/officeDocument/2006/relationships/image" Target="../media/image20.png"/><Relationship Id="rId3" Type="http://schemas.openxmlformats.org/officeDocument/2006/relationships/image" Target="../media/image1.png"/><Relationship Id="rId21" Type="http://schemas.openxmlformats.org/officeDocument/2006/relationships/image" Target="../media/image23.png"/><Relationship Id="rId7" Type="http://schemas.openxmlformats.org/officeDocument/2006/relationships/image" Target="../media/image26.png"/><Relationship Id="rId12" Type="http://schemas.openxmlformats.org/officeDocument/2006/relationships/image" Target="../media/image14.png"/><Relationship Id="rId17" Type="http://schemas.openxmlformats.org/officeDocument/2006/relationships/image" Target="../media/image19.sv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3.svg"/><Relationship Id="rId5" Type="http://schemas.openxmlformats.org/officeDocument/2006/relationships/image" Target="../media/image25.png"/><Relationship Id="rId15" Type="http://schemas.openxmlformats.org/officeDocument/2006/relationships/image" Target="../media/image17.sv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24.png"/><Relationship Id="rId9" Type="http://schemas.openxmlformats.org/officeDocument/2006/relationships/image" Target="../media/image11.svg"/><Relationship Id="rId1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3" Type="http://schemas.openxmlformats.org/officeDocument/2006/relationships/image" Target="../media/image27.png"/><Relationship Id="rId21" Type="http://schemas.openxmlformats.org/officeDocument/2006/relationships/image" Target="../media/image19.svg"/><Relationship Id="rId7" Type="http://schemas.openxmlformats.org/officeDocument/2006/relationships/image" Target="../media/image29.png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image" Target="../media/image22.png"/><Relationship Id="rId5" Type="http://schemas.openxmlformats.org/officeDocument/2006/relationships/image" Target="../media/image5.png"/><Relationship Id="rId15" Type="http://schemas.openxmlformats.org/officeDocument/2006/relationships/image" Target="../media/image13.svg"/><Relationship Id="rId23" Type="http://schemas.openxmlformats.org/officeDocument/2006/relationships/image" Target="../media/image23.png"/><Relationship Id="rId10" Type="http://schemas.openxmlformats.org/officeDocument/2006/relationships/image" Target="../media/image21.png"/><Relationship Id="rId19" Type="http://schemas.openxmlformats.org/officeDocument/2006/relationships/image" Target="../media/image17.svg"/><Relationship Id="rId4" Type="http://schemas.openxmlformats.org/officeDocument/2006/relationships/image" Target="../media/image6.png"/><Relationship Id="rId9" Type="http://schemas.openxmlformats.org/officeDocument/2006/relationships/image" Target="../media/image20.png"/><Relationship Id="rId14" Type="http://schemas.openxmlformats.org/officeDocument/2006/relationships/image" Target="../media/image12.png"/><Relationship Id="rId2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13.svg"/><Relationship Id="rId18" Type="http://schemas.openxmlformats.org/officeDocument/2006/relationships/image" Target="../media/image18.png"/><Relationship Id="rId3" Type="http://schemas.openxmlformats.org/officeDocument/2006/relationships/image" Target="../media/image31.png"/><Relationship Id="rId21" Type="http://schemas.openxmlformats.org/officeDocument/2006/relationships/image" Target="../media/image21.png"/><Relationship Id="rId7" Type="http://schemas.openxmlformats.org/officeDocument/2006/relationships/image" Target="../media/image35.png"/><Relationship Id="rId12" Type="http://schemas.openxmlformats.org/officeDocument/2006/relationships/image" Target="../media/image12.png"/><Relationship Id="rId17" Type="http://schemas.openxmlformats.org/officeDocument/2006/relationships/image" Target="../media/image17.sv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11.svg"/><Relationship Id="rId5" Type="http://schemas.openxmlformats.org/officeDocument/2006/relationships/image" Target="../media/image33.png"/><Relationship Id="rId15" Type="http://schemas.openxmlformats.org/officeDocument/2006/relationships/image" Target="../media/image15.svg"/><Relationship Id="rId23" Type="http://schemas.openxmlformats.org/officeDocument/2006/relationships/image" Target="../media/image23.png"/><Relationship Id="rId10" Type="http://schemas.openxmlformats.org/officeDocument/2006/relationships/image" Target="../media/image10.png"/><Relationship Id="rId19" Type="http://schemas.openxmlformats.org/officeDocument/2006/relationships/image" Target="../media/image19.sv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svg"/><Relationship Id="rId18" Type="http://schemas.openxmlformats.org/officeDocument/2006/relationships/image" Target="../media/image20.png"/><Relationship Id="rId3" Type="http://schemas.openxmlformats.org/officeDocument/2006/relationships/image" Target="../media/image38.png"/><Relationship Id="rId21" Type="http://schemas.openxmlformats.org/officeDocument/2006/relationships/image" Target="../media/image23.png"/><Relationship Id="rId7" Type="http://schemas.openxmlformats.org/officeDocument/2006/relationships/image" Target="../media/image42.png"/><Relationship Id="rId12" Type="http://schemas.openxmlformats.org/officeDocument/2006/relationships/image" Target="../media/image14.png"/><Relationship Id="rId17" Type="http://schemas.openxmlformats.org/officeDocument/2006/relationships/image" Target="../media/image19.sv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13.svg"/><Relationship Id="rId5" Type="http://schemas.openxmlformats.org/officeDocument/2006/relationships/image" Target="../media/image40.png"/><Relationship Id="rId15" Type="http://schemas.openxmlformats.org/officeDocument/2006/relationships/image" Target="../media/image17.sv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39.png"/><Relationship Id="rId9" Type="http://schemas.openxmlformats.org/officeDocument/2006/relationships/image" Target="../media/image11.svg"/><Relationship Id="rId1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6398924"/>
            <a:chOff x="0" y="0"/>
            <a:chExt cx="24384000" cy="8531898"/>
          </a:xfrm>
        </p:grpSpPr>
        <p:sp>
          <p:nvSpPr>
            <p:cNvPr id="5" name="Freeform 5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5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-28575" y="0"/>
            <a:ext cx="18592019" cy="1409700"/>
            <a:chOff x="0" y="0"/>
            <a:chExt cx="24789359" cy="18796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24789360" cy="1879600"/>
            </a:xfrm>
            <a:custGeom>
              <a:avLst/>
              <a:gdLst/>
              <a:ahLst/>
              <a:cxnLst/>
              <a:rect l="l" t="t" r="r" b="b"/>
              <a:pathLst>
                <a:path w="24789360" h="1879600">
                  <a:moveTo>
                    <a:pt x="0" y="0"/>
                  </a:moveTo>
                  <a:lnTo>
                    <a:pt x="24789360" y="0"/>
                  </a:lnTo>
                  <a:lnTo>
                    <a:pt x="24789360" y="1879600"/>
                  </a:lnTo>
                  <a:lnTo>
                    <a:pt x="0" y="187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831" b="-985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0660650" y="6748051"/>
            <a:ext cx="2853149" cy="2853149"/>
            <a:chOff x="0" y="0"/>
            <a:chExt cx="3429000" cy="3429000"/>
          </a:xfrm>
        </p:grpSpPr>
        <p:sp>
          <p:nvSpPr>
            <p:cNvPr id="9" name="Freeform 9" descr="preencoded.png"/>
            <p:cNvSpPr/>
            <p:nvPr/>
          </p:nvSpPr>
          <p:spPr>
            <a:xfrm>
              <a:off x="0" y="0"/>
              <a:ext cx="3429000" cy="3429000"/>
            </a:xfrm>
            <a:custGeom>
              <a:avLst/>
              <a:gdLst/>
              <a:ahLst/>
              <a:cxnLst/>
              <a:rect l="l" t="t" r="r" b="b"/>
              <a:pathLst>
                <a:path w="3429000" h="3429000">
                  <a:moveTo>
                    <a:pt x="0" y="0"/>
                  </a:moveTo>
                  <a:lnTo>
                    <a:pt x="3429000" y="0"/>
                  </a:lnTo>
                  <a:lnTo>
                    <a:pt x="3429000" y="3429000"/>
                  </a:lnTo>
                  <a:lnTo>
                    <a:pt x="0" y="3429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0" y="9601200"/>
            <a:ext cx="18288000" cy="685800"/>
            <a:chOff x="0" y="0"/>
            <a:chExt cx="24384000" cy="914400"/>
          </a:xfrm>
        </p:grpSpPr>
        <p:sp>
          <p:nvSpPr>
            <p:cNvPr id="11" name="Freeform 11" descr="preencoded.png"/>
            <p:cNvSpPr/>
            <p:nvPr/>
          </p:nvSpPr>
          <p:spPr>
            <a:xfrm>
              <a:off x="0" y="0"/>
              <a:ext cx="24384000" cy="914400"/>
            </a:xfrm>
            <a:custGeom>
              <a:avLst/>
              <a:gdLst/>
              <a:ahLst/>
              <a:cxnLst/>
              <a:rect l="l" t="t" r="r" b="b"/>
              <a:pathLst>
                <a:path w="24384000" h="914400">
                  <a:moveTo>
                    <a:pt x="0" y="0"/>
                  </a:moveTo>
                  <a:lnTo>
                    <a:pt x="24384000" y="0"/>
                  </a:lnTo>
                  <a:lnTo>
                    <a:pt x="2438400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-266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12011025" y="1866900"/>
            <a:ext cx="7264436" cy="8034982"/>
            <a:chOff x="0" y="0"/>
            <a:chExt cx="12166600" cy="1345712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310" b="-310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804783" y="7876620"/>
            <a:ext cx="9267825" cy="28575"/>
            <a:chOff x="0" y="0"/>
            <a:chExt cx="12357100" cy="38100"/>
          </a:xfrm>
        </p:grpSpPr>
        <p:sp>
          <p:nvSpPr>
            <p:cNvPr id="15" name="Freeform 15" descr="preencoded.png"/>
            <p:cNvSpPr/>
            <p:nvPr/>
          </p:nvSpPr>
          <p:spPr>
            <a:xfrm>
              <a:off x="0" y="0"/>
              <a:ext cx="12357100" cy="38100"/>
            </a:xfrm>
            <a:custGeom>
              <a:avLst/>
              <a:gdLst/>
              <a:ahLst/>
              <a:cxnLst/>
              <a:rect l="l" t="t" r="r" b="b"/>
              <a:pathLst>
                <a:path w="12357100" h="38100">
                  <a:moveTo>
                    <a:pt x="0" y="0"/>
                  </a:moveTo>
                  <a:lnTo>
                    <a:pt x="12357100" y="0"/>
                  </a:lnTo>
                  <a:lnTo>
                    <a:pt x="12357100" y="38100"/>
                  </a:lnTo>
                  <a:lnTo>
                    <a:pt x="0" y="38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grpSp>
        <p:nvGrpSpPr>
          <p:cNvPr id="16" name="Group 16"/>
          <p:cNvGrpSpPr/>
          <p:nvPr/>
        </p:nvGrpSpPr>
        <p:grpSpPr>
          <a:xfrm>
            <a:off x="0" y="1410052"/>
            <a:ext cx="11497932" cy="4924273"/>
            <a:chOff x="0" y="0"/>
            <a:chExt cx="15330576" cy="6565697"/>
          </a:xfrm>
        </p:grpSpPr>
        <p:sp>
          <p:nvSpPr>
            <p:cNvPr id="17" name="Freeform 17" descr="preencoded.png"/>
            <p:cNvSpPr/>
            <p:nvPr/>
          </p:nvSpPr>
          <p:spPr>
            <a:xfrm>
              <a:off x="0" y="0"/>
              <a:ext cx="15330551" cy="6565646"/>
            </a:xfrm>
            <a:custGeom>
              <a:avLst/>
              <a:gdLst/>
              <a:ahLst/>
              <a:cxnLst/>
              <a:rect l="l" t="t" r="r" b="b"/>
              <a:pathLst>
                <a:path w="15330551" h="6565646">
                  <a:moveTo>
                    <a:pt x="0" y="0"/>
                  </a:moveTo>
                  <a:lnTo>
                    <a:pt x="15330551" y="0"/>
                  </a:lnTo>
                  <a:lnTo>
                    <a:pt x="15330551" y="6565646"/>
                  </a:lnTo>
                  <a:lnTo>
                    <a:pt x="0" y="6565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27"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0" y="1714500"/>
            <a:ext cx="8696325" cy="8572500"/>
            <a:chOff x="0" y="0"/>
            <a:chExt cx="11595100" cy="11430000"/>
          </a:xfrm>
        </p:grpSpPr>
        <p:sp>
          <p:nvSpPr>
            <p:cNvPr id="19" name="Freeform 19" descr="preencoded.png"/>
            <p:cNvSpPr/>
            <p:nvPr/>
          </p:nvSpPr>
          <p:spPr>
            <a:xfrm>
              <a:off x="0" y="0"/>
              <a:ext cx="11595100" cy="11430000"/>
            </a:xfrm>
            <a:custGeom>
              <a:avLst/>
              <a:gdLst/>
              <a:ahLst/>
              <a:cxnLst/>
              <a:rect l="l" t="t" r="r" b="b"/>
              <a:pathLst>
                <a:path w="11595100" h="11430000">
                  <a:moveTo>
                    <a:pt x="0" y="0"/>
                  </a:moveTo>
                  <a:lnTo>
                    <a:pt x="11595100" y="0"/>
                  </a:lnTo>
                  <a:lnTo>
                    <a:pt x="11595100" y="11430000"/>
                  </a:lnTo>
                  <a:lnTo>
                    <a:pt x="0" y="11430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30" name="Group 30"/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34" name="AutoShape 34"/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35" name="Freeform 35"/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6" name="TextBox 36"/>
            <p:cNvSpPr txBox="1"/>
            <p:nvPr/>
          </p:nvSpPr>
          <p:spPr>
            <a:xfrm>
              <a:off x="4134112" y="341459"/>
              <a:ext cx="1017477" cy="2604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37" name="Freeform 37"/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t="-181" b="-181"/>
              </a:stretch>
            </a:blipFill>
          </p:spPr>
        </p:sp>
        <p:sp>
          <p:nvSpPr>
            <p:cNvPr id="38" name="Freeform 38"/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9" name="Freeform 39"/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1982386" y="341459"/>
              <a:ext cx="1269679" cy="2250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5658235" y="273407"/>
              <a:ext cx="1614805" cy="3198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its.ac.id/</a:t>
              </a:r>
              <a:r>
                <a:rPr lang="en-US" sz="1430" dirty="0" err="1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2" name="Freeform 42"/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43" name="TextBox 43"/>
          <p:cNvSpPr txBox="1"/>
          <p:nvPr/>
        </p:nvSpPr>
        <p:spPr>
          <a:xfrm>
            <a:off x="804783" y="4098194"/>
            <a:ext cx="3211909" cy="1373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09"/>
              </a:lnSpc>
            </a:pPr>
            <a:r>
              <a:rPr lang="en-US" sz="9000" b="1" dirty="0" err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Judul</a:t>
            </a:r>
            <a:r>
              <a:rPr lang="en-US" sz="9000" b="1" dirty="0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 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04782" y="6715181"/>
            <a:ext cx="7924800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00"/>
              </a:lnSpc>
            </a:pPr>
            <a:r>
              <a:rPr lang="en-US" sz="4500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Nama </a:t>
            </a:r>
            <a:r>
              <a:rPr lang="en-US" sz="4500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Ketua</a:t>
            </a:r>
            <a:endParaRPr lang="en-US" sz="4500" dirty="0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804783" y="8086170"/>
            <a:ext cx="7574317" cy="1172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8"/>
              </a:lnSpc>
            </a:pPr>
            <a:r>
              <a:rPr lang="en-US" sz="2288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(Departemen Ketua)</a:t>
            </a:r>
          </a:p>
          <a:p>
            <a:pPr algn="l">
              <a:lnSpc>
                <a:spcPts val="2288"/>
              </a:lnSpc>
            </a:pPr>
            <a:r>
              <a:rPr lang="en-US" sz="2288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(Fakultas Ketua)</a:t>
            </a:r>
          </a:p>
          <a:p>
            <a:pPr algn="l">
              <a:lnSpc>
                <a:spcPts val="2288"/>
              </a:lnSpc>
            </a:pPr>
            <a:r>
              <a:rPr lang="en-US" sz="2288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Institut Teknologi Sepuluh Nopember</a:t>
            </a:r>
          </a:p>
          <a:p>
            <a:pPr algn="l">
              <a:lnSpc>
                <a:spcPts val="2288"/>
              </a:lnSpc>
            </a:pPr>
            <a:r>
              <a:rPr lang="en-US" sz="2288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Surabaya, (Tanggal ............)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1934825" y="590550"/>
            <a:ext cx="55816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77"/>
              </a:lnSpc>
            </a:pPr>
            <a:r>
              <a:rPr lang="en-US" sz="2250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Institut Teknologi Sepuluh Nopember 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804782" y="1704975"/>
            <a:ext cx="7272417" cy="21689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47"/>
              </a:lnSpc>
            </a:pPr>
            <a:r>
              <a:rPr lang="en-US" sz="3572" b="1" i="1" dirty="0">
                <a:solidFill>
                  <a:srgbClr val="FFFFFF"/>
                </a:solidFill>
                <a:latin typeface="Work Sans Bold Italics"/>
                <a:ea typeface="Work Sans Bold Italics"/>
                <a:cs typeface="Work Sans Bold Italics"/>
                <a:sym typeface="Work Sans Bold Italics"/>
              </a:rPr>
              <a:t>MONEV KEMAJUAN </a:t>
            </a:r>
          </a:p>
          <a:p>
            <a:pPr algn="l">
              <a:lnSpc>
                <a:spcPts val="4250"/>
              </a:lnSpc>
            </a:pPr>
            <a:r>
              <a:rPr lang="en-US" sz="3572" b="1" i="1" dirty="0">
                <a:solidFill>
                  <a:srgbClr val="FFFFFF"/>
                </a:solidFill>
                <a:latin typeface="Work Sans Bold Italics"/>
                <a:ea typeface="Work Sans Bold Italics"/>
                <a:cs typeface="Work Sans Bold Italics"/>
                <a:sym typeface="Work Sans Bold Italics"/>
              </a:rPr>
              <a:t>SKEMA *PENELITIAN/PENGABDIAN*  ..............</a:t>
            </a:r>
          </a:p>
        </p:txBody>
      </p:sp>
      <p:grpSp>
        <p:nvGrpSpPr>
          <p:cNvPr id="48" name="Group 34">
            <a:extLst>
              <a:ext uri="{FF2B5EF4-FFF2-40B4-BE49-F238E27FC236}">
                <a16:creationId xmlns:a16="http://schemas.microsoft.com/office/drawing/2014/main" id="{62E151C6-0E9F-F9B3-489C-E93642C56511}"/>
              </a:ext>
            </a:extLst>
          </p:cNvPr>
          <p:cNvGrpSpPr/>
          <p:nvPr/>
        </p:nvGrpSpPr>
        <p:grpSpPr>
          <a:xfrm>
            <a:off x="695896" y="292846"/>
            <a:ext cx="7267043" cy="735854"/>
            <a:chOff x="0" y="0"/>
            <a:chExt cx="9689391" cy="981138"/>
          </a:xfrm>
        </p:grpSpPr>
        <p:grpSp>
          <p:nvGrpSpPr>
            <p:cNvPr id="49" name="Group 35">
              <a:extLst>
                <a:ext uri="{FF2B5EF4-FFF2-40B4-BE49-F238E27FC236}">
                  <a16:creationId xmlns:a16="http://schemas.microsoft.com/office/drawing/2014/main" id="{FED5D0E2-F40C-8C36-D101-7FB1A18C5098}"/>
                </a:ext>
              </a:extLst>
            </p:cNvPr>
            <p:cNvGrpSpPr/>
            <p:nvPr/>
          </p:nvGrpSpPr>
          <p:grpSpPr>
            <a:xfrm>
              <a:off x="60681" y="36160"/>
              <a:ext cx="9628709" cy="944978"/>
              <a:chOff x="0" y="0"/>
              <a:chExt cx="2044816" cy="200682"/>
            </a:xfrm>
          </p:grpSpPr>
          <p:sp>
            <p:nvSpPr>
              <p:cNvPr id="57" name="Freeform 36">
                <a:extLst>
                  <a:ext uri="{FF2B5EF4-FFF2-40B4-BE49-F238E27FC236}">
                    <a16:creationId xmlns:a16="http://schemas.microsoft.com/office/drawing/2014/main" id="{8A2FF214-8C20-8E82-4EDD-8E28658FF793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</p:sp>
          <p:sp>
            <p:nvSpPr>
              <p:cNvPr id="58" name="TextBox 37">
                <a:extLst>
                  <a:ext uri="{FF2B5EF4-FFF2-40B4-BE49-F238E27FC236}">
                    <a16:creationId xmlns:a16="http://schemas.microsoft.com/office/drawing/2014/main" id="{F6371384-C148-FE07-714F-E8BDBF8C99C6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50" name="Group 38">
              <a:extLst>
                <a:ext uri="{FF2B5EF4-FFF2-40B4-BE49-F238E27FC236}">
                  <a16:creationId xmlns:a16="http://schemas.microsoft.com/office/drawing/2014/main" id="{FA2F218D-B8A9-BE53-6E0C-60301B5F7370}"/>
                </a:ext>
              </a:extLst>
            </p:cNvPr>
            <p:cNvGrpSpPr/>
            <p:nvPr/>
          </p:nvGrpSpPr>
          <p:grpSpPr>
            <a:xfrm>
              <a:off x="0" y="0"/>
              <a:ext cx="9689391" cy="944978"/>
              <a:chOff x="0" y="0"/>
              <a:chExt cx="2057703" cy="200682"/>
            </a:xfrm>
          </p:grpSpPr>
          <p:sp>
            <p:nvSpPr>
              <p:cNvPr id="55" name="Freeform 39">
                <a:extLst>
                  <a:ext uri="{FF2B5EF4-FFF2-40B4-BE49-F238E27FC236}">
                    <a16:creationId xmlns:a16="http://schemas.microsoft.com/office/drawing/2014/main" id="{542129E3-DD73-6725-615B-865EC664BDDE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56" name="TextBox 40">
                <a:extLst>
                  <a:ext uri="{FF2B5EF4-FFF2-40B4-BE49-F238E27FC236}">
                    <a16:creationId xmlns:a16="http://schemas.microsoft.com/office/drawing/2014/main" id="{F49EC91B-3C96-85F8-91BD-7680D10404C3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51" name="Freeform 41">
              <a:extLst>
                <a:ext uri="{FF2B5EF4-FFF2-40B4-BE49-F238E27FC236}">
                  <a16:creationId xmlns:a16="http://schemas.microsoft.com/office/drawing/2014/main" id="{5B648137-32AC-F473-27DD-1915F1B2F657}"/>
                </a:ext>
              </a:extLst>
            </p:cNvPr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/>
              </a:stretch>
            </a:blipFill>
          </p:spPr>
        </p:sp>
        <p:sp>
          <p:nvSpPr>
            <p:cNvPr id="52" name="Freeform 42">
              <a:extLst>
                <a:ext uri="{FF2B5EF4-FFF2-40B4-BE49-F238E27FC236}">
                  <a16:creationId xmlns:a16="http://schemas.microsoft.com/office/drawing/2014/main" id="{C52E6E27-C659-7241-5AE0-66D6E04B155C}"/>
                </a:ext>
              </a:extLst>
            </p:cNvPr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l="-899" t="-5640" r="-629" b="-5013"/>
              </a:stretch>
            </a:blipFill>
          </p:spPr>
        </p:sp>
        <p:sp>
          <p:nvSpPr>
            <p:cNvPr id="53" name="Freeform 43">
              <a:extLst>
                <a:ext uri="{FF2B5EF4-FFF2-40B4-BE49-F238E27FC236}">
                  <a16:creationId xmlns:a16="http://schemas.microsoft.com/office/drawing/2014/main" id="{26359F37-FA54-8DF5-74D1-2F8B59F097BA}"/>
                </a:ext>
              </a:extLst>
            </p:cNvPr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/>
              </a:stretch>
            </a:blipFill>
          </p:spPr>
        </p:sp>
        <p:sp>
          <p:nvSpPr>
            <p:cNvPr id="54" name="Freeform 44">
              <a:extLst>
                <a:ext uri="{FF2B5EF4-FFF2-40B4-BE49-F238E27FC236}">
                  <a16:creationId xmlns:a16="http://schemas.microsoft.com/office/drawing/2014/main" id="{F4F89B41-AF16-E3FA-2CD7-BD7D454057E5}"/>
                </a:ext>
              </a:extLst>
            </p:cNvPr>
            <p:cNvSpPr/>
            <p:nvPr/>
          </p:nvSpPr>
          <p:spPr>
            <a:xfrm>
              <a:off x="7768877" y="137770"/>
              <a:ext cx="1528081" cy="704541"/>
            </a:xfrm>
            <a:custGeom>
              <a:avLst/>
              <a:gdLst/>
              <a:ahLst/>
              <a:cxnLst/>
              <a:rect l="l" t="t" r="r" b="b"/>
              <a:pathLst>
                <a:path w="1528081" h="704541">
                  <a:moveTo>
                    <a:pt x="0" y="0"/>
                  </a:moveTo>
                  <a:lnTo>
                    <a:pt x="1528081" y="0"/>
                  </a:lnTo>
                  <a:lnTo>
                    <a:pt x="1528081" y="704542"/>
                  </a:lnTo>
                  <a:lnTo>
                    <a:pt x="0" y="7045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5"/>
              <a:stretch>
                <a:fillRect l="-4624" t="-8357" r="-4624" b="-24166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4287" y="-194948"/>
            <a:ext cx="18288000" cy="6398914"/>
            <a:chOff x="0" y="0"/>
            <a:chExt cx="24384000" cy="8531885"/>
          </a:xfrm>
        </p:grpSpPr>
        <p:sp>
          <p:nvSpPr>
            <p:cNvPr id="5" name="Freeform 5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5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-66675" y="1409700"/>
            <a:ext cx="18479599" cy="8191500"/>
            <a:chOff x="0" y="0"/>
            <a:chExt cx="24639466" cy="109220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24639465" cy="10922000"/>
            </a:xfrm>
            <a:custGeom>
              <a:avLst/>
              <a:gdLst/>
              <a:ahLst/>
              <a:cxnLst/>
              <a:rect l="l" t="t" r="r" b="b"/>
              <a:pathLst>
                <a:path w="24639465" h="10922000">
                  <a:moveTo>
                    <a:pt x="0" y="0"/>
                  </a:moveTo>
                  <a:lnTo>
                    <a:pt x="24639465" y="0"/>
                  </a:lnTo>
                  <a:lnTo>
                    <a:pt x="24639465" y="10922000"/>
                  </a:lnTo>
                  <a:lnTo>
                    <a:pt x="0" y="1092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20" r="-720" b="-101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-2056785" y="1924050"/>
            <a:ext cx="7264436" cy="8034982"/>
            <a:chOff x="0" y="0"/>
            <a:chExt cx="12166600" cy="134571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9999"/>
              </a:blip>
              <a:stretch>
                <a:fillRect t="-310" b="-310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-959318" y="1625102"/>
            <a:ext cx="2028825" cy="1038225"/>
            <a:chOff x="0" y="0"/>
            <a:chExt cx="2705100" cy="1384300"/>
          </a:xfrm>
        </p:grpSpPr>
        <p:sp>
          <p:nvSpPr>
            <p:cNvPr id="11" name="Freeform 11" descr="preencoded.png"/>
            <p:cNvSpPr/>
            <p:nvPr/>
          </p:nvSpPr>
          <p:spPr>
            <a:xfrm>
              <a:off x="0" y="0"/>
              <a:ext cx="2705100" cy="1384300"/>
            </a:xfrm>
            <a:custGeom>
              <a:avLst/>
              <a:gdLst/>
              <a:ahLst/>
              <a:cxnLst/>
              <a:rect l="l" t="t" r="r" b="b"/>
              <a:pathLst>
                <a:path w="2705100" h="1384300">
                  <a:moveTo>
                    <a:pt x="0" y="0"/>
                  </a:moveTo>
                  <a:lnTo>
                    <a:pt x="2705100" y="0"/>
                  </a:lnTo>
                  <a:lnTo>
                    <a:pt x="2705100" y="1384300"/>
                  </a:lnTo>
                  <a:lnTo>
                    <a:pt x="0" y="1384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grpSp>
        <p:nvGrpSpPr>
          <p:cNvPr id="22" name="Group 22"/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26" name="AutoShape 26"/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7" name="Freeform 27"/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4134112" y="341459"/>
              <a:ext cx="1017477" cy="2604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29" name="Freeform 29"/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t="-181" b="-181"/>
              </a:stretch>
            </a:blipFill>
          </p:spPr>
        </p:sp>
        <p:sp>
          <p:nvSpPr>
            <p:cNvPr id="30" name="Freeform 30"/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1" name="Freeform 31"/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1982386" y="341459"/>
              <a:ext cx="1269679" cy="2250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5658235" y="273407"/>
              <a:ext cx="1614805" cy="3198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its.ac.id/</a:t>
              </a:r>
              <a:r>
                <a:rPr lang="en-US" sz="1430" dirty="0" err="1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34" name="Freeform 34"/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35" name="TextBox 35"/>
          <p:cNvSpPr txBox="1"/>
          <p:nvPr/>
        </p:nvSpPr>
        <p:spPr>
          <a:xfrm>
            <a:off x="14512688" y="211795"/>
            <a:ext cx="2997846" cy="547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361"/>
              </a:lnSpc>
            </a:pPr>
            <a:r>
              <a:rPr lang="en-US" sz="3665" b="1" dirty="0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MONEV 2026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243775" y="2894029"/>
            <a:ext cx="16015525" cy="4346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5775" lvl="1" indent="-242888" algn="l">
              <a:lnSpc>
                <a:spcPts val="2675"/>
              </a:lnSpc>
              <a:buAutoNum type="arabicPeriod"/>
            </a:pPr>
            <a:r>
              <a:rPr lang="en-US" sz="225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Judul : </a:t>
            </a:r>
          </a:p>
          <a:p>
            <a:pPr marL="485775" lvl="1" indent="-242888" algn="l">
              <a:lnSpc>
                <a:spcPts val="2675"/>
              </a:lnSpc>
              <a:buAutoNum type="arabicPeriod"/>
            </a:pPr>
            <a:r>
              <a:rPr lang="en-US" sz="225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Lokasi kegiatan :</a:t>
            </a:r>
          </a:p>
          <a:p>
            <a:pPr marL="485775" lvl="1" indent="-242888" algn="l">
              <a:lnSpc>
                <a:spcPts val="2675"/>
              </a:lnSpc>
              <a:buAutoNum type="arabicPeriod"/>
            </a:pPr>
            <a:r>
              <a:rPr lang="en-US" sz="225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Pengusul :</a:t>
            </a:r>
          </a:p>
          <a:p>
            <a:pPr marL="485775" lvl="1" indent="-242888" algn="l">
              <a:lnSpc>
                <a:spcPts val="2675"/>
              </a:lnSpc>
              <a:buFont typeface="Arial"/>
              <a:buChar char="•"/>
            </a:pPr>
            <a:r>
              <a:rPr lang="en-US" sz="225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Ketua : </a:t>
            </a:r>
          </a:p>
          <a:p>
            <a:pPr marL="485775" lvl="1" indent="-242888" algn="l">
              <a:lnSpc>
                <a:spcPts val="2675"/>
              </a:lnSpc>
              <a:buFont typeface="Arial"/>
              <a:buChar char="•"/>
            </a:pPr>
            <a:r>
              <a:rPr lang="en-US" sz="225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Anggota :</a:t>
            </a:r>
          </a:p>
          <a:p>
            <a:pPr algn="l">
              <a:lnSpc>
                <a:spcPts val="2675"/>
              </a:lnSpc>
            </a:pPr>
            <a:r>
              <a:rPr lang="en-US" sz="225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    Anggota 1 </a:t>
            </a:r>
          </a:p>
          <a:p>
            <a:pPr algn="l">
              <a:lnSpc>
                <a:spcPts val="2675"/>
              </a:lnSpc>
            </a:pPr>
            <a:r>
              <a:rPr lang="en-US" sz="225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    Anggota 2 </a:t>
            </a:r>
          </a:p>
          <a:p>
            <a:pPr algn="l">
              <a:lnSpc>
                <a:spcPts val="2675"/>
              </a:lnSpc>
            </a:pPr>
            <a:r>
              <a:rPr lang="en-US" sz="225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    Anggota 3</a:t>
            </a:r>
          </a:p>
          <a:p>
            <a:pPr algn="l">
              <a:lnSpc>
                <a:spcPts val="2675"/>
              </a:lnSpc>
            </a:pPr>
            <a:r>
              <a:rPr lang="en-US" sz="225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    dst.</a:t>
            </a:r>
          </a:p>
          <a:p>
            <a:pPr marL="485775" lvl="1" indent="-242888" algn="l">
              <a:lnSpc>
                <a:spcPts val="2675"/>
              </a:lnSpc>
              <a:buFont typeface="Arial"/>
              <a:buChar char="•"/>
            </a:pPr>
            <a:r>
              <a:rPr lang="en-US" sz="225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Mitra LN: </a:t>
            </a:r>
          </a:p>
          <a:p>
            <a:pPr algn="l">
              <a:lnSpc>
                <a:spcPts val="2675"/>
              </a:lnSpc>
            </a:pPr>
            <a:r>
              <a:rPr lang="en-US" sz="225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    Mitra 1</a:t>
            </a:r>
          </a:p>
          <a:p>
            <a:pPr algn="l">
              <a:lnSpc>
                <a:spcPts val="2675"/>
              </a:lnSpc>
            </a:pPr>
            <a:r>
              <a:rPr lang="en-US" sz="225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    Mitra 2 </a:t>
            </a:r>
          </a:p>
          <a:p>
            <a:pPr algn="l">
              <a:lnSpc>
                <a:spcPts val="2677"/>
              </a:lnSpc>
            </a:pPr>
            <a:r>
              <a:rPr lang="en-US" sz="225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    dst.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243775" y="1708166"/>
            <a:ext cx="15468522" cy="926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 err="1">
                <a:solidFill>
                  <a:srgbClr val="233D80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Judul</a:t>
            </a:r>
            <a:r>
              <a:rPr lang="en-US" sz="6836" b="1" dirty="0">
                <a:solidFill>
                  <a:srgbClr val="233D80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, Lokasi, Tim </a:t>
            </a:r>
            <a:r>
              <a:rPr lang="en-US" sz="6836" b="1" dirty="0" err="1">
                <a:solidFill>
                  <a:srgbClr val="233D80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Pengusul</a:t>
            </a:r>
            <a:endParaRPr lang="en-US" sz="6836" b="1" dirty="0">
              <a:solidFill>
                <a:srgbClr val="233D80"/>
              </a:solidFill>
              <a:latin typeface="Work Sans Bold"/>
              <a:ea typeface="Work Sans Bold"/>
              <a:cs typeface="Work Sans Bold"/>
              <a:sym typeface="Work Sans Bold"/>
            </a:endParaRPr>
          </a:p>
        </p:txBody>
      </p:sp>
      <p:grpSp>
        <p:nvGrpSpPr>
          <p:cNvPr id="38" name="Group 34">
            <a:extLst>
              <a:ext uri="{FF2B5EF4-FFF2-40B4-BE49-F238E27FC236}">
                <a16:creationId xmlns:a16="http://schemas.microsoft.com/office/drawing/2014/main" id="{87970C21-59A3-8A5C-39C4-E7DEB61B384A}"/>
              </a:ext>
            </a:extLst>
          </p:cNvPr>
          <p:cNvGrpSpPr/>
          <p:nvPr/>
        </p:nvGrpSpPr>
        <p:grpSpPr>
          <a:xfrm>
            <a:off x="695896" y="292846"/>
            <a:ext cx="7267043" cy="735854"/>
            <a:chOff x="0" y="0"/>
            <a:chExt cx="9689391" cy="981138"/>
          </a:xfrm>
        </p:grpSpPr>
        <p:grpSp>
          <p:nvGrpSpPr>
            <p:cNvPr id="39" name="Group 35">
              <a:extLst>
                <a:ext uri="{FF2B5EF4-FFF2-40B4-BE49-F238E27FC236}">
                  <a16:creationId xmlns:a16="http://schemas.microsoft.com/office/drawing/2014/main" id="{F318D7A9-0351-F322-C1D2-0CC5374F0251}"/>
                </a:ext>
              </a:extLst>
            </p:cNvPr>
            <p:cNvGrpSpPr/>
            <p:nvPr/>
          </p:nvGrpSpPr>
          <p:grpSpPr>
            <a:xfrm>
              <a:off x="60681" y="36160"/>
              <a:ext cx="9628709" cy="944978"/>
              <a:chOff x="0" y="0"/>
              <a:chExt cx="2044816" cy="200682"/>
            </a:xfrm>
          </p:grpSpPr>
          <p:sp>
            <p:nvSpPr>
              <p:cNvPr id="47" name="Freeform 36">
                <a:extLst>
                  <a:ext uri="{FF2B5EF4-FFF2-40B4-BE49-F238E27FC236}">
                    <a16:creationId xmlns:a16="http://schemas.microsoft.com/office/drawing/2014/main" id="{46F9DF7B-87CD-57E2-FA39-0E00F645D12E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</p:sp>
          <p:sp>
            <p:nvSpPr>
              <p:cNvPr id="48" name="TextBox 37">
                <a:extLst>
                  <a:ext uri="{FF2B5EF4-FFF2-40B4-BE49-F238E27FC236}">
                    <a16:creationId xmlns:a16="http://schemas.microsoft.com/office/drawing/2014/main" id="{AF742E9E-443C-5629-1A2D-6D86B3B0025F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40" name="Group 38">
              <a:extLst>
                <a:ext uri="{FF2B5EF4-FFF2-40B4-BE49-F238E27FC236}">
                  <a16:creationId xmlns:a16="http://schemas.microsoft.com/office/drawing/2014/main" id="{9D47A1E6-6148-7FD3-A9AB-E1AC80FE8452}"/>
                </a:ext>
              </a:extLst>
            </p:cNvPr>
            <p:cNvGrpSpPr/>
            <p:nvPr/>
          </p:nvGrpSpPr>
          <p:grpSpPr>
            <a:xfrm>
              <a:off x="0" y="0"/>
              <a:ext cx="9689391" cy="944978"/>
              <a:chOff x="0" y="0"/>
              <a:chExt cx="2057703" cy="200682"/>
            </a:xfrm>
          </p:grpSpPr>
          <p:sp>
            <p:nvSpPr>
              <p:cNvPr id="45" name="Freeform 39">
                <a:extLst>
                  <a:ext uri="{FF2B5EF4-FFF2-40B4-BE49-F238E27FC236}">
                    <a16:creationId xmlns:a16="http://schemas.microsoft.com/office/drawing/2014/main" id="{881561E5-7BF6-21A7-C2A1-DDA187BA620E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46" name="TextBox 40">
                <a:extLst>
                  <a:ext uri="{FF2B5EF4-FFF2-40B4-BE49-F238E27FC236}">
                    <a16:creationId xmlns:a16="http://schemas.microsoft.com/office/drawing/2014/main" id="{A66D2ECE-2AF5-DEF4-112A-AB8E4841B7C4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2EBE74DC-C0AE-0441-C8E2-FE5917C665CD}"/>
                </a:ext>
              </a:extLst>
            </p:cNvPr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/>
              </a:stretch>
            </a:blipFill>
          </p:spPr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77CD7DF4-7E2B-701D-1A4E-6B1F10AEB167}"/>
                </a:ext>
              </a:extLst>
            </p:cNvPr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l="-899" t="-5640" r="-629" b="-5013"/>
              </a:stretch>
            </a:blipFill>
          </p:spPr>
        </p:sp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A6A7B6E0-9F85-B586-EC73-F73841097994}"/>
                </a:ext>
              </a:extLst>
            </p:cNvPr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/>
              </a:stretch>
            </a:blipFill>
          </p:spPr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8876665D-55AA-503F-318D-BA5E06A684D4}"/>
                </a:ext>
              </a:extLst>
            </p:cNvPr>
            <p:cNvSpPr/>
            <p:nvPr/>
          </p:nvSpPr>
          <p:spPr>
            <a:xfrm>
              <a:off x="7768877" y="137770"/>
              <a:ext cx="1528081" cy="704541"/>
            </a:xfrm>
            <a:custGeom>
              <a:avLst/>
              <a:gdLst/>
              <a:ahLst/>
              <a:cxnLst/>
              <a:rect l="l" t="t" r="r" b="b"/>
              <a:pathLst>
                <a:path w="1528081" h="704541">
                  <a:moveTo>
                    <a:pt x="0" y="0"/>
                  </a:moveTo>
                  <a:lnTo>
                    <a:pt x="1528081" y="0"/>
                  </a:lnTo>
                  <a:lnTo>
                    <a:pt x="1528081" y="704542"/>
                  </a:lnTo>
                  <a:lnTo>
                    <a:pt x="0" y="7045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 l="-4624" t="-8357" r="-4624" b="-24166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2011025" y="1866900"/>
            <a:ext cx="7264436" cy="8034982"/>
            <a:chOff x="0" y="0"/>
            <a:chExt cx="12166600" cy="1345712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9999"/>
              </a:blip>
              <a:stretch>
                <a:fillRect t="-310" b="-310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-47625" y="9601200"/>
            <a:ext cx="18563444" cy="685800"/>
            <a:chOff x="0" y="0"/>
            <a:chExt cx="24751259" cy="9144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24751260" cy="914400"/>
            </a:xfrm>
            <a:custGeom>
              <a:avLst/>
              <a:gdLst/>
              <a:ahLst/>
              <a:cxnLst/>
              <a:rect l="l" t="t" r="r" b="b"/>
              <a:pathLst>
                <a:path w="24751260" h="914400">
                  <a:moveTo>
                    <a:pt x="0" y="0"/>
                  </a:moveTo>
                  <a:lnTo>
                    <a:pt x="24751260" y="0"/>
                  </a:lnTo>
                  <a:lnTo>
                    <a:pt x="2475126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53" b="-1023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8000" cy="6398924"/>
            <a:chOff x="0" y="0"/>
            <a:chExt cx="24384000" cy="8531898"/>
          </a:xfrm>
        </p:grpSpPr>
        <p:sp>
          <p:nvSpPr>
            <p:cNvPr id="9" name="Freeform 9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154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4288" y="1865329"/>
            <a:ext cx="1022480" cy="1022575"/>
            <a:chOff x="0" y="0"/>
            <a:chExt cx="1363307" cy="1363434"/>
          </a:xfrm>
        </p:grpSpPr>
        <p:sp>
          <p:nvSpPr>
            <p:cNvPr id="11" name="Freeform 11" descr="preencoded.png"/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6" b="2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16722604" y="8239115"/>
            <a:ext cx="1022480" cy="1022585"/>
            <a:chOff x="0" y="0"/>
            <a:chExt cx="1363307" cy="1363447"/>
          </a:xfrm>
        </p:grpSpPr>
        <p:sp>
          <p:nvSpPr>
            <p:cNvPr id="13" name="Freeform 13" descr="preencoded.png"/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7" b="1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5" name="Group 15"/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99" t="-5640" r="-629" b="-5013"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28" name="AutoShape 28"/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9" name="Freeform 29"/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4134112" y="341459"/>
              <a:ext cx="1017477" cy="2604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31" name="Freeform 31"/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t="-181" b="-181"/>
              </a:stretch>
            </a:blipFill>
          </p:spPr>
        </p:sp>
        <p:sp>
          <p:nvSpPr>
            <p:cNvPr id="32" name="Freeform 32"/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3" name="Freeform 33"/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1982386" y="341459"/>
              <a:ext cx="1269679" cy="2250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5658235" y="273407"/>
              <a:ext cx="1614805" cy="3198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its.ac.id/</a:t>
              </a:r>
              <a:r>
                <a:rPr lang="en-US" sz="1430" dirty="0" err="1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36" name="Freeform 36"/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37" name="TextBox 37"/>
          <p:cNvSpPr txBox="1"/>
          <p:nvPr/>
        </p:nvSpPr>
        <p:spPr>
          <a:xfrm>
            <a:off x="1243775" y="1708166"/>
            <a:ext cx="15468522" cy="1744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>
                <a:solidFill>
                  <a:schemeClr val="bg1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Identitas </a:t>
            </a:r>
            <a:r>
              <a:rPr lang="en-US" sz="6836" b="1" dirty="0" err="1">
                <a:solidFill>
                  <a:schemeClr val="bg1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Pemerintah</a:t>
            </a:r>
            <a:r>
              <a:rPr lang="en-US" sz="6836" b="1" dirty="0">
                <a:solidFill>
                  <a:schemeClr val="bg1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 dan Mitra </a:t>
            </a:r>
            <a:r>
              <a:rPr lang="en-US" sz="6836" b="1" dirty="0" err="1">
                <a:solidFill>
                  <a:schemeClr val="bg1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Sasaran</a:t>
            </a:r>
            <a:endParaRPr lang="en-US" sz="6836" b="1" dirty="0">
              <a:solidFill>
                <a:schemeClr val="bg1"/>
              </a:solidFill>
              <a:latin typeface="Work Sans Bold"/>
              <a:ea typeface="Work Sans Bold"/>
              <a:cs typeface="Work Sans Bold"/>
              <a:sym typeface="Work Sans Bold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1226334" y="4004339"/>
            <a:ext cx="10509245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b="0" i="0" u="none" strike="noStrike" baseline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spek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kegiatan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lang="en-US" sz="2400" b="0" i="0" u="none" strike="noStrike" baseline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diangkat</a:t>
            </a:r>
            <a:endParaRPr lang="en-US" sz="2400" b="0" i="0" u="none" strike="noStrike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Permasalahan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 </a:t>
            </a:r>
            <a:r>
              <a:rPr lang="en-US" sz="2400" b="0" i="0" u="none" strike="noStrike" baseline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disetujui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(data </a:t>
            </a:r>
            <a:r>
              <a:rPr lang="en-US" sz="2400" b="0" i="0" u="none" strike="noStrike" baseline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disampaikan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dalam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bentuk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penjelasan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singkat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da-DK" sz="2400" b="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Solusi dan metode penyelesaian terhadap permasalahan dalam </a:t>
            </a:r>
            <a:r>
              <a:rPr lang="en-US" sz="2400" b="0" i="0" u="none" strike="noStrike" baseline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pengabdian</a:t>
            </a:r>
            <a:r>
              <a:rPr lang="en-US" sz="2400" b="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-28575" y="0"/>
            <a:ext cx="18592019" cy="1409700"/>
            <a:chOff x="0" y="0"/>
            <a:chExt cx="24789359" cy="1879600"/>
          </a:xfrm>
        </p:grpSpPr>
        <p:sp>
          <p:nvSpPr>
            <p:cNvPr id="40" name="Freeform 40" descr="preencoded.png"/>
            <p:cNvSpPr/>
            <p:nvPr/>
          </p:nvSpPr>
          <p:spPr>
            <a:xfrm>
              <a:off x="0" y="0"/>
              <a:ext cx="24789360" cy="1879600"/>
            </a:xfrm>
            <a:custGeom>
              <a:avLst/>
              <a:gdLst/>
              <a:ahLst/>
              <a:cxnLst/>
              <a:rect l="l" t="t" r="r" b="b"/>
              <a:pathLst>
                <a:path w="24789360" h="1879600">
                  <a:moveTo>
                    <a:pt x="0" y="0"/>
                  </a:moveTo>
                  <a:lnTo>
                    <a:pt x="24789360" y="0"/>
                  </a:lnTo>
                  <a:lnTo>
                    <a:pt x="24789360" y="1879600"/>
                  </a:lnTo>
                  <a:lnTo>
                    <a:pt x="0" y="187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t="-831" b="-985"/>
              </a:stretch>
            </a:blipFill>
          </p:spPr>
        </p:sp>
      </p:grpSp>
      <p:sp>
        <p:nvSpPr>
          <p:cNvPr id="51" name="TextBox 51"/>
          <p:cNvSpPr txBox="1"/>
          <p:nvPr/>
        </p:nvSpPr>
        <p:spPr>
          <a:xfrm>
            <a:off x="14485371" y="292846"/>
            <a:ext cx="2997846" cy="547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361"/>
              </a:lnSpc>
            </a:pPr>
            <a:r>
              <a:rPr lang="en-US" sz="3665" b="1" dirty="0">
                <a:solidFill>
                  <a:srgbClr val="233D80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MONEV 2026</a:t>
            </a:r>
          </a:p>
        </p:txBody>
      </p:sp>
      <p:grpSp>
        <p:nvGrpSpPr>
          <p:cNvPr id="52" name="Group 34">
            <a:extLst>
              <a:ext uri="{FF2B5EF4-FFF2-40B4-BE49-F238E27FC236}">
                <a16:creationId xmlns:a16="http://schemas.microsoft.com/office/drawing/2014/main" id="{B8AA16B6-7AE7-00D1-50F9-22BD92BA6A4C}"/>
              </a:ext>
            </a:extLst>
          </p:cNvPr>
          <p:cNvGrpSpPr/>
          <p:nvPr/>
        </p:nvGrpSpPr>
        <p:grpSpPr>
          <a:xfrm>
            <a:off x="695896" y="292846"/>
            <a:ext cx="7267043" cy="735854"/>
            <a:chOff x="0" y="0"/>
            <a:chExt cx="9689391" cy="981138"/>
          </a:xfrm>
        </p:grpSpPr>
        <p:grpSp>
          <p:nvGrpSpPr>
            <p:cNvPr id="53" name="Group 35">
              <a:extLst>
                <a:ext uri="{FF2B5EF4-FFF2-40B4-BE49-F238E27FC236}">
                  <a16:creationId xmlns:a16="http://schemas.microsoft.com/office/drawing/2014/main" id="{367DE83F-B9E8-95A0-D00E-8112E02A612D}"/>
                </a:ext>
              </a:extLst>
            </p:cNvPr>
            <p:cNvGrpSpPr/>
            <p:nvPr/>
          </p:nvGrpSpPr>
          <p:grpSpPr>
            <a:xfrm>
              <a:off x="60681" y="36160"/>
              <a:ext cx="9628709" cy="944978"/>
              <a:chOff x="0" y="0"/>
              <a:chExt cx="2044816" cy="200682"/>
            </a:xfrm>
          </p:grpSpPr>
          <p:sp>
            <p:nvSpPr>
              <p:cNvPr id="61" name="Freeform 36">
                <a:extLst>
                  <a:ext uri="{FF2B5EF4-FFF2-40B4-BE49-F238E27FC236}">
                    <a16:creationId xmlns:a16="http://schemas.microsoft.com/office/drawing/2014/main" id="{63EF2628-4394-7795-5287-6D5B8707D8C0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</p:sp>
          <p:sp>
            <p:nvSpPr>
              <p:cNvPr id="62" name="TextBox 37">
                <a:extLst>
                  <a:ext uri="{FF2B5EF4-FFF2-40B4-BE49-F238E27FC236}">
                    <a16:creationId xmlns:a16="http://schemas.microsoft.com/office/drawing/2014/main" id="{DB129879-D2F3-060C-ACE7-FF073938925B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54" name="Group 38">
              <a:extLst>
                <a:ext uri="{FF2B5EF4-FFF2-40B4-BE49-F238E27FC236}">
                  <a16:creationId xmlns:a16="http://schemas.microsoft.com/office/drawing/2014/main" id="{C1E235A3-757C-03F6-917E-A5280BC0C119}"/>
                </a:ext>
              </a:extLst>
            </p:cNvPr>
            <p:cNvGrpSpPr/>
            <p:nvPr/>
          </p:nvGrpSpPr>
          <p:grpSpPr>
            <a:xfrm>
              <a:off x="0" y="0"/>
              <a:ext cx="9689391" cy="944978"/>
              <a:chOff x="0" y="0"/>
              <a:chExt cx="2057703" cy="200682"/>
            </a:xfrm>
          </p:grpSpPr>
          <p:sp>
            <p:nvSpPr>
              <p:cNvPr id="59" name="Freeform 39">
                <a:extLst>
                  <a:ext uri="{FF2B5EF4-FFF2-40B4-BE49-F238E27FC236}">
                    <a16:creationId xmlns:a16="http://schemas.microsoft.com/office/drawing/2014/main" id="{48C0691A-D057-19C1-C4C7-3807AE96EEAF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60" name="TextBox 40">
                <a:extLst>
                  <a:ext uri="{FF2B5EF4-FFF2-40B4-BE49-F238E27FC236}">
                    <a16:creationId xmlns:a16="http://schemas.microsoft.com/office/drawing/2014/main" id="{97F43EE1-A6B0-7AA6-525B-CC283F935F5B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55" name="Freeform 41">
              <a:extLst>
                <a:ext uri="{FF2B5EF4-FFF2-40B4-BE49-F238E27FC236}">
                  <a16:creationId xmlns:a16="http://schemas.microsoft.com/office/drawing/2014/main" id="{14279AC1-540D-92BF-EDA4-BC0C34F17C9A}"/>
                </a:ext>
              </a:extLst>
            </p:cNvPr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56" name="Freeform 42">
              <a:extLst>
                <a:ext uri="{FF2B5EF4-FFF2-40B4-BE49-F238E27FC236}">
                  <a16:creationId xmlns:a16="http://schemas.microsoft.com/office/drawing/2014/main" id="{36D2C9EE-83DC-3EAA-3200-83C6D5BACA48}"/>
                </a:ext>
              </a:extLst>
            </p:cNvPr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99" t="-5640" r="-629" b="-5013"/>
              </a:stretch>
            </a:blipFill>
          </p:spPr>
        </p:sp>
        <p:sp>
          <p:nvSpPr>
            <p:cNvPr id="57" name="Freeform 43">
              <a:extLst>
                <a:ext uri="{FF2B5EF4-FFF2-40B4-BE49-F238E27FC236}">
                  <a16:creationId xmlns:a16="http://schemas.microsoft.com/office/drawing/2014/main" id="{491A9D47-3CA6-365B-9BFF-809884B0848B}"/>
                </a:ext>
              </a:extLst>
            </p:cNvPr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58" name="Freeform 44">
              <a:extLst>
                <a:ext uri="{FF2B5EF4-FFF2-40B4-BE49-F238E27FC236}">
                  <a16:creationId xmlns:a16="http://schemas.microsoft.com/office/drawing/2014/main" id="{37A0F07C-39F8-A976-ACD0-A206E971FFF9}"/>
                </a:ext>
              </a:extLst>
            </p:cNvPr>
            <p:cNvSpPr/>
            <p:nvPr/>
          </p:nvSpPr>
          <p:spPr>
            <a:xfrm>
              <a:off x="7768877" y="137770"/>
              <a:ext cx="1528081" cy="704541"/>
            </a:xfrm>
            <a:custGeom>
              <a:avLst/>
              <a:gdLst/>
              <a:ahLst/>
              <a:cxnLst/>
              <a:rect l="l" t="t" r="r" b="b"/>
              <a:pathLst>
                <a:path w="1528081" h="704541">
                  <a:moveTo>
                    <a:pt x="0" y="0"/>
                  </a:moveTo>
                  <a:lnTo>
                    <a:pt x="1528081" y="0"/>
                  </a:lnTo>
                  <a:lnTo>
                    <a:pt x="1528081" y="704542"/>
                  </a:lnTo>
                  <a:lnTo>
                    <a:pt x="0" y="7045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l="-4624" t="-8357" r="-4624" b="-24166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6398914"/>
            <a:chOff x="0" y="0"/>
            <a:chExt cx="24384000" cy="8531885"/>
          </a:xfrm>
        </p:grpSpPr>
        <p:sp>
          <p:nvSpPr>
            <p:cNvPr id="5" name="Freeform 5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5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-57150" y="1409700"/>
            <a:ext cx="18519567" cy="8191500"/>
            <a:chOff x="0" y="0"/>
            <a:chExt cx="24692756" cy="109220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24692756" cy="10922000"/>
            </a:xfrm>
            <a:custGeom>
              <a:avLst/>
              <a:gdLst/>
              <a:ahLst/>
              <a:cxnLst/>
              <a:rect l="l" t="t" r="r" b="b"/>
              <a:pathLst>
                <a:path w="24692756" h="10922000">
                  <a:moveTo>
                    <a:pt x="0" y="0"/>
                  </a:moveTo>
                  <a:lnTo>
                    <a:pt x="24692756" y="0"/>
                  </a:lnTo>
                  <a:lnTo>
                    <a:pt x="24692756" y="10922000"/>
                  </a:lnTo>
                  <a:lnTo>
                    <a:pt x="0" y="1092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610" r="-610" b="-101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-2056785" y="1924050"/>
            <a:ext cx="7264436" cy="8034982"/>
            <a:chOff x="0" y="0"/>
            <a:chExt cx="12166600" cy="134571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9999"/>
              </a:blip>
              <a:stretch>
                <a:fillRect t="-310" b="-310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-1000125" y="1865329"/>
            <a:ext cx="2028825" cy="1038225"/>
            <a:chOff x="0" y="0"/>
            <a:chExt cx="2705100" cy="1384300"/>
          </a:xfrm>
        </p:grpSpPr>
        <p:sp>
          <p:nvSpPr>
            <p:cNvPr id="11" name="Freeform 11" descr="preencoded.png"/>
            <p:cNvSpPr/>
            <p:nvPr/>
          </p:nvSpPr>
          <p:spPr>
            <a:xfrm>
              <a:off x="0" y="0"/>
              <a:ext cx="2705100" cy="1384300"/>
            </a:xfrm>
            <a:custGeom>
              <a:avLst/>
              <a:gdLst/>
              <a:ahLst/>
              <a:cxnLst/>
              <a:rect l="l" t="t" r="r" b="b"/>
              <a:pathLst>
                <a:path w="2705100" h="1384300">
                  <a:moveTo>
                    <a:pt x="0" y="0"/>
                  </a:moveTo>
                  <a:lnTo>
                    <a:pt x="2705100" y="0"/>
                  </a:lnTo>
                  <a:lnTo>
                    <a:pt x="2705100" y="1384300"/>
                  </a:lnTo>
                  <a:lnTo>
                    <a:pt x="0" y="1384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1243775" y="2038350"/>
            <a:ext cx="15468522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 err="1">
                <a:solidFill>
                  <a:srgbClr val="233D80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Kegiatan</a:t>
            </a:r>
            <a:r>
              <a:rPr lang="en-US" sz="6836" b="1" dirty="0">
                <a:solidFill>
                  <a:srgbClr val="233D80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 yang </a:t>
            </a:r>
            <a:r>
              <a:rPr lang="en-US" sz="6836" b="1" dirty="0" err="1">
                <a:solidFill>
                  <a:srgbClr val="233D80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telah</a:t>
            </a:r>
            <a:r>
              <a:rPr lang="en-US" sz="6836" b="1" dirty="0">
                <a:solidFill>
                  <a:srgbClr val="233D80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6836" b="1" dirty="0" err="1">
                <a:solidFill>
                  <a:srgbClr val="233D80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dilakukan</a:t>
            </a:r>
            <a:endParaRPr lang="en-US" sz="6836" b="1" dirty="0">
              <a:solidFill>
                <a:srgbClr val="233D80"/>
              </a:solidFill>
              <a:latin typeface="Work Sans Bold"/>
              <a:ea typeface="Work Sans Bold"/>
              <a:cs typeface="Work Sans Bold"/>
              <a:sym typeface="Work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43775" y="3189932"/>
            <a:ext cx="16015525" cy="1731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 algn="l">
              <a:lnSpc>
                <a:spcPts val="2675"/>
              </a:lnSpc>
              <a:buFont typeface="Arial" panose="020B0604020202020204" pitchFamily="34" charset="0"/>
              <a:buChar char="•"/>
            </a:pP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aspek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kegiatannya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disertai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dengan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foto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pendukung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kegiatan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termasuk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capaian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nilai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positif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yang </a:t>
            </a: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diterima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oleh </a:t>
            </a: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tim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secara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terukur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)</a:t>
            </a:r>
          </a:p>
          <a:p>
            <a:pPr marL="342900" indent="-342900" algn="l">
              <a:lnSpc>
                <a:spcPts val="2675"/>
              </a:lnSpc>
              <a:buFont typeface="Arial" panose="020B0604020202020204" pitchFamily="34" charset="0"/>
              <a:buChar char="•"/>
            </a:pP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Penjelasan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Produk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teknologi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dan </a:t>
            </a: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Inovasi</a:t>
            </a:r>
            <a:endParaRPr lang="en-US" sz="2250" dirty="0">
              <a:solidFill>
                <a:srgbClr val="233D80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marL="342900" indent="-342900" algn="l">
              <a:lnSpc>
                <a:spcPts val="2675"/>
              </a:lnSpc>
              <a:buFont typeface="Arial" panose="020B0604020202020204" pitchFamily="34" charset="0"/>
              <a:buChar char="•"/>
            </a:pP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Penerapan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teknologi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dan </a:t>
            </a: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inovasi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kepada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masyarakat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(</a:t>
            </a: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Relevansi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dan </a:t>
            </a: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Partisipasi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Masyarakat)</a:t>
            </a:r>
          </a:p>
          <a:p>
            <a:pPr marL="342900" indent="-342900" algn="l">
              <a:lnSpc>
                <a:spcPts val="2675"/>
              </a:lnSpc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Impact (</a:t>
            </a: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Kebermanfaatan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dan </a:t>
            </a: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Produktivitas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)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28" name="AutoShape 28"/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9" name="Freeform 29"/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4134112" y="341459"/>
              <a:ext cx="1017477" cy="2604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31" name="Freeform 31"/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t="-181" b="-181"/>
              </a:stretch>
            </a:blipFill>
          </p:spPr>
        </p:sp>
        <p:sp>
          <p:nvSpPr>
            <p:cNvPr id="32" name="Freeform 32"/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3" name="Freeform 33"/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1982386" y="341459"/>
              <a:ext cx="1269679" cy="2250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5658235" y="273407"/>
              <a:ext cx="1614805" cy="3198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its.ac.id/</a:t>
              </a:r>
              <a:r>
                <a:rPr lang="en-US" sz="1430" dirty="0" err="1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36" name="Freeform 36"/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37" name="TextBox 37"/>
          <p:cNvSpPr txBox="1"/>
          <p:nvPr/>
        </p:nvSpPr>
        <p:spPr>
          <a:xfrm>
            <a:off x="14548747" y="230904"/>
            <a:ext cx="2997846" cy="547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361"/>
              </a:lnSpc>
            </a:pPr>
            <a:r>
              <a:rPr lang="en-US" sz="3665" b="1" dirty="0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MONEV 2026</a:t>
            </a:r>
          </a:p>
        </p:txBody>
      </p:sp>
      <p:grpSp>
        <p:nvGrpSpPr>
          <p:cNvPr id="38" name="Group 34">
            <a:extLst>
              <a:ext uri="{FF2B5EF4-FFF2-40B4-BE49-F238E27FC236}">
                <a16:creationId xmlns:a16="http://schemas.microsoft.com/office/drawing/2014/main" id="{45F051C6-5C94-E9CC-A9AD-7316C5F2BF5E}"/>
              </a:ext>
            </a:extLst>
          </p:cNvPr>
          <p:cNvGrpSpPr/>
          <p:nvPr/>
        </p:nvGrpSpPr>
        <p:grpSpPr>
          <a:xfrm>
            <a:off x="695896" y="292846"/>
            <a:ext cx="7267043" cy="735854"/>
            <a:chOff x="0" y="0"/>
            <a:chExt cx="9689391" cy="981138"/>
          </a:xfrm>
        </p:grpSpPr>
        <p:grpSp>
          <p:nvGrpSpPr>
            <p:cNvPr id="39" name="Group 35">
              <a:extLst>
                <a:ext uri="{FF2B5EF4-FFF2-40B4-BE49-F238E27FC236}">
                  <a16:creationId xmlns:a16="http://schemas.microsoft.com/office/drawing/2014/main" id="{4692608E-6BD7-B00F-E319-09E698E7EF56}"/>
                </a:ext>
              </a:extLst>
            </p:cNvPr>
            <p:cNvGrpSpPr/>
            <p:nvPr/>
          </p:nvGrpSpPr>
          <p:grpSpPr>
            <a:xfrm>
              <a:off x="60681" y="36160"/>
              <a:ext cx="9628709" cy="944978"/>
              <a:chOff x="0" y="0"/>
              <a:chExt cx="2044816" cy="200682"/>
            </a:xfrm>
          </p:grpSpPr>
          <p:sp>
            <p:nvSpPr>
              <p:cNvPr id="47" name="Freeform 36">
                <a:extLst>
                  <a:ext uri="{FF2B5EF4-FFF2-40B4-BE49-F238E27FC236}">
                    <a16:creationId xmlns:a16="http://schemas.microsoft.com/office/drawing/2014/main" id="{DC69D9F1-49E6-ADC0-D332-F5AC1C048F1F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</p:sp>
          <p:sp>
            <p:nvSpPr>
              <p:cNvPr id="48" name="TextBox 37">
                <a:extLst>
                  <a:ext uri="{FF2B5EF4-FFF2-40B4-BE49-F238E27FC236}">
                    <a16:creationId xmlns:a16="http://schemas.microsoft.com/office/drawing/2014/main" id="{DE3B1025-CB7D-8958-1397-CC4BB6AC016C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40" name="Group 38">
              <a:extLst>
                <a:ext uri="{FF2B5EF4-FFF2-40B4-BE49-F238E27FC236}">
                  <a16:creationId xmlns:a16="http://schemas.microsoft.com/office/drawing/2014/main" id="{3A7C4C49-3632-1E88-9BFA-BC3E86BFB5CE}"/>
                </a:ext>
              </a:extLst>
            </p:cNvPr>
            <p:cNvGrpSpPr/>
            <p:nvPr/>
          </p:nvGrpSpPr>
          <p:grpSpPr>
            <a:xfrm>
              <a:off x="0" y="0"/>
              <a:ext cx="9689391" cy="944978"/>
              <a:chOff x="0" y="0"/>
              <a:chExt cx="2057703" cy="200682"/>
            </a:xfrm>
          </p:grpSpPr>
          <p:sp>
            <p:nvSpPr>
              <p:cNvPr id="45" name="Freeform 39">
                <a:extLst>
                  <a:ext uri="{FF2B5EF4-FFF2-40B4-BE49-F238E27FC236}">
                    <a16:creationId xmlns:a16="http://schemas.microsoft.com/office/drawing/2014/main" id="{D109D927-D5FB-366B-49A0-57DBBF68B296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46" name="TextBox 40">
                <a:extLst>
                  <a:ext uri="{FF2B5EF4-FFF2-40B4-BE49-F238E27FC236}">
                    <a16:creationId xmlns:a16="http://schemas.microsoft.com/office/drawing/2014/main" id="{59768DC2-FE9E-A184-A3CD-B5F6C6D31D83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D814F8D8-5129-589E-420F-149F62258424}"/>
                </a:ext>
              </a:extLst>
            </p:cNvPr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/>
              </a:stretch>
            </a:blipFill>
          </p:spPr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54FC018E-FE7D-808E-365E-A6924FEC0D5A}"/>
                </a:ext>
              </a:extLst>
            </p:cNvPr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l="-899" t="-5640" r="-629" b="-5013"/>
              </a:stretch>
            </a:blipFill>
          </p:spPr>
        </p:sp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A951E1EB-0094-01A5-20BB-390BFABBFFBE}"/>
                </a:ext>
              </a:extLst>
            </p:cNvPr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/>
              </a:stretch>
            </a:blipFill>
          </p:spPr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814C301D-DC15-F035-DE4B-43998D0FF67D}"/>
                </a:ext>
              </a:extLst>
            </p:cNvPr>
            <p:cNvSpPr/>
            <p:nvPr/>
          </p:nvSpPr>
          <p:spPr>
            <a:xfrm>
              <a:off x="7768877" y="137770"/>
              <a:ext cx="1528081" cy="704541"/>
            </a:xfrm>
            <a:custGeom>
              <a:avLst/>
              <a:gdLst/>
              <a:ahLst/>
              <a:cxnLst/>
              <a:rect l="l" t="t" r="r" b="b"/>
              <a:pathLst>
                <a:path w="1528081" h="704541">
                  <a:moveTo>
                    <a:pt x="0" y="0"/>
                  </a:moveTo>
                  <a:lnTo>
                    <a:pt x="1528081" y="0"/>
                  </a:lnTo>
                  <a:lnTo>
                    <a:pt x="1528081" y="704542"/>
                  </a:lnTo>
                  <a:lnTo>
                    <a:pt x="0" y="7045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 l="-4624" t="-8357" r="-4624" b="-24166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2011025" y="1866900"/>
            <a:ext cx="7264436" cy="8034982"/>
            <a:chOff x="0" y="0"/>
            <a:chExt cx="12166600" cy="1345712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9999"/>
              </a:blip>
              <a:stretch>
                <a:fillRect t="-310" b="-310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-47625" y="9601200"/>
            <a:ext cx="18563444" cy="685800"/>
            <a:chOff x="0" y="0"/>
            <a:chExt cx="24751259" cy="9144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24751260" cy="914400"/>
            </a:xfrm>
            <a:custGeom>
              <a:avLst/>
              <a:gdLst/>
              <a:ahLst/>
              <a:cxnLst/>
              <a:rect l="l" t="t" r="r" b="b"/>
              <a:pathLst>
                <a:path w="24751260" h="914400">
                  <a:moveTo>
                    <a:pt x="0" y="0"/>
                  </a:moveTo>
                  <a:lnTo>
                    <a:pt x="24751260" y="0"/>
                  </a:lnTo>
                  <a:lnTo>
                    <a:pt x="2475126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53" b="-1023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8000" cy="6398924"/>
            <a:chOff x="0" y="0"/>
            <a:chExt cx="24384000" cy="8531898"/>
          </a:xfrm>
        </p:grpSpPr>
        <p:sp>
          <p:nvSpPr>
            <p:cNvPr id="9" name="Freeform 9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154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4288" y="1865329"/>
            <a:ext cx="1022480" cy="1022575"/>
            <a:chOff x="0" y="0"/>
            <a:chExt cx="1363307" cy="1363434"/>
          </a:xfrm>
        </p:grpSpPr>
        <p:sp>
          <p:nvSpPr>
            <p:cNvPr id="11" name="Freeform 11" descr="preencoded.png"/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6" b="2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16722604" y="8239115"/>
            <a:ext cx="1022480" cy="1022585"/>
            <a:chOff x="0" y="0"/>
            <a:chExt cx="1363307" cy="1363447"/>
          </a:xfrm>
        </p:grpSpPr>
        <p:sp>
          <p:nvSpPr>
            <p:cNvPr id="13" name="Freeform 13" descr="preencoded.png"/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7" b="1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5" name="Group 15"/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99" t="-5640" r="-629" b="-5013"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28" name="AutoShape 28"/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9" name="Freeform 29"/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4134112" y="341459"/>
              <a:ext cx="1017477" cy="2604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31" name="Freeform 31"/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t="-181" b="-181"/>
              </a:stretch>
            </a:blipFill>
          </p:spPr>
        </p:sp>
        <p:sp>
          <p:nvSpPr>
            <p:cNvPr id="32" name="Freeform 32"/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3" name="Freeform 33"/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1982386" y="341459"/>
              <a:ext cx="1269679" cy="2250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5658235" y="273407"/>
              <a:ext cx="1614805" cy="3198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its.ac.id/</a:t>
              </a:r>
              <a:r>
                <a:rPr lang="en-US" sz="1430" dirty="0" err="1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36" name="Freeform 36"/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37" name="TextBox 37"/>
          <p:cNvSpPr txBox="1"/>
          <p:nvPr/>
        </p:nvSpPr>
        <p:spPr>
          <a:xfrm>
            <a:off x="1243775" y="1708166"/>
            <a:ext cx="15468522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>
                <a:solidFill>
                  <a:srgbClr val="233D80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Hasil dan </a:t>
            </a:r>
            <a:r>
              <a:rPr lang="en-US" sz="6836" b="1" dirty="0" err="1">
                <a:solidFill>
                  <a:srgbClr val="233D80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luaran</a:t>
            </a:r>
            <a:endParaRPr lang="en-US" sz="6836" b="1" dirty="0">
              <a:solidFill>
                <a:srgbClr val="233D80"/>
              </a:solidFill>
              <a:latin typeface="Work Sans Bold"/>
              <a:ea typeface="Work Sans Bold"/>
              <a:cs typeface="Work Sans Bold"/>
              <a:sym typeface="Work Sans Bold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1243775" y="2878379"/>
            <a:ext cx="16015525" cy="276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indent="-342900" algn="l">
              <a:lnSpc>
                <a:spcPts val="2675"/>
              </a:lnSpc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Hasil dan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luaran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dalam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bentuk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publikasi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 (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Publikasi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internasional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/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artikel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 SINTA/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publikasi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 media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massa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/ poster/ video,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peningkatan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 level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keberdayaan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berdasarkan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aspek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kegiatan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 yang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diambil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) /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Purwarupa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/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Prototipe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 dan Desain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Industri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/Paten; Model dan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Dokumen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 Feasibility Study -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Disesuaikan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dengan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luaran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wajib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 yang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dijanjikan</a:t>
            </a:r>
            <a:endParaRPr lang="en-US" sz="2250" dirty="0">
              <a:solidFill>
                <a:schemeClr val="bg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marL="342900" indent="-342900" algn="l">
              <a:lnSpc>
                <a:spcPts val="2675"/>
              </a:lnSpc>
              <a:buFont typeface="Arial" panose="020B0604020202020204" pitchFamily="34" charset="0"/>
              <a:buChar char="•"/>
            </a:pP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Faktor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 yang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menghambat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/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kendala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dalam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pelaksanaan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.</a:t>
            </a:r>
          </a:p>
          <a:p>
            <a:pPr marL="342900" indent="-342900" algn="l">
              <a:lnSpc>
                <a:spcPts val="2675"/>
              </a:lnSpc>
              <a:buFont typeface="Arial" panose="020B0604020202020204" pitchFamily="34" charset="0"/>
              <a:buChar char="•"/>
            </a:pP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Faktor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 yang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mendukung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dalam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pelaksanaan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.</a:t>
            </a:r>
          </a:p>
          <a:p>
            <a:pPr marL="342900" indent="-342900" algn="l">
              <a:lnSpc>
                <a:spcPts val="2675"/>
              </a:lnSpc>
              <a:buFont typeface="Arial" panose="020B0604020202020204" pitchFamily="34" charset="0"/>
              <a:buChar char="•"/>
            </a:pP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Solusi dan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tindak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lanjutnya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.</a:t>
            </a:r>
          </a:p>
          <a:p>
            <a:pPr algn="l">
              <a:lnSpc>
                <a:spcPts val="2677"/>
              </a:lnSpc>
            </a:pPr>
            <a:endParaRPr lang="en-US" sz="2250" dirty="0">
              <a:solidFill>
                <a:schemeClr val="bg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grpSp>
        <p:nvGrpSpPr>
          <p:cNvPr id="39" name="Group 39"/>
          <p:cNvGrpSpPr/>
          <p:nvPr/>
        </p:nvGrpSpPr>
        <p:grpSpPr>
          <a:xfrm>
            <a:off x="-28575" y="0"/>
            <a:ext cx="18592019" cy="1409700"/>
            <a:chOff x="0" y="0"/>
            <a:chExt cx="24789359" cy="1879600"/>
          </a:xfrm>
        </p:grpSpPr>
        <p:sp>
          <p:nvSpPr>
            <p:cNvPr id="40" name="Freeform 40" descr="preencoded.png"/>
            <p:cNvSpPr/>
            <p:nvPr/>
          </p:nvSpPr>
          <p:spPr>
            <a:xfrm>
              <a:off x="0" y="0"/>
              <a:ext cx="24789360" cy="1879600"/>
            </a:xfrm>
            <a:custGeom>
              <a:avLst/>
              <a:gdLst/>
              <a:ahLst/>
              <a:cxnLst/>
              <a:rect l="l" t="t" r="r" b="b"/>
              <a:pathLst>
                <a:path w="24789360" h="1879600">
                  <a:moveTo>
                    <a:pt x="0" y="0"/>
                  </a:moveTo>
                  <a:lnTo>
                    <a:pt x="24789360" y="0"/>
                  </a:lnTo>
                  <a:lnTo>
                    <a:pt x="24789360" y="1879600"/>
                  </a:lnTo>
                  <a:lnTo>
                    <a:pt x="0" y="187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t="-831" b="-985"/>
              </a:stretch>
            </a:blipFill>
          </p:spPr>
        </p:sp>
      </p:grpSp>
      <p:sp>
        <p:nvSpPr>
          <p:cNvPr id="51" name="TextBox 51"/>
          <p:cNvSpPr txBox="1"/>
          <p:nvPr/>
        </p:nvSpPr>
        <p:spPr>
          <a:xfrm>
            <a:off x="14518394" y="267566"/>
            <a:ext cx="2997846" cy="547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361"/>
              </a:lnSpc>
            </a:pPr>
            <a:r>
              <a:rPr lang="en-US" sz="3665" b="1" dirty="0">
                <a:solidFill>
                  <a:srgbClr val="233D80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MONEV 2026</a:t>
            </a:r>
          </a:p>
        </p:txBody>
      </p:sp>
      <p:grpSp>
        <p:nvGrpSpPr>
          <p:cNvPr id="52" name="Group 34">
            <a:extLst>
              <a:ext uri="{FF2B5EF4-FFF2-40B4-BE49-F238E27FC236}">
                <a16:creationId xmlns:a16="http://schemas.microsoft.com/office/drawing/2014/main" id="{FD303457-7A6B-7717-A6DC-7E50F5B78766}"/>
              </a:ext>
            </a:extLst>
          </p:cNvPr>
          <p:cNvGrpSpPr/>
          <p:nvPr/>
        </p:nvGrpSpPr>
        <p:grpSpPr>
          <a:xfrm>
            <a:off x="695896" y="292846"/>
            <a:ext cx="7267043" cy="735854"/>
            <a:chOff x="0" y="0"/>
            <a:chExt cx="9689391" cy="981138"/>
          </a:xfrm>
        </p:grpSpPr>
        <p:grpSp>
          <p:nvGrpSpPr>
            <p:cNvPr id="53" name="Group 35">
              <a:extLst>
                <a:ext uri="{FF2B5EF4-FFF2-40B4-BE49-F238E27FC236}">
                  <a16:creationId xmlns:a16="http://schemas.microsoft.com/office/drawing/2014/main" id="{6D1CC84B-FC04-8A37-3D5C-9AF2D6CEF150}"/>
                </a:ext>
              </a:extLst>
            </p:cNvPr>
            <p:cNvGrpSpPr/>
            <p:nvPr/>
          </p:nvGrpSpPr>
          <p:grpSpPr>
            <a:xfrm>
              <a:off x="60681" y="36160"/>
              <a:ext cx="9628709" cy="944978"/>
              <a:chOff x="0" y="0"/>
              <a:chExt cx="2044816" cy="200682"/>
            </a:xfrm>
          </p:grpSpPr>
          <p:sp>
            <p:nvSpPr>
              <p:cNvPr id="61" name="Freeform 36">
                <a:extLst>
                  <a:ext uri="{FF2B5EF4-FFF2-40B4-BE49-F238E27FC236}">
                    <a16:creationId xmlns:a16="http://schemas.microsoft.com/office/drawing/2014/main" id="{2F51A40F-B963-C8C6-8436-2CB01EF2E411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</p:sp>
          <p:sp>
            <p:nvSpPr>
              <p:cNvPr id="62" name="TextBox 37">
                <a:extLst>
                  <a:ext uri="{FF2B5EF4-FFF2-40B4-BE49-F238E27FC236}">
                    <a16:creationId xmlns:a16="http://schemas.microsoft.com/office/drawing/2014/main" id="{1242C39D-EFD3-8756-9F5C-F256AC3FD091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54" name="Group 38">
              <a:extLst>
                <a:ext uri="{FF2B5EF4-FFF2-40B4-BE49-F238E27FC236}">
                  <a16:creationId xmlns:a16="http://schemas.microsoft.com/office/drawing/2014/main" id="{4E34DF5B-9F8F-0178-F240-23950F2FC8DE}"/>
                </a:ext>
              </a:extLst>
            </p:cNvPr>
            <p:cNvGrpSpPr/>
            <p:nvPr/>
          </p:nvGrpSpPr>
          <p:grpSpPr>
            <a:xfrm>
              <a:off x="0" y="0"/>
              <a:ext cx="9689391" cy="944978"/>
              <a:chOff x="0" y="0"/>
              <a:chExt cx="2057703" cy="200682"/>
            </a:xfrm>
          </p:grpSpPr>
          <p:sp>
            <p:nvSpPr>
              <p:cNvPr id="59" name="Freeform 39">
                <a:extLst>
                  <a:ext uri="{FF2B5EF4-FFF2-40B4-BE49-F238E27FC236}">
                    <a16:creationId xmlns:a16="http://schemas.microsoft.com/office/drawing/2014/main" id="{A2EF0CB0-5A4E-F002-664C-1580151A4610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60" name="TextBox 40">
                <a:extLst>
                  <a:ext uri="{FF2B5EF4-FFF2-40B4-BE49-F238E27FC236}">
                    <a16:creationId xmlns:a16="http://schemas.microsoft.com/office/drawing/2014/main" id="{D90B9A4C-2633-6D4B-6E91-E6CA1C91036D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55" name="Freeform 41">
              <a:extLst>
                <a:ext uri="{FF2B5EF4-FFF2-40B4-BE49-F238E27FC236}">
                  <a16:creationId xmlns:a16="http://schemas.microsoft.com/office/drawing/2014/main" id="{749D2E07-240D-1207-5E9B-3618F2CAEE46}"/>
                </a:ext>
              </a:extLst>
            </p:cNvPr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56" name="Freeform 42">
              <a:extLst>
                <a:ext uri="{FF2B5EF4-FFF2-40B4-BE49-F238E27FC236}">
                  <a16:creationId xmlns:a16="http://schemas.microsoft.com/office/drawing/2014/main" id="{4371FBEE-E910-36C3-B168-7160924ADD5A}"/>
                </a:ext>
              </a:extLst>
            </p:cNvPr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99" t="-5640" r="-629" b="-5013"/>
              </a:stretch>
            </a:blipFill>
          </p:spPr>
        </p:sp>
        <p:sp>
          <p:nvSpPr>
            <p:cNvPr id="57" name="Freeform 43">
              <a:extLst>
                <a:ext uri="{FF2B5EF4-FFF2-40B4-BE49-F238E27FC236}">
                  <a16:creationId xmlns:a16="http://schemas.microsoft.com/office/drawing/2014/main" id="{66BB1761-ECFD-719D-BDB7-C7A86DF53422}"/>
                </a:ext>
              </a:extLst>
            </p:cNvPr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58" name="Freeform 44">
              <a:extLst>
                <a:ext uri="{FF2B5EF4-FFF2-40B4-BE49-F238E27FC236}">
                  <a16:creationId xmlns:a16="http://schemas.microsoft.com/office/drawing/2014/main" id="{A8BBE805-CB32-3ABD-A96D-338A6E04BF4D}"/>
                </a:ext>
              </a:extLst>
            </p:cNvPr>
            <p:cNvSpPr/>
            <p:nvPr/>
          </p:nvSpPr>
          <p:spPr>
            <a:xfrm>
              <a:off x="7768877" y="137770"/>
              <a:ext cx="1528081" cy="704541"/>
            </a:xfrm>
            <a:custGeom>
              <a:avLst/>
              <a:gdLst/>
              <a:ahLst/>
              <a:cxnLst/>
              <a:rect l="l" t="t" r="r" b="b"/>
              <a:pathLst>
                <a:path w="1528081" h="704541">
                  <a:moveTo>
                    <a:pt x="0" y="0"/>
                  </a:moveTo>
                  <a:lnTo>
                    <a:pt x="1528081" y="0"/>
                  </a:lnTo>
                  <a:lnTo>
                    <a:pt x="1528081" y="704542"/>
                  </a:lnTo>
                  <a:lnTo>
                    <a:pt x="0" y="7045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l="-4624" t="-8357" r="-4624" b="-24166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6398914"/>
            <a:chOff x="0" y="0"/>
            <a:chExt cx="24384000" cy="8531885"/>
          </a:xfrm>
        </p:grpSpPr>
        <p:sp>
          <p:nvSpPr>
            <p:cNvPr id="5" name="Freeform 5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5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-57150" y="1409700"/>
            <a:ext cx="18519567" cy="8191500"/>
            <a:chOff x="0" y="0"/>
            <a:chExt cx="24692756" cy="109220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24692756" cy="10922000"/>
            </a:xfrm>
            <a:custGeom>
              <a:avLst/>
              <a:gdLst/>
              <a:ahLst/>
              <a:cxnLst/>
              <a:rect l="l" t="t" r="r" b="b"/>
              <a:pathLst>
                <a:path w="24692756" h="10922000">
                  <a:moveTo>
                    <a:pt x="0" y="0"/>
                  </a:moveTo>
                  <a:lnTo>
                    <a:pt x="24692756" y="0"/>
                  </a:lnTo>
                  <a:lnTo>
                    <a:pt x="24692756" y="10922000"/>
                  </a:lnTo>
                  <a:lnTo>
                    <a:pt x="0" y="1092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610" r="-610" b="-101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-2056785" y="1924050"/>
            <a:ext cx="7264436" cy="8034982"/>
            <a:chOff x="0" y="0"/>
            <a:chExt cx="12166600" cy="134571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9999"/>
              </a:blip>
              <a:stretch>
                <a:fillRect t="-310" b="-310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-1000125" y="1865329"/>
            <a:ext cx="2028825" cy="1038225"/>
            <a:chOff x="0" y="0"/>
            <a:chExt cx="2705100" cy="1384300"/>
          </a:xfrm>
        </p:grpSpPr>
        <p:sp>
          <p:nvSpPr>
            <p:cNvPr id="11" name="Freeform 11" descr="preencoded.png"/>
            <p:cNvSpPr/>
            <p:nvPr/>
          </p:nvSpPr>
          <p:spPr>
            <a:xfrm>
              <a:off x="0" y="0"/>
              <a:ext cx="2705100" cy="1384300"/>
            </a:xfrm>
            <a:custGeom>
              <a:avLst/>
              <a:gdLst/>
              <a:ahLst/>
              <a:cxnLst/>
              <a:rect l="l" t="t" r="r" b="b"/>
              <a:pathLst>
                <a:path w="2705100" h="1384300">
                  <a:moveTo>
                    <a:pt x="0" y="0"/>
                  </a:moveTo>
                  <a:lnTo>
                    <a:pt x="2705100" y="0"/>
                  </a:lnTo>
                  <a:lnTo>
                    <a:pt x="2705100" y="1384300"/>
                  </a:lnTo>
                  <a:lnTo>
                    <a:pt x="0" y="1384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1243775" y="2038350"/>
            <a:ext cx="15468522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 err="1">
                <a:solidFill>
                  <a:schemeClr val="tx2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Rekap</a:t>
            </a:r>
            <a:r>
              <a:rPr lang="en-US" sz="6836" b="1" dirty="0">
                <a:solidFill>
                  <a:schemeClr val="tx2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6836" b="1" dirty="0" err="1">
                <a:solidFill>
                  <a:schemeClr val="tx2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Serapan</a:t>
            </a:r>
            <a:r>
              <a:rPr lang="en-US" sz="6836" b="1" dirty="0">
                <a:solidFill>
                  <a:schemeClr val="tx2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 Dana </a:t>
            </a:r>
            <a:r>
              <a:rPr lang="en-US" sz="6836" b="1" dirty="0" err="1">
                <a:solidFill>
                  <a:schemeClr val="tx2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Tahap</a:t>
            </a:r>
            <a:r>
              <a:rPr lang="en-US" sz="6836" b="1" dirty="0">
                <a:solidFill>
                  <a:schemeClr val="tx2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 1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28" name="AutoShape 28"/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9" name="Freeform 29"/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4134112" y="341459"/>
              <a:ext cx="1017477" cy="2604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31" name="Freeform 31"/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t="-181" b="-181"/>
              </a:stretch>
            </a:blipFill>
          </p:spPr>
        </p:sp>
        <p:sp>
          <p:nvSpPr>
            <p:cNvPr id="32" name="Freeform 32"/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3" name="Freeform 33"/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1982386" y="341459"/>
              <a:ext cx="1269679" cy="2250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5658235" y="273407"/>
              <a:ext cx="1614805" cy="3198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its.ac.id/</a:t>
              </a:r>
              <a:r>
                <a:rPr lang="en-US" sz="1430" dirty="0" err="1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36" name="Freeform 36"/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37" name="TextBox 37"/>
          <p:cNvSpPr txBox="1"/>
          <p:nvPr/>
        </p:nvSpPr>
        <p:spPr>
          <a:xfrm>
            <a:off x="14584194" y="273698"/>
            <a:ext cx="2997846" cy="547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361"/>
              </a:lnSpc>
            </a:pPr>
            <a:r>
              <a:rPr lang="en-US" sz="3665" b="1" dirty="0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MONEV 2026</a:t>
            </a:r>
          </a:p>
        </p:txBody>
      </p:sp>
      <p:graphicFrame>
        <p:nvGraphicFramePr>
          <p:cNvPr id="38" name="Table 51">
            <a:extLst>
              <a:ext uri="{FF2B5EF4-FFF2-40B4-BE49-F238E27FC236}">
                <a16:creationId xmlns:a16="http://schemas.microsoft.com/office/drawing/2014/main" id="{565FC8E8-4A71-B3B2-CD11-C385B9925B15}"/>
              </a:ext>
            </a:extLst>
          </p:cNvPr>
          <p:cNvGraphicFramePr>
            <a:graphicFrameLocks noGrp="1"/>
          </p:cNvGraphicFramePr>
          <p:nvPr/>
        </p:nvGraphicFramePr>
        <p:xfrm>
          <a:off x="1036768" y="2903554"/>
          <a:ext cx="15354300" cy="3934503"/>
        </p:xfrm>
        <a:graphic>
          <a:graphicData uri="http://schemas.openxmlformats.org/drawingml/2006/table">
            <a:tbl>
              <a:tblPr/>
              <a:tblGrid>
                <a:gridCol w="8197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31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026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2438"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FFFFFF"/>
                          </a:solidFill>
                          <a:latin typeface="Arial Bold"/>
                          <a:ea typeface="Arial Bold"/>
                          <a:cs typeface="Arial Bold"/>
                          <a:sym typeface="Arial Bold"/>
                        </a:rPr>
                        <a:t>No</a:t>
                      </a:r>
                      <a:endParaRPr lang="en-US" sz="1100"/>
                    </a:p>
                  </a:txBody>
                  <a:tcPr marT="91440" marB="91440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FFFFFF"/>
                          </a:solidFill>
                          <a:latin typeface="Arial Bold"/>
                          <a:ea typeface="Arial Bold"/>
                          <a:cs typeface="Arial Bold"/>
                          <a:sym typeface="Arial Bold"/>
                        </a:rPr>
                        <a:t>Uraian</a:t>
                      </a:r>
                      <a:endParaRPr lang="en-US" sz="1100"/>
                    </a:p>
                  </a:txBody>
                  <a:tcPr marT="91440" marB="91440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FFFFFF"/>
                          </a:solidFill>
                          <a:latin typeface="Arial Bold"/>
                          <a:ea typeface="Arial Bold"/>
                          <a:cs typeface="Arial Bold"/>
                          <a:sym typeface="Arial Bold"/>
                        </a:rPr>
                        <a:t>Jumlah</a:t>
                      </a:r>
                      <a:endParaRPr lang="en-US" sz="1100"/>
                    </a:p>
                  </a:txBody>
                  <a:tcPr marT="91440" marB="91440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55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875"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</a:t>
                      </a:r>
                      <a:endParaRPr lang="en-US" sz="1100"/>
                    </a:p>
                  </a:txBody>
                  <a:tcPr marT="91440" marB="91440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Bahan</a:t>
                      </a:r>
                      <a:endParaRPr lang="en-US" sz="1100"/>
                    </a:p>
                  </a:txBody>
                  <a:tcPr marT="91440" marB="91440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438"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lang="en-US" sz="1100"/>
                    </a:p>
                  </a:txBody>
                  <a:tcPr marT="91440" marB="91440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Pengumpulan Data</a:t>
                      </a:r>
                      <a:endParaRPr lang="en-US" sz="1100"/>
                    </a:p>
                  </a:txBody>
                  <a:tcPr marT="91440" marB="91440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2438"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endParaRPr lang="en-US" sz="1100"/>
                    </a:p>
                  </a:txBody>
                  <a:tcPr marT="91440" marB="91440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21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Sewa </a:t>
                      </a:r>
                      <a:r>
                        <a:rPr lang="en-US" sz="21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Peralatan</a:t>
                      </a:r>
                      <a:endParaRPr lang="en-US" sz="1100" dirty="0"/>
                    </a:p>
                  </a:txBody>
                  <a:tcPr marT="91440" marB="91440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2438"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</a:t>
                      </a:r>
                      <a:endParaRPr lang="en-US" sz="1100"/>
                    </a:p>
                  </a:txBody>
                  <a:tcPr marT="91440" marB="91440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Analisis Data</a:t>
                      </a:r>
                      <a:endParaRPr lang="en-US" sz="1100"/>
                    </a:p>
                  </a:txBody>
                  <a:tcPr marT="91440" marB="91440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2438">
                <a:tc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</a:t>
                      </a:r>
                      <a:endParaRPr lang="en-US" sz="1100"/>
                    </a:p>
                  </a:txBody>
                  <a:tcPr marT="91440" marB="91440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20"/>
                        </a:lnSpc>
                        <a:defRPr/>
                      </a:pPr>
                      <a:r>
                        <a:rPr lang="en-US" sz="21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Pelaporan/Luaran Wajib/Tambahan</a:t>
                      </a:r>
                      <a:endParaRPr lang="en-US" sz="1100"/>
                    </a:p>
                  </a:txBody>
                  <a:tcPr marT="91440" marB="91440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T="91440" marB="91440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2438">
                <a:tc gridSpan="2"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Arial Bold"/>
                          <a:ea typeface="Arial Bold"/>
                          <a:cs typeface="Arial Bold"/>
                          <a:sym typeface="Arial Bold"/>
                        </a:rPr>
                        <a:t>Jumlah</a:t>
                      </a:r>
                      <a:endParaRPr lang="en-US" sz="1100"/>
                    </a:p>
                  </a:txBody>
                  <a:tcPr marT="91440" marB="91440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2520"/>
                        </a:lnSpc>
                        <a:defRPr/>
                      </a:pPr>
                      <a:r>
                        <a:rPr lang="en-US" sz="2100" b="1">
                          <a:solidFill>
                            <a:srgbClr val="000000"/>
                          </a:solidFill>
                          <a:latin typeface="Arial Bold"/>
                          <a:ea typeface="Arial Bold"/>
                          <a:cs typeface="Arial Bold"/>
                          <a:sym typeface="Arial Bold"/>
                        </a:rPr>
                        <a:t>Jumlah</a:t>
                      </a:r>
                      <a:endParaRPr lang="en-US" sz="1100"/>
                    </a:p>
                  </a:txBody>
                  <a:tcPr marT="91440" marB="91440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 dirty="0"/>
                    </a:p>
                  </a:txBody>
                  <a:tcPr marT="91440" marB="91440">
                    <a:lnL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39" name="Group 34">
            <a:extLst>
              <a:ext uri="{FF2B5EF4-FFF2-40B4-BE49-F238E27FC236}">
                <a16:creationId xmlns:a16="http://schemas.microsoft.com/office/drawing/2014/main" id="{855F6CF1-84F3-8A06-3CA9-15E446FA3016}"/>
              </a:ext>
            </a:extLst>
          </p:cNvPr>
          <p:cNvGrpSpPr/>
          <p:nvPr/>
        </p:nvGrpSpPr>
        <p:grpSpPr>
          <a:xfrm>
            <a:off x="695896" y="292846"/>
            <a:ext cx="7267043" cy="735854"/>
            <a:chOff x="0" y="0"/>
            <a:chExt cx="9689391" cy="981138"/>
          </a:xfrm>
        </p:grpSpPr>
        <p:grpSp>
          <p:nvGrpSpPr>
            <p:cNvPr id="40" name="Group 35">
              <a:extLst>
                <a:ext uri="{FF2B5EF4-FFF2-40B4-BE49-F238E27FC236}">
                  <a16:creationId xmlns:a16="http://schemas.microsoft.com/office/drawing/2014/main" id="{1F820F7A-BE25-CD34-123C-307CBD51979C}"/>
                </a:ext>
              </a:extLst>
            </p:cNvPr>
            <p:cNvGrpSpPr/>
            <p:nvPr/>
          </p:nvGrpSpPr>
          <p:grpSpPr>
            <a:xfrm>
              <a:off x="60681" y="36160"/>
              <a:ext cx="9628709" cy="944978"/>
              <a:chOff x="0" y="0"/>
              <a:chExt cx="2044816" cy="200682"/>
            </a:xfrm>
          </p:grpSpPr>
          <p:sp>
            <p:nvSpPr>
              <p:cNvPr id="48" name="Freeform 36">
                <a:extLst>
                  <a:ext uri="{FF2B5EF4-FFF2-40B4-BE49-F238E27FC236}">
                    <a16:creationId xmlns:a16="http://schemas.microsoft.com/office/drawing/2014/main" id="{140F5D49-AA02-9B39-CC6B-2181E7414EC7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</p:sp>
          <p:sp>
            <p:nvSpPr>
              <p:cNvPr id="49" name="TextBox 37">
                <a:extLst>
                  <a:ext uri="{FF2B5EF4-FFF2-40B4-BE49-F238E27FC236}">
                    <a16:creationId xmlns:a16="http://schemas.microsoft.com/office/drawing/2014/main" id="{E9EB2AF2-ABA4-38D7-CD7B-8315B1A0C837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41" name="Group 38">
              <a:extLst>
                <a:ext uri="{FF2B5EF4-FFF2-40B4-BE49-F238E27FC236}">
                  <a16:creationId xmlns:a16="http://schemas.microsoft.com/office/drawing/2014/main" id="{4CE609F7-A183-14F4-98E2-8E774D80D010}"/>
                </a:ext>
              </a:extLst>
            </p:cNvPr>
            <p:cNvGrpSpPr/>
            <p:nvPr/>
          </p:nvGrpSpPr>
          <p:grpSpPr>
            <a:xfrm>
              <a:off x="0" y="0"/>
              <a:ext cx="9689391" cy="944978"/>
              <a:chOff x="0" y="0"/>
              <a:chExt cx="2057703" cy="200682"/>
            </a:xfrm>
          </p:grpSpPr>
          <p:sp>
            <p:nvSpPr>
              <p:cNvPr id="46" name="Freeform 39">
                <a:extLst>
                  <a:ext uri="{FF2B5EF4-FFF2-40B4-BE49-F238E27FC236}">
                    <a16:creationId xmlns:a16="http://schemas.microsoft.com/office/drawing/2014/main" id="{B4555702-262A-9BA8-2DBA-9C33BC1C86DB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47" name="TextBox 40">
                <a:extLst>
                  <a:ext uri="{FF2B5EF4-FFF2-40B4-BE49-F238E27FC236}">
                    <a16:creationId xmlns:a16="http://schemas.microsoft.com/office/drawing/2014/main" id="{1093D9E3-9C8E-EE6C-EC6C-A57B2B6A28B5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65DB172A-7E54-A3AA-8F6E-353E9766B0C0}"/>
                </a:ext>
              </a:extLst>
            </p:cNvPr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/>
              </a:stretch>
            </a:blipFill>
          </p:spPr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id="{89819161-31E9-3E64-F0DF-B9F489824A72}"/>
                </a:ext>
              </a:extLst>
            </p:cNvPr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l="-899" t="-5640" r="-629" b="-5013"/>
              </a:stretch>
            </a:blipFill>
          </p:spPr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332AC961-6E2F-9B47-3F9F-9D3492165296}"/>
                </a:ext>
              </a:extLst>
            </p:cNvPr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/>
              </a:stretch>
            </a:blipFill>
          </p:spPr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2DFA972C-67E0-04EA-CD19-ACCA22489A30}"/>
                </a:ext>
              </a:extLst>
            </p:cNvPr>
            <p:cNvSpPr/>
            <p:nvPr/>
          </p:nvSpPr>
          <p:spPr>
            <a:xfrm>
              <a:off x="7768877" y="137770"/>
              <a:ext cx="1528081" cy="704541"/>
            </a:xfrm>
            <a:custGeom>
              <a:avLst/>
              <a:gdLst/>
              <a:ahLst/>
              <a:cxnLst/>
              <a:rect l="l" t="t" r="r" b="b"/>
              <a:pathLst>
                <a:path w="1528081" h="704541">
                  <a:moveTo>
                    <a:pt x="0" y="0"/>
                  </a:moveTo>
                  <a:lnTo>
                    <a:pt x="1528081" y="0"/>
                  </a:lnTo>
                  <a:lnTo>
                    <a:pt x="1528081" y="704542"/>
                  </a:lnTo>
                  <a:lnTo>
                    <a:pt x="0" y="7045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 l="-4624" t="-8357" r="-4624" b="-24166"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2011025" y="1866900"/>
            <a:ext cx="7264436" cy="8034982"/>
            <a:chOff x="0" y="0"/>
            <a:chExt cx="12166600" cy="1345712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9999"/>
              </a:blip>
              <a:stretch>
                <a:fillRect t="-310" b="-310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-47625" y="9601200"/>
            <a:ext cx="18563444" cy="685800"/>
            <a:chOff x="0" y="0"/>
            <a:chExt cx="24751259" cy="9144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24751260" cy="914400"/>
            </a:xfrm>
            <a:custGeom>
              <a:avLst/>
              <a:gdLst/>
              <a:ahLst/>
              <a:cxnLst/>
              <a:rect l="l" t="t" r="r" b="b"/>
              <a:pathLst>
                <a:path w="24751260" h="914400">
                  <a:moveTo>
                    <a:pt x="0" y="0"/>
                  </a:moveTo>
                  <a:lnTo>
                    <a:pt x="24751260" y="0"/>
                  </a:lnTo>
                  <a:lnTo>
                    <a:pt x="2475126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53" b="-1023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8000" cy="6398924"/>
            <a:chOff x="0" y="0"/>
            <a:chExt cx="24384000" cy="8531898"/>
          </a:xfrm>
        </p:grpSpPr>
        <p:sp>
          <p:nvSpPr>
            <p:cNvPr id="9" name="Freeform 9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154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4288" y="1865329"/>
            <a:ext cx="1022480" cy="1022575"/>
            <a:chOff x="0" y="0"/>
            <a:chExt cx="1363307" cy="1363434"/>
          </a:xfrm>
        </p:grpSpPr>
        <p:sp>
          <p:nvSpPr>
            <p:cNvPr id="11" name="Freeform 11" descr="preencoded.png"/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6" b="2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16722604" y="8239115"/>
            <a:ext cx="1022480" cy="1022585"/>
            <a:chOff x="0" y="0"/>
            <a:chExt cx="1363307" cy="1363447"/>
          </a:xfrm>
        </p:grpSpPr>
        <p:sp>
          <p:nvSpPr>
            <p:cNvPr id="13" name="Freeform 13" descr="preencoded.png"/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7" b="1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5" name="Group 15"/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99" t="-5640" r="-629" b="-5013"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28" name="AutoShape 28"/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9" name="Freeform 29"/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4134112" y="341459"/>
              <a:ext cx="1017477" cy="2604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31" name="Freeform 31"/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t="-181" b="-181"/>
              </a:stretch>
            </a:blipFill>
          </p:spPr>
        </p:sp>
        <p:sp>
          <p:nvSpPr>
            <p:cNvPr id="32" name="Freeform 32"/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3" name="Freeform 33"/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1982386" y="341459"/>
              <a:ext cx="1269679" cy="2250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5658235" y="273407"/>
              <a:ext cx="1614805" cy="3198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its.ac.id/</a:t>
              </a:r>
              <a:r>
                <a:rPr lang="en-US" sz="1430" dirty="0" err="1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36" name="Freeform 36"/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37" name="TextBox 37"/>
          <p:cNvSpPr txBox="1"/>
          <p:nvPr/>
        </p:nvSpPr>
        <p:spPr>
          <a:xfrm>
            <a:off x="1243775" y="1708166"/>
            <a:ext cx="15468522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>
                <a:solidFill>
                  <a:schemeClr val="bg1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Bukti </a:t>
            </a:r>
            <a:r>
              <a:rPr lang="en-US" sz="6836" b="1" dirty="0" err="1">
                <a:solidFill>
                  <a:schemeClr val="bg1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Unggah</a:t>
            </a:r>
            <a:r>
              <a:rPr lang="en-US" sz="6836" b="1" dirty="0">
                <a:solidFill>
                  <a:schemeClr val="bg1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6836" b="1" dirty="0" err="1">
                <a:solidFill>
                  <a:schemeClr val="bg1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Laporan</a:t>
            </a:r>
            <a:endParaRPr lang="en-US" sz="6836" b="1" dirty="0">
              <a:solidFill>
                <a:schemeClr val="bg1"/>
              </a:solidFill>
              <a:latin typeface="Work Sans Bold"/>
              <a:ea typeface="Work Sans Bold"/>
              <a:cs typeface="Work Sans Bold"/>
              <a:sym typeface="Work Sans Bold"/>
            </a:endParaRPr>
          </a:p>
        </p:txBody>
      </p:sp>
      <p:grpSp>
        <p:nvGrpSpPr>
          <p:cNvPr id="38" name="Group 38"/>
          <p:cNvGrpSpPr/>
          <p:nvPr/>
        </p:nvGrpSpPr>
        <p:grpSpPr>
          <a:xfrm>
            <a:off x="-28575" y="0"/>
            <a:ext cx="18592019" cy="1409700"/>
            <a:chOff x="0" y="0"/>
            <a:chExt cx="24789359" cy="1879600"/>
          </a:xfrm>
        </p:grpSpPr>
        <p:sp>
          <p:nvSpPr>
            <p:cNvPr id="39" name="Freeform 39" descr="preencoded.png"/>
            <p:cNvSpPr/>
            <p:nvPr/>
          </p:nvSpPr>
          <p:spPr>
            <a:xfrm>
              <a:off x="0" y="0"/>
              <a:ext cx="24789360" cy="1879600"/>
            </a:xfrm>
            <a:custGeom>
              <a:avLst/>
              <a:gdLst/>
              <a:ahLst/>
              <a:cxnLst/>
              <a:rect l="l" t="t" r="r" b="b"/>
              <a:pathLst>
                <a:path w="24789360" h="1879600">
                  <a:moveTo>
                    <a:pt x="0" y="0"/>
                  </a:moveTo>
                  <a:lnTo>
                    <a:pt x="24789360" y="0"/>
                  </a:lnTo>
                  <a:lnTo>
                    <a:pt x="24789360" y="1879600"/>
                  </a:lnTo>
                  <a:lnTo>
                    <a:pt x="0" y="187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t="-831" b="-985"/>
              </a:stretch>
            </a:blipFill>
          </p:spPr>
        </p:sp>
      </p:grpSp>
      <p:sp>
        <p:nvSpPr>
          <p:cNvPr id="50" name="TextBox 50"/>
          <p:cNvSpPr txBox="1"/>
          <p:nvPr/>
        </p:nvSpPr>
        <p:spPr>
          <a:xfrm>
            <a:off x="14518394" y="240271"/>
            <a:ext cx="2997846" cy="547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361"/>
              </a:lnSpc>
            </a:pPr>
            <a:r>
              <a:rPr lang="en-US" sz="3665" b="1" dirty="0">
                <a:solidFill>
                  <a:srgbClr val="233D80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MONEV 2026</a:t>
            </a:r>
          </a:p>
        </p:txBody>
      </p:sp>
      <p:sp>
        <p:nvSpPr>
          <p:cNvPr id="52" name="TextBox 13">
            <a:extLst>
              <a:ext uri="{FF2B5EF4-FFF2-40B4-BE49-F238E27FC236}">
                <a16:creationId xmlns:a16="http://schemas.microsoft.com/office/drawing/2014/main" id="{788CBF8A-5D61-5E35-2BDF-B018A75B68C3}"/>
              </a:ext>
            </a:extLst>
          </p:cNvPr>
          <p:cNvSpPr txBox="1"/>
          <p:nvPr/>
        </p:nvSpPr>
        <p:spPr>
          <a:xfrm>
            <a:off x="1136238" y="3189932"/>
            <a:ext cx="16015525" cy="345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7"/>
              </a:lnSpc>
            </a:pP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Berisi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tangkapan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layar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unggah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Laporan</a:t>
            </a:r>
            <a:r>
              <a:rPr lang="en-US" sz="2250" dirty="0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 pada BIMA dan </a:t>
            </a:r>
            <a:r>
              <a:rPr lang="en-US" sz="2250" dirty="0" err="1">
                <a:solidFill>
                  <a:schemeClr val="bg1"/>
                </a:solidFill>
                <a:latin typeface="Work Sans"/>
                <a:ea typeface="Work Sans"/>
                <a:cs typeface="Work Sans"/>
                <a:sym typeface="Work Sans"/>
              </a:rPr>
              <a:t>MyITSResearch</a:t>
            </a:r>
            <a:endParaRPr lang="en-US" sz="2250" dirty="0">
              <a:solidFill>
                <a:schemeClr val="bg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grpSp>
        <p:nvGrpSpPr>
          <p:cNvPr id="53" name="Group 34">
            <a:extLst>
              <a:ext uri="{FF2B5EF4-FFF2-40B4-BE49-F238E27FC236}">
                <a16:creationId xmlns:a16="http://schemas.microsoft.com/office/drawing/2014/main" id="{35891145-1C74-210F-4778-57961549088E}"/>
              </a:ext>
            </a:extLst>
          </p:cNvPr>
          <p:cNvGrpSpPr/>
          <p:nvPr/>
        </p:nvGrpSpPr>
        <p:grpSpPr>
          <a:xfrm>
            <a:off x="695896" y="292846"/>
            <a:ext cx="7267043" cy="735854"/>
            <a:chOff x="0" y="0"/>
            <a:chExt cx="9689391" cy="981138"/>
          </a:xfrm>
        </p:grpSpPr>
        <p:grpSp>
          <p:nvGrpSpPr>
            <p:cNvPr id="54" name="Group 35">
              <a:extLst>
                <a:ext uri="{FF2B5EF4-FFF2-40B4-BE49-F238E27FC236}">
                  <a16:creationId xmlns:a16="http://schemas.microsoft.com/office/drawing/2014/main" id="{89E8399D-A431-F561-D52D-17AF435881F0}"/>
                </a:ext>
              </a:extLst>
            </p:cNvPr>
            <p:cNvGrpSpPr/>
            <p:nvPr/>
          </p:nvGrpSpPr>
          <p:grpSpPr>
            <a:xfrm>
              <a:off x="60681" y="36160"/>
              <a:ext cx="9628709" cy="944978"/>
              <a:chOff x="0" y="0"/>
              <a:chExt cx="2044816" cy="200682"/>
            </a:xfrm>
          </p:grpSpPr>
          <p:sp>
            <p:nvSpPr>
              <p:cNvPr id="62" name="Freeform 36">
                <a:extLst>
                  <a:ext uri="{FF2B5EF4-FFF2-40B4-BE49-F238E27FC236}">
                    <a16:creationId xmlns:a16="http://schemas.microsoft.com/office/drawing/2014/main" id="{AA1D2C7F-8778-DA89-F4D0-E37BB2D7F3A2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</p:sp>
          <p:sp>
            <p:nvSpPr>
              <p:cNvPr id="63" name="TextBox 37">
                <a:extLst>
                  <a:ext uri="{FF2B5EF4-FFF2-40B4-BE49-F238E27FC236}">
                    <a16:creationId xmlns:a16="http://schemas.microsoft.com/office/drawing/2014/main" id="{33C33378-ED30-80D0-9468-BFCA6B9E637E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55" name="Group 38">
              <a:extLst>
                <a:ext uri="{FF2B5EF4-FFF2-40B4-BE49-F238E27FC236}">
                  <a16:creationId xmlns:a16="http://schemas.microsoft.com/office/drawing/2014/main" id="{A8B9369A-6FDE-A445-3F06-24AA3F1205F3}"/>
                </a:ext>
              </a:extLst>
            </p:cNvPr>
            <p:cNvGrpSpPr/>
            <p:nvPr/>
          </p:nvGrpSpPr>
          <p:grpSpPr>
            <a:xfrm>
              <a:off x="0" y="0"/>
              <a:ext cx="9689391" cy="944978"/>
              <a:chOff x="0" y="0"/>
              <a:chExt cx="2057703" cy="200682"/>
            </a:xfrm>
          </p:grpSpPr>
          <p:sp>
            <p:nvSpPr>
              <p:cNvPr id="60" name="Freeform 39">
                <a:extLst>
                  <a:ext uri="{FF2B5EF4-FFF2-40B4-BE49-F238E27FC236}">
                    <a16:creationId xmlns:a16="http://schemas.microsoft.com/office/drawing/2014/main" id="{2A55EEAD-956B-80BD-A7A2-B26D2FDF7B52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61" name="TextBox 40">
                <a:extLst>
                  <a:ext uri="{FF2B5EF4-FFF2-40B4-BE49-F238E27FC236}">
                    <a16:creationId xmlns:a16="http://schemas.microsoft.com/office/drawing/2014/main" id="{6A5CDE4A-3656-61AE-148B-6EF73E78C78C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56" name="Freeform 41">
              <a:extLst>
                <a:ext uri="{FF2B5EF4-FFF2-40B4-BE49-F238E27FC236}">
                  <a16:creationId xmlns:a16="http://schemas.microsoft.com/office/drawing/2014/main" id="{E311774D-6412-C227-C59F-1DF100C91CE8}"/>
                </a:ext>
              </a:extLst>
            </p:cNvPr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57" name="Freeform 42">
              <a:extLst>
                <a:ext uri="{FF2B5EF4-FFF2-40B4-BE49-F238E27FC236}">
                  <a16:creationId xmlns:a16="http://schemas.microsoft.com/office/drawing/2014/main" id="{D406144C-31F8-57E1-4A19-174855B780B5}"/>
                </a:ext>
              </a:extLst>
            </p:cNvPr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99" t="-5640" r="-629" b="-5013"/>
              </a:stretch>
            </a:blipFill>
          </p:spPr>
        </p:sp>
        <p:sp>
          <p:nvSpPr>
            <p:cNvPr id="58" name="Freeform 43">
              <a:extLst>
                <a:ext uri="{FF2B5EF4-FFF2-40B4-BE49-F238E27FC236}">
                  <a16:creationId xmlns:a16="http://schemas.microsoft.com/office/drawing/2014/main" id="{2622C4FA-039E-7D1E-5379-C60625A0AF9E}"/>
                </a:ext>
              </a:extLst>
            </p:cNvPr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59" name="Freeform 44">
              <a:extLst>
                <a:ext uri="{FF2B5EF4-FFF2-40B4-BE49-F238E27FC236}">
                  <a16:creationId xmlns:a16="http://schemas.microsoft.com/office/drawing/2014/main" id="{DE341D81-A8D4-1CCD-DD54-8F64E3F56ED7}"/>
                </a:ext>
              </a:extLst>
            </p:cNvPr>
            <p:cNvSpPr/>
            <p:nvPr/>
          </p:nvSpPr>
          <p:spPr>
            <a:xfrm>
              <a:off x="7768877" y="137770"/>
              <a:ext cx="1528081" cy="704541"/>
            </a:xfrm>
            <a:custGeom>
              <a:avLst/>
              <a:gdLst/>
              <a:ahLst/>
              <a:cxnLst/>
              <a:rect l="l" t="t" r="r" b="b"/>
              <a:pathLst>
                <a:path w="1528081" h="704541">
                  <a:moveTo>
                    <a:pt x="0" y="0"/>
                  </a:moveTo>
                  <a:lnTo>
                    <a:pt x="1528081" y="0"/>
                  </a:lnTo>
                  <a:lnTo>
                    <a:pt x="1528081" y="704542"/>
                  </a:lnTo>
                  <a:lnTo>
                    <a:pt x="0" y="7045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l="-4624" t="-8357" r="-4624" b="-24166"/>
              </a:stretch>
            </a:blipFill>
          </p:spPr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6398914"/>
            <a:chOff x="0" y="0"/>
            <a:chExt cx="24384000" cy="8531885"/>
          </a:xfrm>
        </p:grpSpPr>
        <p:sp>
          <p:nvSpPr>
            <p:cNvPr id="5" name="Freeform 5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5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-57150" y="1409700"/>
            <a:ext cx="18519567" cy="8191500"/>
            <a:chOff x="0" y="0"/>
            <a:chExt cx="24692756" cy="109220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24692756" cy="10922000"/>
            </a:xfrm>
            <a:custGeom>
              <a:avLst/>
              <a:gdLst/>
              <a:ahLst/>
              <a:cxnLst/>
              <a:rect l="l" t="t" r="r" b="b"/>
              <a:pathLst>
                <a:path w="24692756" h="10922000">
                  <a:moveTo>
                    <a:pt x="0" y="0"/>
                  </a:moveTo>
                  <a:lnTo>
                    <a:pt x="24692756" y="0"/>
                  </a:lnTo>
                  <a:lnTo>
                    <a:pt x="24692756" y="10922000"/>
                  </a:lnTo>
                  <a:lnTo>
                    <a:pt x="0" y="1092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610" r="-610" b="-101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-2056785" y="1924050"/>
            <a:ext cx="7264436" cy="8034982"/>
            <a:chOff x="0" y="0"/>
            <a:chExt cx="12166600" cy="134571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9999"/>
              </a:blip>
              <a:stretch>
                <a:fillRect t="-310" b="-310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-1000125" y="1865329"/>
            <a:ext cx="2028825" cy="1038225"/>
            <a:chOff x="0" y="0"/>
            <a:chExt cx="2705100" cy="1384300"/>
          </a:xfrm>
        </p:grpSpPr>
        <p:sp>
          <p:nvSpPr>
            <p:cNvPr id="11" name="Freeform 11" descr="preencoded.png"/>
            <p:cNvSpPr/>
            <p:nvPr/>
          </p:nvSpPr>
          <p:spPr>
            <a:xfrm>
              <a:off x="0" y="0"/>
              <a:ext cx="2705100" cy="1384300"/>
            </a:xfrm>
            <a:custGeom>
              <a:avLst/>
              <a:gdLst/>
              <a:ahLst/>
              <a:cxnLst/>
              <a:rect l="l" t="t" r="r" b="b"/>
              <a:pathLst>
                <a:path w="2705100" h="1384300">
                  <a:moveTo>
                    <a:pt x="0" y="0"/>
                  </a:moveTo>
                  <a:lnTo>
                    <a:pt x="2705100" y="0"/>
                  </a:lnTo>
                  <a:lnTo>
                    <a:pt x="2705100" y="1384300"/>
                  </a:lnTo>
                  <a:lnTo>
                    <a:pt x="0" y="1384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1243775" y="2038350"/>
            <a:ext cx="15468522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>
                <a:solidFill>
                  <a:srgbClr val="233D80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Bukti </a:t>
            </a:r>
            <a:r>
              <a:rPr lang="en-US" sz="6836" b="1" dirty="0" err="1">
                <a:solidFill>
                  <a:srgbClr val="233D80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Unggah</a:t>
            </a:r>
            <a:r>
              <a:rPr lang="en-US" sz="6836" b="1" dirty="0">
                <a:solidFill>
                  <a:srgbClr val="233D80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6836" b="1" dirty="0" err="1">
                <a:solidFill>
                  <a:srgbClr val="233D80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Laporan</a:t>
            </a:r>
            <a:r>
              <a:rPr lang="en-US" sz="6836" b="1" dirty="0">
                <a:solidFill>
                  <a:srgbClr val="233D80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 dan </a:t>
            </a:r>
            <a:r>
              <a:rPr lang="en-US" sz="6836" b="1" dirty="0" err="1">
                <a:solidFill>
                  <a:srgbClr val="233D80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Luaran</a:t>
            </a:r>
            <a:endParaRPr lang="en-US" sz="6836" b="1" dirty="0">
              <a:solidFill>
                <a:srgbClr val="233D80"/>
              </a:solidFill>
              <a:latin typeface="Work Sans Bold"/>
              <a:ea typeface="Work Sans Bold"/>
              <a:cs typeface="Work Sans Bold"/>
              <a:sym typeface="Work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136238" y="3189932"/>
            <a:ext cx="16015525" cy="345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7"/>
              </a:lnSpc>
            </a:pP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Berisi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tangkapan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layar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unggah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Laporan</a:t>
            </a:r>
            <a:r>
              <a:rPr lang="en-US" sz="2250" dirty="0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 pada BIMA dan </a:t>
            </a:r>
            <a:r>
              <a:rPr lang="en-US" sz="2250" dirty="0" err="1">
                <a:solidFill>
                  <a:srgbClr val="233D80"/>
                </a:solidFill>
                <a:latin typeface="Work Sans"/>
                <a:ea typeface="Work Sans"/>
                <a:cs typeface="Work Sans"/>
                <a:sym typeface="Work Sans"/>
              </a:rPr>
              <a:t>MyITSResearch</a:t>
            </a:r>
            <a:endParaRPr lang="en-US" sz="2250" dirty="0">
              <a:solidFill>
                <a:srgbClr val="233D80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grpSp>
        <p:nvGrpSpPr>
          <p:cNvPr id="24" name="Group 24"/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28" name="AutoShape 28"/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9" name="Freeform 29"/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4134112" y="341459"/>
              <a:ext cx="1017477" cy="2604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31" name="Freeform 31"/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t="-181" b="-181"/>
              </a:stretch>
            </a:blipFill>
          </p:spPr>
        </p:sp>
        <p:sp>
          <p:nvSpPr>
            <p:cNvPr id="32" name="Freeform 32"/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3" name="Freeform 33"/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1982386" y="341459"/>
              <a:ext cx="1269679" cy="2250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5658235" y="273407"/>
              <a:ext cx="1614805" cy="3198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its.ac.id/</a:t>
              </a:r>
              <a:r>
                <a:rPr lang="en-US" sz="1430" dirty="0" err="1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36" name="Freeform 36"/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37" name="TextBox 37"/>
          <p:cNvSpPr txBox="1"/>
          <p:nvPr/>
        </p:nvSpPr>
        <p:spPr>
          <a:xfrm>
            <a:off x="14548747" y="307563"/>
            <a:ext cx="2997846" cy="547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361"/>
              </a:lnSpc>
            </a:pPr>
            <a:r>
              <a:rPr lang="en-US" sz="3665" b="1" dirty="0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MONEV 2026</a:t>
            </a:r>
          </a:p>
        </p:txBody>
      </p:sp>
      <p:grpSp>
        <p:nvGrpSpPr>
          <p:cNvPr id="38" name="Group 34">
            <a:extLst>
              <a:ext uri="{FF2B5EF4-FFF2-40B4-BE49-F238E27FC236}">
                <a16:creationId xmlns:a16="http://schemas.microsoft.com/office/drawing/2014/main" id="{A95BD7C7-9214-E9DD-139A-90DCB7EF73A6}"/>
              </a:ext>
            </a:extLst>
          </p:cNvPr>
          <p:cNvGrpSpPr/>
          <p:nvPr/>
        </p:nvGrpSpPr>
        <p:grpSpPr>
          <a:xfrm>
            <a:off x="695896" y="292846"/>
            <a:ext cx="7267043" cy="735854"/>
            <a:chOff x="0" y="0"/>
            <a:chExt cx="9689391" cy="981138"/>
          </a:xfrm>
        </p:grpSpPr>
        <p:grpSp>
          <p:nvGrpSpPr>
            <p:cNvPr id="39" name="Group 35">
              <a:extLst>
                <a:ext uri="{FF2B5EF4-FFF2-40B4-BE49-F238E27FC236}">
                  <a16:creationId xmlns:a16="http://schemas.microsoft.com/office/drawing/2014/main" id="{B99E8AD4-12EA-E42D-43D0-0F6CCA90A1FE}"/>
                </a:ext>
              </a:extLst>
            </p:cNvPr>
            <p:cNvGrpSpPr/>
            <p:nvPr/>
          </p:nvGrpSpPr>
          <p:grpSpPr>
            <a:xfrm>
              <a:off x="60681" y="36160"/>
              <a:ext cx="9628709" cy="944978"/>
              <a:chOff x="0" y="0"/>
              <a:chExt cx="2044816" cy="200682"/>
            </a:xfrm>
          </p:grpSpPr>
          <p:sp>
            <p:nvSpPr>
              <p:cNvPr id="47" name="Freeform 36">
                <a:extLst>
                  <a:ext uri="{FF2B5EF4-FFF2-40B4-BE49-F238E27FC236}">
                    <a16:creationId xmlns:a16="http://schemas.microsoft.com/office/drawing/2014/main" id="{636F145A-B481-6350-AA65-0F0B88CF7109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</p:sp>
          <p:sp>
            <p:nvSpPr>
              <p:cNvPr id="48" name="TextBox 37">
                <a:extLst>
                  <a:ext uri="{FF2B5EF4-FFF2-40B4-BE49-F238E27FC236}">
                    <a16:creationId xmlns:a16="http://schemas.microsoft.com/office/drawing/2014/main" id="{01B1E605-A097-6DCA-CB1A-35F5A3F07A22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40" name="Group 38">
              <a:extLst>
                <a:ext uri="{FF2B5EF4-FFF2-40B4-BE49-F238E27FC236}">
                  <a16:creationId xmlns:a16="http://schemas.microsoft.com/office/drawing/2014/main" id="{FCD48327-70C4-BD97-7620-1BAE1D1A8E09}"/>
                </a:ext>
              </a:extLst>
            </p:cNvPr>
            <p:cNvGrpSpPr/>
            <p:nvPr/>
          </p:nvGrpSpPr>
          <p:grpSpPr>
            <a:xfrm>
              <a:off x="0" y="0"/>
              <a:ext cx="9689391" cy="944978"/>
              <a:chOff x="0" y="0"/>
              <a:chExt cx="2057703" cy="200682"/>
            </a:xfrm>
          </p:grpSpPr>
          <p:sp>
            <p:nvSpPr>
              <p:cNvPr id="45" name="Freeform 39">
                <a:extLst>
                  <a:ext uri="{FF2B5EF4-FFF2-40B4-BE49-F238E27FC236}">
                    <a16:creationId xmlns:a16="http://schemas.microsoft.com/office/drawing/2014/main" id="{723140E1-1791-BD5C-087C-CD8A766D70C3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46" name="TextBox 40">
                <a:extLst>
                  <a:ext uri="{FF2B5EF4-FFF2-40B4-BE49-F238E27FC236}">
                    <a16:creationId xmlns:a16="http://schemas.microsoft.com/office/drawing/2014/main" id="{93906396-47F8-F451-7E9D-76F0C63BF120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00D99B4C-616E-E5DD-FBE9-6A97E0023CD2}"/>
                </a:ext>
              </a:extLst>
            </p:cNvPr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/>
              </a:stretch>
            </a:blipFill>
          </p:spPr>
        </p:sp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F51C9808-8156-282B-4721-A88339679DBD}"/>
                </a:ext>
              </a:extLst>
            </p:cNvPr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l="-899" t="-5640" r="-629" b="-5013"/>
              </a:stretch>
            </a:blipFill>
          </p:spPr>
        </p:sp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8851E840-CAE5-AFB3-0F83-EDC26315C8B5}"/>
                </a:ext>
              </a:extLst>
            </p:cNvPr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/>
              </a:stretch>
            </a:blipFill>
          </p:spPr>
        </p:sp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EA2260E2-863E-BA06-8069-C2A81766F1DC}"/>
                </a:ext>
              </a:extLst>
            </p:cNvPr>
            <p:cNvSpPr/>
            <p:nvPr/>
          </p:nvSpPr>
          <p:spPr>
            <a:xfrm>
              <a:off x="7768877" y="137770"/>
              <a:ext cx="1528081" cy="704541"/>
            </a:xfrm>
            <a:custGeom>
              <a:avLst/>
              <a:gdLst/>
              <a:ahLst/>
              <a:cxnLst/>
              <a:rect l="l" t="t" r="r" b="b"/>
              <a:pathLst>
                <a:path w="1528081" h="704541">
                  <a:moveTo>
                    <a:pt x="0" y="0"/>
                  </a:moveTo>
                  <a:lnTo>
                    <a:pt x="1528081" y="0"/>
                  </a:lnTo>
                  <a:lnTo>
                    <a:pt x="1528081" y="704542"/>
                  </a:lnTo>
                  <a:lnTo>
                    <a:pt x="0" y="7045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 l="-4624" t="-8357" r="-4624" b="-24166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2011025" y="1866900"/>
            <a:ext cx="7264436" cy="8034982"/>
            <a:chOff x="0" y="0"/>
            <a:chExt cx="12166600" cy="1345712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9999"/>
              </a:blip>
              <a:stretch>
                <a:fillRect t="-310" b="-310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-47625" y="9601200"/>
            <a:ext cx="18563444" cy="685800"/>
            <a:chOff x="0" y="0"/>
            <a:chExt cx="24751259" cy="9144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24751260" cy="914400"/>
            </a:xfrm>
            <a:custGeom>
              <a:avLst/>
              <a:gdLst/>
              <a:ahLst/>
              <a:cxnLst/>
              <a:rect l="l" t="t" r="r" b="b"/>
              <a:pathLst>
                <a:path w="24751260" h="914400">
                  <a:moveTo>
                    <a:pt x="0" y="0"/>
                  </a:moveTo>
                  <a:lnTo>
                    <a:pt x="24751260" y="0"/>
                  </a:lnTo>
                  <a:lnTo>
                    <a:pt x="2475126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53" b="-1023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8000" cy="6398924"/>
            <a:chOff x="0" y="0"/>
            <a:chExt cx="24384000" cy="8531898"/>
          </a:xfrm>
        </p:grpSpPr>
        <p:sp>
          <p:nvSpPr>
            <p:cNvPr id="9" name="Freeform 9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154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4288" y="1865329"/>
            <a:ext cx="1022480" cy="1022575"/>
            <a:chOff x="0" y="0"/>
            <a:chExt cx="1363307" cy="1363434"/>
          </a:xfrm>
        </p:grpSpPr>
        <p:sp>
          <p:nvSpPr>
            <p:cNvPr id="11" name="Freeform 11" descr="preencoded.png"/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6" b="2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16722604" y="8239115"/>
            <a:ext cx="1022480" cy="1022585"/>
            <a:chOff x="0" y="0"/>
            <a:chExt cx="1363307" cy="1363447"/>
          </a:xfrm>
        </p:grpSpPr>
        <p:sp>
          <p:nvSpPr>
            <p:cNvPr id="13" name="Freeform 13" descr="preencoded.png"/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7" b="1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5" name="Group 15"/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99" t="-5640" r="-629" b="-5013"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</p:grpSp>
      <p:grpSp>
        <p:nvGrpSpPr>
          <p:cNvPr id="24" name="Group 24"/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28" name="AutoShape 28"/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9" name="Freeform 29"/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4134112" y="341459"/>
              <a:ext cx="1017477" cy="2604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31" name="Freeform 31"/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t="-181" b="-181"/>
              </a:stretch>
            </a:blipFill>
          </p:spPr>
        </p:sp>
        <p:sp>
          <p:nvSpPr>
            <p:cNvPr id="32" name="Freeform 32"/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3" name="Freeform 33"/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1982386" y="341459"/>
              <a:ext cx="1269679" cy="2250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5658235" y="273407"/>
              <a:ext cx="1614805" cy="3198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its.ac.id/</a:t>
              </a:r>
              <a:r>
                <a:rPr lang="en-US" sz="1430" dirty="0" err="1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36" name="Freeform 36"/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>
                <a:extLs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37" name="TextBox 37"/>
          <p:cNvSpPr txBox="1"/>
          <p:nvPr/>
        </p:nvSpPr>
        <p:spPr>
          <a:xfrm>
            <a:off x="1243775" y="1708166"/>
            <a:ext cx="15468522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 err="1">
                <a:solidFill>
                  <a:srgbClr val="233D80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Dokumentasi</a:t>
            </a:r>
            <a:r>
              <a:rPr lang="en-US" sz="6836" b="1" dirty="0">
                <a:solidFill>
                  <a:srgbClr val="233D80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6836" b="1" dirty="0" err="1">
                <a:solidFill>
                  <a:srgbClr val="233D80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kegiatan</a:t>
            </a:r>
            <a:endParaRPr lang="en-US" sz="6836" b="1" dirty="0">
              <a:solidFill>
                <a:srgbClr val="233D80"/>
              </a:solidFill>
              <a:latin typeface="Work Sans Bold"/>
              <a:ea typeface="Work Sans Bold"/>
              <a:cs typeface="Work Sans Bold"/>
              <a:sym typeface="Work Sans Bold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1243775" y="2878379"/>
            <a:ext cx="16015525" cy="3457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7"/>
              </a:lnSpc>
            </a:pPr>
            <a:r>
              <a:rPr lang="en-US" sz="225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Berisi tangkapan layar dokumen serta bukti unggah pada BIMA dan MyITSResearch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-211435" y="-66245"/>
            <a:ext cx="18592019" cy="1409700"/>
            <a:chOff x="0" y="0"/>
            <a:chExt cx="24789359" cy="1879600"/>
          </a:xfrm>
        </p:grpSpPr>
        <p:sp>
          <p:nvSpPr>
            <p:cNvPr id="40" name="Freeform 40" descr="preencoded.png"/>
            <p:cNvSpPr/>
            <p:nvPr/>
          </p:nvSpPr>
          <p:spPr>
            <a:xfrm>
              <a:off x="0" y="0"/>
              <a:ext cx="24789360" cy="1879600"/>
            </a:xfrm>
            <a:custGeom>
              <a:avLst/>
              <a:gdLst/>
              <a:ahLst/>
              <a:cxnLst/>
              <a:rect l="l" t="t" r="r" b="b"/>
              <a:pathLst>
                <a:path w="24789360" h="1879600">
                  <a:moveTo>
                    <a:pt x="0" y="0"/>
                  </a:moveTo>
                  <a:lnTo>
                    <a:pt x="24789360" y="0"/>
                  </a:lnTo>
                  <a:lnTo>
                    <a:pt x="24789360" y="1879600"/>
                  </a:lnTo>
                  <a:lnTo>
                    <a:pt x="0" y="187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 t="-831" b="-985"/>
              </a:stretch>
            </a:blipFill>
          </p:spPr>
        </p:sp>
      </p:grpSp>
      <p:sp>
        <p:nvSpPr>
          <p:cNvPr id="51" name="TextBox 51"/>
          <p:cNvSpPr txBox="1"/>
          <p:nvPr/>
        </p:nvSpPr>
        <p:spPr>
          <a:xfrm>
            <a:off x="14717372" y="151772"/>
            <a:ext cx="2997846" cy="547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361"/>
              </a:lnSpc>
            </a:pPr>
            <a:r>
              <a:rPr lang="en-US" sz="3665" b="1" dirty="0">
                <a:solidFill>
                  <a:srgbClr val="233D80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MONEV 2026</a:t>
            </a:r>
          </a:p>
        </p:txBody>
      </p:sp>
      <p:grpSp>
        <p:nvGrpSpPr>
          <p:cNvPr id="52" name="Group 34">
            <a:extLst>
              <a:ext uri="{FF2B5EF4-FFF2-40B4-BE49-F238E27FC236}">
                <a16:creationId xmlns:a16="http://schemas.microsoft.com/office/drawing/2014/main" id="{3B2D7B38-4676-315C-9280-8A04B48518FA}"/>
              </a:ext>
            </a:extLst>
          </p:cNvPr>
          <p:cNvGrpSpPr/>
          <p:nvPr/>
        </p:nvGrpSpPr>
        <p:grpSpPr>
          <a:xfrm>
            <a:off x="695896" y="292846"/>
            <a:ext cx="7267043" cy="735854"/>
            <a:chOff x="0" y="0"/>
            <a:chExt cx="9689391" cy="981138"/>
          </a:xfrm>
        </p:grpSpPr>
        <p:grpSp>
          <p:nvGrpSpPr>
            <p:cNvPr id="53" name="Group 35">
              <a:extLst>
                <a:ext uri="{FF2B5EF4-FFF2-40B4-BE49-F238E27FC236}">
                  <a16:creationId xmlns:a16="http://schemas.microsoft.com/office/drawing/2014/main" id="{788EC63F-7EB1-7CDC-197A-403B6410C076}"/>
                </a:ext>
              </a:extLst>
            </p:cNvPr>
            <p:cNvGrpSpPr/>
            <p:nvPr/>
          </p:nvGrpSpPr>
          <p:grpSpPr>
            <a:xfrm>
              <a:off x="60681" y="36160"/>
              <a:ext cx="9628709" cy="944978"/>
              <a:chOff x="0" y="0"/>
              <a:chExt cx="2044816" cy="200682"/>
            </a:xfrm>
          </p:grpSpPr>
          <p:sp>
            <p:nvSpPr>
              <p:cNvPr id="61" name="Freeform 36">
                <a:extLst>
                  <a:ext uri="{FF2B5EF4-FFF2-40B4-BE49-F238E27FC236}">
                    <a16:creationId xmlns:a16="http://schemas.microsoft.com/office/drawing/2014/main" id="{AD820DF4-8604-9613-5777-739CC364D8EB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</p:sp>
          <p:sp>
            <p:nvSpPr>
              <p:cNvPr id="62" name="TextBox 37">
                <a:extLst>
                  <a:ext uri="{FF2B5EF4-FFF2-40B4-BE49-F238E27FC236}">
                    <a16:creationId xmlns:a16="http://schemas.microsoft.com/office/drawing/2014/main" id="{BFB5B92D-4439-64EA-9CCF-3C7A69E9764C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54" name="Group 38">
              <a:extLst>
                <a:ext uri="{FF2B5EF4-FFF2-40B4-BE49-F238E27FC236}">
                  <a16:creationId xmlns:a16="http://schemas.microsoft.com/office/drawing/2014/main" id="{DB9B122E-6696-DADF-F9FD-BE2399041276}"/>
                </a:ext>
              </a:extLst>
            </p:cNvPr>
            <p:cNvGrpSpPr/>
            <p:nvPr/>
          </p:nvGrpSpPr>
          <p:grpSpPr>
            <a:xfrm>
              <a:off x="0" y="0"/>
              <a:ext cx="9689391" cy="944978"/>
              <a:chOff x="0" y="0"/>
              <a:chExt cx="2057703" cy="200682"/>
            </a:xfrm>
          </p:grpSpPr>
          <p:sp>
            <p:nvSpPr>
              <p:cNvPr id="59" name="Freeform 39">
                <a:extLst>
                  <a:ext uri="{FF2B5EF4-FFF2-40B4-BE49-F238E27FC236}">
                    <a16:creationId xmlns:a16="http://schemas.microsoft.com/office/drawing/2014/main" id="{C985CACE-1ABC-C2BA-3D1D-162B0E3686FB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60" name="TextBox 40">
                <a:extLst>
                  <a:ext uri="{FF2B5EF4-FFF2-40B4-BE49-F238E27FC236}">
                    <a16:creationId xmlns:a16="http://schemas.microsoft.com/office/drawing/2014/main" id="{EB830F04-4A82-62CA-D130-5E1722D3CC90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55" name="Freeform 41">
              <a:extLst>
                <a:ext uri="{FF2B5EF4-FFF2-40B4-BE49-F238E27FC236}">
                  <a16:creationId xmlns:a16="http://schemas.microsoft.com/office/drawing/2014/main" id="{8EF5061F-0F7C-B956-9453-01D233976518}"/>
                </a:ext>
              </a:extLst>
            </p:cNvPr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56" name="Freeform 42">
              <a:extLst>
                <a:ext uri="{FF2B5EF4-FFF2-40B4-BE49-F238E27FC236}">
                  <a16:creationId xmlns:a16="http://schemas.microsoft.com/office/drawing/2014/main" id="{14ED5FB1-994A-2261-41C2-16AA27C141BF}"/>
                </a:ext>
              </a:extLst>
            </p:cNvPr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99" t="-5640" r="-629" b="-5013"/>
              </a:stretch>
            </a:blipFill>
          </p:spPr>
        </p:sp>
        <p:sp>
          <p:nvSpPr>
            <p:cNvPr id="57" name="Freeform 43">
              <a:extLst>
                <a:ext uri="{FF2B5EF4-FFF2-40B4-BE49-F238E27FC236}">
                  <a16:creationId xmlns:a16="http://schemas.microsoft.com/office/drawing/2014/main" id="{3651852E-ED73-25AD-12ED-3DED31B76AE4}"/>
                </a:ext>
              </a:extLst>
            </p:cNvPr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58" name="Freeform 44">
              <a:extLst>
                <a:ext uri="{FF2B5EF4-FFF2-40B4-BE49-F238E27FC236}">
                  <a16:creationId xmlns:a16="http://schemas.microsoft.com/office/drawing/2014/main" id="{97ED57FC-8AEE-7A29-E8D3-B84C53169DCA}"/>
                </a:ext>
              </a:extLst>
            </p:cNvPr>
            <p:cNvSpPr/>
            <p:nvPr/>
          </p:nvSpPr>
          <p:spPr>
            <a:xfrm>
              <a:off x="7768877" y="137770"/>
              <a:ext cx="1528081" cy="704541"/>
            </a:xfrm>
            <a:custGeom>
              <a:avLst/>
              <a:gdLst/>
              <a:ahLst/>
              <a:cxnLst/>
              <a:rect l="l" t="t" r="r" b="b"/>
              <a:pathLst>
                <a:path w="1528081" h="704541">
                  <a:moveTo>
                    <a:pt x="0" y="0"/>
                  </a:moveTo>
                  <a:lnTo>
                    <a:pt x="1528081" y="0"/>
                  </a:lnTo>
                  <a:lnTo>
                    <a:pt x="1528081" y="704542"/>
                  </a:lnTo>
                  <a:lnTo>
                    <a:pt x="0" y="7045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l="-4624" t="-8357" r="-4624" b="-24166"/>
              </a:stretch>
            </a:blipFill>
          </p:spPr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40503" y="0"/>
            <a:ext cx="14647497" cy="10287000"/>
            <a:chOff x="0" y="0"/>
            <a:chExt cx="19529996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19530061" cy="13716000"/>
            </a:xfrm>
            <a:custGeom>
              <a:avLst/>
              <a:gdLst/>
              <a:ahLst/>
              <a:cxnLst/>
              <a:rect l="l" t="t" r="r" b="b"/>
              <a:pathLst>
                <a:path w="19530061" h="13716000">
                  <a:moveTo>
                    <a:pt x="0" y="0"/>
                  </a:moveTo>
                  <a:lnTo>
                    <a:pt x="19530061" y="0"/>
                  </a:lnTo>
                  <a:lnTo>
                    <a:pt x="19530061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6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5" name="Freeform 5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3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10344150" cy="10287000"/>
            <a:chOff x="0" y="0"/>
            <a:chExt cx="13792200" cy="137160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13792200" cy="13716000"/>
            </a:xfrm>
            <a:custGeom>
              <a:avLst/>
              <a:gdLst/>
              <a:ahLst/>
              <a:cxnLst/>
              <a:rect l="l" t="t" r="r" b="b"/>
              <a:pathLst>
                <a:path w="13792200" h="13716000">
                  <a:moveTo>
                    <a:pt x="0" y="0"/>
                  </a:moveTo>
                  <a:lnTo>
                    <a:pt x="13792200" y="0"/>
                  </a:lnTo>
                  <a:lnTo>
                    <a:pt x="137922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8000" cy="6398914"/>
            <a:chOff x="0" y="0"/>
            <a:chExt cx="24384000" cy="8531885"/>
          </a:xfrm>
        </p:grpSpPr>
        <p:sp>
          <p:nvSpPr>
            <p:cNvPr id="9" name="Freeform 9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154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0" y="0"/>
            <a:ext cx="11459870" cy="4228948"/>
            <a:chOff x="0" y="0"/>
            <a:chExt cx="15279827" cy="5638597"/>
          </a:xfrm>
        </p:grpSpPr>
        <p:sp>
          <p:nvSpPr>
            <p:cNvPr id="11" name="Freeform 11" descr="preencoded.png"/>
            <p:cNvSpPr/>
            <p:nvPr/>
          </p:nvSpPr>
          <p:spPr>
            <a:xfrm>
              <a:off x="0" y="0"/>
              <a:ext cx="15279878" cy="5638546"/>
            </a:xfrm>
            <a:custGeom>
              <a:avLst/>
              <a:gdLst/>
              <a:ahLst/>
              <a:cxnLst/>
              <a:rect l="l" t="t" r="r" b="b"/>
              <a:pathLst>
                <a:path w="15279878" h="5638546">
                  <a:moveTo>
                    <a:pt x="0" y="0"/>
                  </a:moveTo>
                  <a:lnTo>
                    <a:pt x="15279878" y="0"/>
                  </a:lnTo>
                  <a:lnTo>
                    <a:pt x="15279878" y="5638546"/>
                  </a:lnTo>
                  <a:lnTo>
                    <a:pt x="0" y="56385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26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746008" y="7613894"/>
            <a:ext cx="1022528" cy="1022528"/>
            <a:chOff x="0" y="0"/>
            <a:chExt cx="1363370" cy="1363370"/>
          </a:xfrm>
        </p:grpSpPr>
        <p:sp>
          <p:nvSpPr>
            <p:cNvPr id="13" name="Freeform 13" descr="preencoded.png"/>
            <p:cNvSpPr/>
            <p:nvPr/>
          </p:nvSpPr>
          <p:spPr>
            <a:xfrm>
              <a:off x="0" y="0"/>
              <a:ext cx="1363345" cy="1363345"/>
            </a:xfrm>
            <a:custGeom>
              <a:avLst/>
              <a:gdLst/>
              <a:ahLst/>
              <a:cxnLst/>
              <a:rect l="l" t="t" r="r" b="b"/>
              <a:pathLst>
                <a:path w="1363345" h="1363345">
                  <a:moveTo>
                    <a:pt x="0" y="0"/>
                  </a:moveTo>
                  <a:lnTo>
                    <a:pt x="1363345" y="0"/>
                  </a:lnTo>
                  <a:lnTo>
                    <a:pt x="1363345" y="1363345"/>
                  </a:lnTo>
                  <a:lnTo>
                    <a:pt x="0" y="13633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" b="-1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733273" y="6600825"/>
            <a:ext cx="1022528" cy="1022528"/>
            <a:chOff x="0" y="0"/>
            <a:chExt cx="1363370" cy="1363370"/>
          </a:xfrm>
        </p:grpSpPr>
        <p:sp>
          <p:nvSpPr>
            <p:cNvPr id="15" name="Freeform 15" descr="preencoded.png"/>
            <p:cNvSpPr/>
            <p:nvPr/>
          </p:nvSpPr>
          <p:spPr>
            <a:xfrm>
              <a:off x="0" y="0"/>
              <a:ext cx="1363345" cy="1363345"/>
            </a:xfrm>
            <a:custGeom>
              <a:avLst/>
              <a:gdLst/>
              <a:ahLst/>
              <a:cxnLst/>
              <a:rect l="l" t="t" r="r" b="b"/>
              <a:pathLst>
                <a:path w="1363345" h="1363345">
                  <a:moveTo>
                    <a:pt x="0" y="0"/>
                  </a:moveTo>
                  <a:lnTo>
                    <a:pt x="1363345" y="0"/>
                  </a:lnTo>
                  <a:lnTo>
                    <a:pt x="1363345" y="1363345"/>
                  </a:lnTo>
                  <a:lnTo>
                    <a:pt x="0" y="13633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" b="-1"/>
              </a:stretch>
            </a:blipFill>
          </p:spPr>
        </p:sp>
      </p:grpSp>
      <p:sp>
        <p:nvSpPr>
          <p:cNvPr id="16" name="TextBox 16"/>
          <p:cNvSpPr txBox="1"/>
          <p:nvPr/>
        </p:nvSpPr>
        <p:spPr>
          <a:xfrm>
            <a:off x="8220074" y="1924050"/>
            <a:ext cx="6075553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0"/>
              </a:lnSpc>
            </a:pPr>
            <a:r>
              <a:rPr lang="en-US" sz="7500" b="1" dirty="0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PENUTUP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258175" y="3189932"/>
            <a:ext cx="9001125" cy="1038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7"/>
              </a:lnSpc>
            </a:pPr>
            <a:r>
              <a:rPr lang="en-US" sz="2250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Kesimpulan </a:t>
            </a:r>
            <a:r>
              <a:rPr lang="en-US" sz="2250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singkat</a:t>
            </a:r>
            <a:r>
              <a:rPr lang="en-US" sz="2250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, status </a:t>
            </a:r>
            <a:r>
              <a:rPr lang="en-US" sz="2250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pelaksanaan</a:t>
            </a:r>
            <a:r>
              <a:rPr lang="en-US" sz="2250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penelitian</a:t>
            </a:r>
            <a:r>
              <a:rPr lang="en-US" sz="2250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, dan strategi </a:t>
            </a:r>
            <a:r>
              <a:rPr lang="en-US" sz="2250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tim</a:t>
            </a:r>
            <a:r>
              <a:rPr lang="en-US" sz="2250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dan </a:t>
            </a:r>
            <a:r>
              <a:rPr lang="en-US" sz="2250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konsorsium</a:t>
            </a:r>
            <a:r>
              <a:rPr lang="en-US" sz="2250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dalam</a:t>
            </a:r>
            <a:r>
              <a:rPr lang="en-US" sz="2250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menyelesaikan</a:t>
            </a:r>
            <a:r>
              <a:rPr lang="en-US" sz="2250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luaran</a:t>
            </a:r>
            <a:r>
              <a:rPr lang="en-US" sz="2250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sampai</a:t>
            </a:r>
            <a:r>
              <a:rPr lang="en-US" sz="2250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akhir</a:t>
            </a:r>
            <a:r>
              <a:rPr lang="en-US" sz="2250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periode</a:t>
            </a:r>
            <a:r>
              <a:rPr lang="en-US" sz="2250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penelitian</a:t>
            </a:r>
            <a:r>
              <a:rPr lang="en-US" sz="2250" dirty="0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/</a:t>
            </a:r>
            <a:r>
              <a:rPr lang="en-US" sz="2250" dirty="0" err="1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pengabdian</a:t>
            </a:r>
            <a:endParaRPr lang="en-US" sz="2250" dirty="0">
              <a:solidFill>
                <a:srgbClr val="FFFF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grpSp>
        <p:nvGrpSpPr>
          <p:cNvPr id="28" name="Group 28"/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29" name="Group 29"/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32" name="AutoShape 32"/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33" name="Freeform 33"/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4134112" y="341459"/>
              <a:ext cx="1017477" cy="2604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35" name="Freeform 35"/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t="-181" b="-181"/>
              </a:stretch>
            </a:blipFill>
          </p:spPr>
        </p:sp>
        <p:sp>
          <p:nvSpPr>
            <p:cNvPr id="36" name="Freeform 36"/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7" name="Freeform 37"/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1982386" y="341459"/>
              <a:ext cx="1269679" cy="2250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5658235" y="273407"/>
              <a:ext cx="1614805" cy="3198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its.ac.id/</a:t>
              </a:r>
              <a:r>
                <a:rPr lang="en-US" sz="1430" dirty="0" err="1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0" name="Freeform 40"/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41" name="TextBox 41"/>
          <p:cNvSpPr txBox="1"/>
          <p:nvPr/>
        </p:nvSpPr>
        <p:spPr>
          <a:xfrm>
            <a:off x="14518629" y="430958"/>
            <a:ext cx="2997846" cy="547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361"/>
              </a:lnSpc>
            </a:pPr>
            <a:r>
              <a:rPr lang="en-US" sz="3665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MONEV 2026</a:t>
            </a:r>
          </a:p>
        </p:txBody>
      </p:sp>
      <p:grpSp>
        <p:nvGrpSpPr>
          <p:cNvPr id="42" name="Group 34">
            <a:extLst>
              <a:ext uri="{FF2B5EF4-FFF2-40B4-BE49-F238E27FC236}">
                <a16:creationId xmlns:a16="http://schemas.microsoft.com/office/drawing/2014/main" id="{6D3D2895-D289-C0A0-57F6-EFAF291C620B}"/>
              </a:ext>
            </a:extLst>
          </p:cNvPr>
          <p:cNvGrpSpPr/>
          <p:nvPr/>
        </p:nvGrpSpPr>
        <p:grpSpPr>
          <a:xfrm>
            <a:off x="695896" y="292846"/>
            <a:ext cx="7267043" cy="735854"/>
            <a:chOff x="0" y="0"/>
            <a:chExt cx="9689391" cy="981138"/>
          </a:xfrm>
        </p:grpSpPr>
        <p:grpSp>
          <p:nvGrpSpPr>
            <p:cNvPr id="43" name="Group 35">
              <a:extLst>
                <a:ext uri="{FF2B5EF4-FFF2-40B4-BE49-F238E27FC236}">
                  <a16:creationId xmlns:a16="http://schemas.microsoft.com/office/drawing/2014/main" id="{EE1AE19F-DEB4-F081-5642-3A897107516F}"/>
                </a:ext>
              </a:extLst>
            </p:cNvPr>
            <p:cNvGrpSpPr/>
            <p:nvPr/>
          </p:nvGrpSpPr>
          <p:grpSpPr>
            <a:xfrm>
              <a:off x="60681" y="36160"/>
              <a:ext cx="9628709" cy="944978"/>
              <a:chOff x="0" y="0"/>
              <a:chExt cx="2044816" cy="200682"/>
            </a:xfrm>
          </p:grpSpPr>
          <p:sp>
            <p:nvSpPr>
              <p:cNvPr id="51" name="Freeform 36">
                <a:extLst>
                  <a:ext uri="{FF2B5EF4-FFF2-40B4-BE49-F238E27FC236}">
                    <a16:creationId xmlns:a16="http://schemas.microsoft.com/office/drawing/2014/main" id="{EFA5CE88-7E8F-471B-31EC-C0031CD88C4D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</p:sp>
          <p:sp>
            <p:nvSpPr>
              <p:cNvPr id="52" name="TextBox 37">
                <a:extLst>
                  <a:ext uri="{FF2B5EF4-FFF2-40B4-BE49-F238E27FC236}">
                    <a16:creationId xmlns:a16="http://schemas.microsoft.com/office/drawing/2014/main" id="{6397AC5F-0A2E-C337-BCF1-238AF6DFBA81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44" name="Group 38">
              <a:extLst>
                <a:ext uri="{FF2B5EF4-FFF2-40B4-BE49-F238E27FC236}">
                  <a16:creationId xmlns:a16="http://schemas.microsoft.com/office/drawing/2014/main" id="{6CAD1C39-F8FB-2177-0886-1054B79E0ACC}"/>
                </a:ext>
              </a:extLst>
            </p:cNvPr>
            <p:cNvGrpSpPr/>
            <p:nvPr/>
          </p:nvGrpSpPr>
          <p:grpSpPr>
            <a:xfrm>
              <a:off x="0" y="0"/>
              <a:ext cx="9689391" cy="944978"/>
              <a:chOff x="0" y="0"/>
              <a:chExt cx="2057703" cy="200682"/>
            </a:xfrm>
          </p:grpSpPr>
          <p:sp>
            <p:nvSpPr>
              <p:cNvPr id="49" name="Freeform 39">
                <a:extLst>
                  <a:ext uri="{FF2B5EF4-FFF2-40B4-BE49-F238E27FC236}">
                    <a16:creationId xmlns:a16="http://schemas.microsoft.com/office/drawing/2014/main" id="{68493C20-702F-1E86-6EDA-30C540695421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50" name="TextBox 40">
                <a:extLst>
                  <a:ext uri="{FF2B5EF4-FFF2-40B4-BE49-F238E27FC236}">
                    <a16:creationId xmlns:a16="http://schemas.microsoft.com/office/drawing/2014/main" id="{C6215218-BF73-E753-479F-CD322C87964B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45" name="Freeform 41">
              <a:extLst>
                <a:ext uri="{FF2B5EF4-FFF2-40B4-BE49-F238E27FC236}">
                  <a16:creationId xmlns:a16="http://schemas.microsoft.com/office/drawing/2014/main" id="{C939089D-1F6C-3642-706D-850C77748551}"/>
                </a:ext>
              </a:extLst>
            </p:cNvPr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/>
              </a:stretch>
            </a:blipFill>
          </p:spPr>
        </p:sp>
        <p:sp>
          <p:nvSpPr>
            <p:cNvPr id="46" name="Freeform 42">
              <a:extLst>
                <a:ext uri="{FF2B5EF4-FFF2-40B4-BE49-F238E27FC236}">
                  <a16:creationId xmlns:a16="http://schemas.microsoft.com/office/drawing/2014/main" id="{4F7941F4-4B3C-E5C2-9CF8-975F33A67271}"/>
                </a:ext>
              </a:extLst>
            </p:cNvPr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 l="-899" t="-5640" r="-629" b="-5013"/>
              </a:stretch>
            </a:blipFill>
          </p:spPr>
        </p:sp>
        <p:sp>
          <p:nvSpPr>
            <p:cNvPr id="47" name="Freeform 43">
              <a:extLst>
                <a:ext uri="{FF2B5EF4-FFF2-40B4-BE49-F238E27FC236}">
                  <a16:creationId xmlns:a16="http://schemas.microsoft.com/office/drawing/2014/main" id="{3C3CAED9-D7BA-7F45-6662-4077D1A771FF}"/>
                </a:ext>
              </a:extLst>
            </p:cNvPr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/>
              </a:stretch>
            </a:blipFill>
          </p:spPr>
        </p:sp>
        <p:sp>
          <p:nvSpPr>
            <p:cNvPr id="48" name="Freeform 44">
              <a:extLst>
                <a:ext uri="{FF2B5EF4-FFF2-40B4-BE49-F238E27FC236}">
                  <a16:creationId xmlns:a16="http://schemas.microsoft.com/office/drawing/2014/main" id="{720F1EB9-3ACB-DF4E-B6A8-E47057EE2E26}"/>
                </a:ext>
              </a:extLst>
            </p:cNvPr>
            <p:cNvSpPr/>
            <p:nvPr/>
          </p:nvSpPr>
          <p:spPr>
            <a:xfrm>
              <a:off x="7768877" y="137770"/>
              <a:ext cx="1528081" cy="704541"/>
            </a:xfrm>
            <a:custGeom>
              <a:avLst/>
              <a:gdLst/>
              <a:ahLst/>
              <a:cxnLst/>
              <a:rect l="l" t="t" r="r" b="b"/>
              <a:pathLst>
                <a:path w="1528081" h="704541">
                  <a:moveTo>
                    <a:pt x="0" y="0"/>
                  </a:moveTo>
                  <a:lnTo>
                    <a:pt x="1528081" y="0"/>
                  </a:lnTo>
                  <a:lnTo>
                    <a:pt x="1528081" y="704542"/>
                  </a:lnTo>
                  <a:lnTo>
                    <a:pt x="0" y="7045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 l="-4624" t="-8357" r="-4624" b="-24166"/>
              </a:stretch>
            </a:blipFill>
          </p:spPr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4657725"/>
            <a:ext cx="11459870" cy="5629275"/>
            <a:chOff x="0" y="0"/>
            <a:chExt cx="15279827" cy="7505700"/>
          </a:xfrm>
        </p:grpSpPr>
        <p:sp>
          <p:nvSpPr>
            <p:cNvPr id="5" name="Freeform 5" descr="preencoded.png"/>
            <p:cNvSpPr/>
            <p:nvPr/>
          </p:nvSpPr>
          <p:spPr>
            <a:xfrm>
              <a:off x="0" y="0"/>
              <a:ext cx="15279878" cy="7505700"/>
            </a:xfrm>
            <a:custGeom>
              <a:avLst/>
              <a:gdLst/>
              <a:ahLst/>
              <a:cxnLst/>
              <a:rect l="l" t="t" r="r" b="b"/>
              <a:pathLst>
                <a:path w="15279878" h="7505700">
                  <a:moveTo>
                    <a:pt x="0" y="0"/>
                  </a:moveTo>
                  <a:lnTo>
                    <a:pt x="15279878" y="0"/>
                  </a:lnTo>
                  <a:lnTo>
                    <a:pt x="15279878" y="7505700"/>
                  </a:lnTo>
                  <a:lnTo>
                    <a:pt x="0" y="7505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29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7629525"/>
            <a:ext cx="18288000" cy="2657475"/>
            <a:chOff x="0" y="0"/>
            <a:chExt cx="24384000" cy="35433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24384000" cy="3543300"/>
            </a:xfrm>
            <a:custGeom>
              <a:avLst/>
              <a:gdLst/>
              <a:ahLst/>
              <a:cxnLst/>
              <a:rect l="l" t="t" r="r" b="b"/>
              <a:pathLst>
                <a:path w="24384000" h="3543300">
                  <a:moveTo>
                    <a:pt x="0" y="0"/>
                  </a:moveTo>
                  <a:lnTo>
                    <a:pt x="24384000" y="0"/>
                  </a:lnTo>
                  <a:lnTo>
                    <a:pt x="24384000" y="3543300"/>
                  </a:lnTo>
                  <a:lnTo>
                    <a:pt x="0" y="3543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77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8000" cy="2657475"/>
            <a:chOff x="0" y="0"/>
            <a:chExt cx="24384000" cy="3543300"/>
          </a:xfrm>
        </p:grpSpPr>
        <p:sp>
          <p:nvSpPr>
            <p:cNvPr id="9" name="Freeform 9" descr="preencoded.png"/>
            <p:cNvSpPr/>
            <p:nvPr/>
          </p:nvSpPr>
          <p:spPr>
            <a:xfrm>
              <a:off x="0" y="0"/>
              <a:ext cx="24384000" cy="3543300"/>
            </a:xfrm>
            <a:custGeom>
              <a:avLst/>
              <a:gdLst/>
              <a:ahLst/>
              <a:cxnLst/>
              <a:rect l="l" t="t" r="r" b="b"/>
              <a:pathLst>
                <a:path w="24384000" h="3543300">
                  <a:moveTo>
                    <a:pt x="0" y="0"/>
                  </a:moveTo>
                  <a:lnTo>
                    <a:pt x="24384000" y="0"/>
                  </a:lnTo>
                  <a:lnTo>
                    <a:pt x="24384000" y="3543300"/>
                  </a:lnTo>
                  <a:lnTo>
                    <a:pt x="0" y="3543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77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0" y="0"/>
            <a:ext cx="18288000" cy="6398924"/>
            <a:chOff x="0" y="0"/>
            <a:chExt cx="24384000" cy="8531898"/>
          </a:xfrm>
        </p:grpSpPr>
        <p:sp>
          <p:nvSpPr>
            <p:cNvPr id="11" name="Freeform 11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-154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3777787" y="3829050"/>
            <a:ext cx="10751476" cy="1709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63"/>
              </a:lnSpc>
            </a:pPr>
            <a:r>
              <a:rPr lang="en-US" sz="11250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TERIMA KASIH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582025" y="5800725"/>
            <a:ext cx="1133475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5"/>
              </a:lnSpc>
            </a:pPr>
            <a:r>
              <a:rPr lang="en-US" sz="3000" b="1">
                <a:solidFill>
                  <a:srgbClr val="233D80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Nama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556461" y="9696431"/>
            <a:ext cx="617153" cy="227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28" name="Group 28"/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31" name="AutoShape 31"/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32" name="Freeform 32"/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4134112" y="341459"/>
              <a:ext cx="1017477" cy="2604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34" name="Freeform 34"/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t="-181" b="-181"/>
              </a:stretch>
            </a:blipFill>
          </p:spPr>
        </p:sp>
        <p:sp>
          <p:nvSpPr>
            <p:cNvPr id="35" name="Freeform 35"/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6" name="Freeform 36"/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1982386" y="341459"/>
              <a:ext cx="1269679" cy="2250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5658235" y="273407"/>
              <a:ext cx="1614805" cy="3198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its.ac.id/</a:t>
              </a:r>
              <a:r>
                <a:rPr lang="en-US" sz="1430" dirty="0" err="1">
                  <a:solidFill>
                    <a:srgbClr val="0070C0"/>
                  </a:solidFill>
                  <a:latin typeface="Raleway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39" name="Freeform 39"/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40" name="TextBox 40"/>
          <p:cNvSpPr txBox="1"/>
          <p:nvPr/>
        </p:nvSpPr>
        <p:spPr>
          <a:xfrm>
            <a:off x="14518629" y="430958"/>
            <a:ext cx="2997846" cy="547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361"/>
              </a:lnSpc>
            </a:pPr>
            <a:r>
              <a:rPr lang="en-US" sz="3665" b="1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MONEV 2026</a:t>
            </a:r>
          </a:p>
        </p:txBody>
      </p:sp>
      <p:grpSp>
        <p:nvGrpSpPr>
          <p:cNvPr id="41" name="Group 34">
            <a:extLst>
              <a:ext uri="{FF2B5EF4-FFF2-40B4-BE49-F238E27FC236}">
                <a16:creationId xmlns:a16="http://schemas.microsoft.com/office/drawing/2014/main" id="{1853DE14-4568-615F-24EF-9F851038A678}"/>
              </a:ext>
            </a:extLst>
          </p:cNvPr>
          <p:cNvGrpSpPr/>
          <p:nvPr/>
        </p:nvGrpSpPr>
        <p:grpSpPr>
          <a:xfrm>
            <a:off x="695896" y="292846"/>
            <a:ext cx="7267043" cy="735854"/>
            <a:chOff x="0" y="0"/>
            <a:chExt cx="9689391" cy="981138"/>
          </a:xfrm>
        </p:grpSpPr>
        <p:grpSp>
          <p:nvGrpSpPr>
            <p:cNvPr id="42" name="Group 35">
              <a:extLst>
                <a:ext uri="{FF2B5EF4-FFF2-40B4-BE49-F238E27FC236}">
                  <a16:creationId xmlns:a16="http://schemas.microsoft.com/office/drawing/2014/main" id="{E3218271-1AC2-B89D-0B21-BA9F1690B2E9}"/>
                </a:ext>
              </a:extLst>
            </p:cNvPr>
            <p:cNvGrpSpPr/>
            <p:nvPr/>
          </p:nvGrpSpPr>
          <p:grpSpPr>
            <a:xfrm>
              <a:off x="60681" y="36160"/>
              <a:ext cx="9628709" cy="944978"/>
              <a:chOff x="0" y="0"/>
              <a:chExt cx="2044816" cy="200682"/>
            </a:xfrm>
          </p:grpSpPr>
          <p:sp>
            <p:nvSpPr>
              <p:cNvPr id="50" name="Freeform 36">
                <a:extLst>
                  <a:ext uri="{FF2B5EF4-FFF2-40B4-BE49-F238E27FC236}">
                    <a16:creationId xmlns:a16="http://schemas.microsoft.com/office/drawing/2014/main" id="{204C1B63-8F67-2AA5-8C51-2219F2543221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</p:sp>
          <p:sp>
            <p:nvSpPr>
              <p:cNvPr id="51" name="TextBox 37">
                <a:extLst>
                  <a:ext uri="{FF2B5EF4-FFF2-40B4-BE49-F238E27FC236}">
                    <a16:creationId xmlns:a16="http://schemas.microsoft.com/office/drawing/2014/main" id="{B43996FE-080E-1615-69A6-13735BC8C2B9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43" name="Group 38">
              <a:extLst>
                <a:ext uri="{FF2B5EF4-FFF2-40B4-BE49-F238E27FC236}">
                  <a16:creationId xmlns:a16="http://schemas.microsoft.com/office/drawing/2014/main" id="{4479FB69-4F28-844B-F40E-9775740B6BD0}"/>
                </a:ext>
              </a:extLst>
            </p:cNvPr>
            <p:cNvGrpSpPr/>
            <p:nvPr/>
          </p:nvGrpSpPr>
          <p:grpSpPr>
            <a:xfrm>
              <a:off x="0" y="0"/>
              <a:ext cx="9689391" cy="944978"/>
              <a:chOff x="0" y="0"/>
              <a:chExt cx="2057703" cy="200682"/>
            </a:xfrm>
          </p:grpSpPr>
          <p:sp>
            <p:nvSpPr>
              <p:cNvPr id="48" name="Freeform 39">
                <a:extLst>
                  <a:ext uri="{FF2B5EF4-FFF2-40B4-BE49-F238E27FC236}">
                    <a16:creationId xmlns:a16="http://schemas.microsoft.com/office/drawing/2014/main" id="{A7F3CABF-6D90-3DB3-628D-893E773D5A59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49" name="TextBox 40">
                <a:extLst>
                  <a:ext uri="{FF2B5EF4-FFF2-40B4-BE49-F238E27FC236}">
                    <a16:creationId xmlns:a16="http://schemas.microsoft.com/office/drawing/2014/main" id="{1F4B33B2-7B2C-BDA6-B2BC-DF02B74A6FB2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44" name="Freeform 41">
              <a:extLst>
                <a:ext uri="{FF2B5EF4-FFF2-40B4-BE49-F238E27FC236}">
                  <a16:creationId xmlns:a16="http://schemas.microsoft.com/office/drawing/2014/main" id="{1E2C17B1-145F-0652-B4CA-31939D84D24D}"/>
                </a:ext>
              </a:extLst>
            </p:cNvPr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/>
              </a:stretch>
            </a:blipFill>
          </p:spPr>
        </p:sp>
        <p:sp>
          <p:nvSpPr>
            <p:cNvPr id="45" name="Freeform 42">
              <a:extLst>
                <a:ext uri="{FF2B5EF4-FFF2-40B4-BE49-F238E27FC236}">
                  <a16:creationId xmlns:a16="http://schemas.microsoft.com/office/drawing/2014/main" id="{896707CA-76FB-7CCC-04D5-EA0D6E5D3150}"/>
                </a:ext>
              </a:extLst>
            </p:cNvPr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l="-899" t="-5640" r="-629" b="-5013"/>
              </a:stretch>
            </a:blipFill>
          </p:spPr>
        </p:sp>
        <p:sp>
          <p:nvSpPr>
            <p:cNvPr id="46" name="Freeform 43">
              <a:extLst>
                <a:ext uri="{FF2B5EF4-FFF2-40B4-BE49-F238E27FC236}">
                  <a16:creationId xmlns:a16="http://schemas.microsoft.com/office/drawing/2014/main" id="{70A08A24-9814-2EBA-9B10-2E7D96D826D9}"/>
                </a:ext>
              </a:extLst>
            </p:cNvPr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/>
              </a:stretch>
            </a:blipFill>
          </p:spPr>
        </p:sp>
        <p:sp>
          <p:nvSpPr>
            <p:cNvPr id="47" name="Freeform 44">
              <a:extLst>
                <a:ext uri="{FF2B5EF4-FFF2-40B4-BE49-F238E27FC236}">
                  <a16:creationId xmlns:a16="http://schemas.microsoft.com/office/drawing/2014/main" id="{46635BCD-5B1C-AB3D-694D-E8C704FAE0FB}"/>
                </a:ext>
              </a:extLst>
            </p:cNvPr>
            <p:cNvSpPr/>
            <p:nvPr/>
          </p:nvSpPr>
          <p:spPr>
            <a:xfrm>
              <a:off x="7768877" y="137770"/>
              <a:ext cx="1528081" cy="704541"/>
            </a:xfrm>
            <a:custGeom>
              <a:avLst/>
              <a:gdLst/>
              <a:ahLst/>
              <a:cxnLst/>
              <a:rect l="l" t="t" r="r" b="b"/>
              <a:pathLst>
                <a:path w="1528081" h="704541">
                  <a:moveTo>
                    <a:pt x="0" y="0"/>
                  </a:moveTo>
                  <a:lnTo>
                    <a:pt x="1528081" y="0"/>
                  </a:lnTo>
                  <a:lnTo>
                    <a:pt x="1528081" y="704542"/>
                  </a:lnTo>
                  <a:lnTo>
                    <a:pt x="0" y="7045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 l="-4624" t="-8357" r="-4624" b="-24166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499</Words>
  <Application>Microsoft Office PowerPoint</Application>
  <PresentationFormat>Custom</PresentationFormat>
  <Paragraphs>140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Raleway</vt:lpstr>
      <vt:lpstr>Times New Roman</vt:lpstr>
      <vt:lpstr>Work Sans Bold</vt:lpstr>
      <vt:lpstr>Arial</vt:lpstr>
      <vt:lpstr>Calibri</vt:lpstr>
      <vt:lpstr>Work Sans</vt:lpstr>
      <vt:lpstr>Arial Bold</vt:lpstr>
      <vt:lpstr>Work Sans Bold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Monev BIMA-Kemdiktisaintek</dc:title>
  <dc:creator>sr_rr</dc:creator>
  <cp:lastModifiedBy>restu rahayu</cp:lastModifiedBy>
  <cp:revision>6</cp:revision>
  <dcterms:created xsi:type="dcterms:W3CDTF">2006-08-16T00:00:00Z</dcterms:created>
  <dcterms:modified xsi:type="dcterms:W3CDTF">2026-08-21T07:48:04Z</dcterms:modified>
  <dc:identifier>DAHQ79QDkrQ</dc:identifier>
</cp:coreProperties>
</file>