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Raleway" charset="1" panose="00000000000000000000"/>
      <p:regular r:id="rId21"/>
    </p:embeddedFont>
    <p:embeddedFont>
      <p:font typeface="Work Sans Bold" charset="1" panose="00000000000000000000"/>
      <p:regular r:id="rId22"/>
    </p:embeddedFont>
    <p:embeddedFont>
      <p:font typeface="Work Sans" charset="1" panose="00000000000000000000"/>
      <p:regular r:id="rId23"/>
    </p:embeddedFont>
    <p:embeddedFont>
      <p:font typeface="Work Sans Bold Italics" charset="1" panose="00000000000000000000"/>
      <p:regular r:id="rId24"/>
    </p:embeddedFont>
    <p:embeddedFont>
      <p:font typeface="Arial Bold" charset="1" panose="020B0704020202020204"/>
      <p:regular r:id="rId31"/>
    </p:embeddedFont>
    <p:embeddedFont>
      <p:font typeface="Arial" charset="1" panose="020B0604020202020204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notesMasters/notesMaster1.xml" Type="http://schemas.openxmlformats.org/officeDocument/2006/relationships/notesMaster"/><Relationship Id="rId19" Target="theme/theme2.xml" Type="http://schemas.openxmlformats.org/officeDocument/2006/relationships/theme"/><Relationship Id="rId2" Target="presProps.xml" Type="http://schemas.openxmlformats.org/officeDocument/2006/relationships/presProps"/><Relationship Id="rId20" Target="notesSlides/notesSlide1.xml" Type="http://schemas.openxmlformats.org/officeDocument/2006/relationships/notes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notesSlides/notesSlide2.xml" Type="http://schemas.openxmlformats.org/officeDocument/2006/relationships/notesSlide"/><Relationship Id="rId26" Target="notesSlides/notesSlide3.xml" Type="http://schemas.openxmlformats.org/officeDocument/2006/relationships/notesSlide"/><Relationship Id="rId27" Target="notesSlides/notesSlide4.xml" Type="http://schemas.openxmlformats.org/officeDocument/2006/relationships/notesSlide"/><Relationship Id="rId28" Target="notesSlides/notesSlide5.xml" Type="http://schemas.openxmlformats.org/officeDocument/2006/relationships/notesSlide"/><Relationship Id="rId29" Target="notesSlides/notesSlide6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7.xml" Type="http://schemas.openxmlformats.org/officeDocument/2006/relationships/notesSlide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notesSlides/notesSlide8.xml" Type="http://schemas.openxmlformats.org/officeDocument/2006/relationships/notesSlide"/><Relationship Id="rId34" Target="notesSlides/notesSlide9.xml" Type="http://schemas.openxmlformats.org/officeDocument/2006/relationships/notesSlide"/><Relationship Id="rId35" Target="notesSlides/notesSlide10.xml" Type="http://schemas.openxmlformats.org/officeDocument/2006/relationships/notesSlide"/><Relationship Id="rId36" Target="notesSlides/notesSlide11.xml" Type="http://schemas.openxmlformats.org/officeDocument/2006/relationships/notesSlide"/><Relationship Id="rId37" Target="notesSlides/notesSlide12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png" Type="http://schemas.openxmlformats.org/officeDocument/2006/relationships/image"/><Relationship Id="rId11" Target="../media/image9.png" Type="http://schemas.openxmlformats.org/officeDocument/2006/relationships/image"/><Relationship Id="rId12" Target="../media/image10.png" Type="http://schemas.openxmlformats.org/officeDocument/2006/relationships/image"/><Relationship Id="rId13" Target="../media/image11.png" Type="http://schemas.openxmlformats.org/officeDocument/2006/relationships/image"/><Relationship Id="rId14" Target="../media/image12.png" Type="http://schemas.openxmlformats.org/officeDocument/2006/relationships/image"/><Relationship Id="rId15" Target="../media/image13.png" Type="http://schemas.openxmlformats.org/officeDocument/2006/relationships/image"/><Relationship Id="rId16" Target="../media/image14.svg" Type="http://schemas.openxmlformats.org/officeDocument/2006/relationships/image"/><Relationship Id="rId17" Target="../media/image15.png" Type="http://schemas.openxmlformats.org/officeDocument/2006/relationships/image"/><Relationship Id="rId18" Target="../media/image16.svg" Type="http://schemas.openxmlformats.org/officeDocument/2006/relationships/image"/><Relationship Id="rId19" Target="../media/image17.png" Type="http://schemas.openxmlformats.org/officeDocument/2006/relationships/image"/><Relationship Id="rId2" Target="../notesSlides/notesSlide1.xml" Type="http://schemas.openxmlformats.org/officeDocument/2006/relationships/notesSlide"/><Relationship Id="rId20" Target="../media/image18.svg" Type="http://schemas.openxmlformats.org/officeDocument/2006/relationships/image"/><Relationship Id="rId21" Target="../media/image19.png" Type="http://schemas.openxmlformats.org/officeDocument/2006/relationships/image"/><Relationship Id="rId22" Target="../media/image20.svg" Type="http://schemas.openxmlformats.org/officeDocument/2006/relationships/image"/><Relationship Id="rId23" Target="../media/image21.png" Type="http://schemas.openxmlformats.org/officeDocument/2006/relationships/image"/><Relationship Id="rId24" Target="../media/image22.svg" Type="http://schemas.openxmlformats.org/officeDocument/2006/relationships/imag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15.png" Type="http://schemas.openxmlformats.org/officeDocument/2006/relationships/image"/><Relationship Id="rId14" Target="../media/image16.svg" Type="http://schemas.openxmlformats.org/officeDocument/2006/relationships/image"/><Relationship Id="rId15" Target="../media/image17.png" Type="http://schemas.openxmlformats.org/officeDocument/2006/relationships/image"/><Relationship Id="rId16" Target="../media/image18.svg" Type="http://schemas.openxmlformats.org/officeDocument/2006/relationships/image"/><Relationship Id="rId17" Target="../media/image19.png" Type="http://schemas.openxmlformats.org/officeDocument/2006/relationships/image"/><Relationship Id="rId18" Target="../media/image20.svg" Type="http://schemas.openxmlformats.org/officeDocument/2006/relationships/image"/><Relationship Id="rId19" Target="../media/image21.png" Type="http://schemas.openxmlformats.org/officeDocument/2006/relationships/image"/><Relationship Id="rId2" Target="../notesSlides/notesSlide10.xml" Type="http://schemas.openxmlformats.org/officeDocument/2006/relationships/notesSlide"/><Relationship Id="rId20" Target="../media/image22.svg" Type="http://schemas.openxmlformats.org/officeDocument/2006/relationships/image"/><Relationship Id="rId3" Target="../media/image1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6.png" Type="http://schemas.openxmlformats.org/officeDocument/2006/relationships/image"/><Relationship Id="rId7" Target="../media/image25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png" Type="http://schemas.openxmlformats.org/officeDocument/2006/relationships/image"/><Relationship Id="rId12" Target="../media/image12.png" Type="http://schemas.openxmlformats.org/officeDocument/2006/relationships/image"/><Relationship Id="rId13" Target="../media/image13.png" Type="http://schemas.openxmlformats.org/officeDocument/2006/relationships/image"/><Relationship Id="rId14" Target="../media/image14.svg" Type="http://schemas.openxmlformats.org/officeDocument/2006/relationships/image"/><Relationship Id="rId15" Target="../media/image15.png" Type="http://schemas.openxmlformats.org/officeDocument/2006/relationships/image"/><Relationship Id="rId16" Target="../media/image16.svg" Type="http://schemas.openxmlformats.org/officeDocument/2006/relationships/image"/><Relationship Id="rId17" Target="../media/image17.png" Type="http://schemas.openxmlformats.org/officeDocument/2006/relationships/image"/><Relationship Id="rId18" Target="../media/image18.svg" Type="http://schemas.openxmlformats.org/officeDocument/2006/relationships/image"/><Relationship Id="rId19" Target="../media/image19.png" Type="http://schemas.openxmlformats.org/officeDocument/2006/relationships/image"/><Relationship Id="rId2" Target="../notesSlides/notesSlide11.xml" Type="http://schemas.openxmlformats.org/officeDocument/2006/relationships/notesSlide"/><Relationship Id="rId20" Target="../media/image20.svg" Type="http://schemas.openxmlformats.org/officeDocument/2006/relationships/image"/><Relationship Id="rId21" Target="../media/image21.png" Type="http://schemas.openxmlformats.org/officeDocument/2006/relationships/image"/><Relationship Id="rId22" Target="../media/image22.sv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Relationship Id="rId5" Target="../media/image32.png" Type="http://schemas.openxmlformats.org/officeDocument/2006/relationships/image"/><Relationship Id="rId6" Target="../media/image33.png" Type="http://schemas.openxmlformats.org/officeDocument/2006/relationships/image"/><Relationship Id="rId7" Target="../media/image34.png" Type="http://schemas.openxmlformats.org/officeDocument/2006/relationships/image"/><Relationship Id="rId8" Target="../media/image35.pn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notesSlides/notesSlide12.xml" Type="http://schemas.openxmlformats.org/officeDocument/2006/relationships/notesSlid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3" Target="../media/image37.png" Type="http://schemas.openxmlformats.org/officeDocument/2006/relationships/image"/><Relationship Id="rId4" Target="../media/image38.pn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Relationship Id="rId7" Target="../media/image41.png" Type="http://schemas.openxmlformats.org/officeDocument/2006/relationships/image"/><Relationship Id="rId8" Target="../media/image42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15.png" Type="http://schemas.openxmlformats.org/officeDocument/2006/relationships/image"/><Relationship Id="rId14" Target="../media/image16.svg" Type="http://schemas.openxmlformats.org/officeDocument/2006/relationships/image"/><Relationship Id="rId15" Target="../media/image17.png" Type="http://schemas.openxmlformats.org/officeDocument/2006/relationships/image"/><Relationship Id="rId16" Target="../media/image18.svg" Type="http://schemas.openxmlformats.org/officeDocument/2006/relationships/image"/><Relationship Id="rId17" Target="../media/image19.png" Type="http://schemas.openxmlformats.org/officeDocument/2006/relationships/image"/><Relationship Id="rId18" Target="../media/image20.svg" Type="http://schemas.openxmlformats.org/officeDocument/2006/relationships/image"/><Relationship Id="rId19" Target="../media/image21.png" Type="http://schemas.openxmlformats.org/officeDocument/2006/relationships/image"/><Relationship Id="rId2" Target="../notesSlides/notesSlide2.xml" Type="http://schemas.openxmlformats.org/officeDocument/2006/relationships/notesSlide"/><Relationship Id="rId20" Target="../media/image22.svg" Type="http://schemas.openxmlformats.org/officeDocument/2006/relationships/image"/><Relationship Id="rId3" Target="../media/image1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6.png" Type="http://schemas.openxmlformats.org/officeDocument/2006/relationships/image"/><Relationship Id="rId7" Target="../media/image25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notesSlides/notesSlide3.xml" Type="http://schemas.openxmlformats.org/officeDocument/2006/relationships/notesSlid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3.png" Type="http://schemas.openxmlformats.org/officeDocument/2006/relationships/image"/><Relationship Id="rId3" Target="../media/image26.png" Type="http://schemas.openxmlformats.org/officeDocument/2006/relationships/image"/><Relationship Id="rId4" Target="../media/image6.png" Type="http://schemas.openxmlformats.org/officeDocument/2006/relationships/image"/><Relationship Id="rId5" Target="../media/image5.pn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15.png" Type="http://schemas.openxmlformats.org/officeDocument/2006/relationships/image"/><Relationship Id="rId14" Target="../media/image16.svg" Type="http://schemas.openxmlformats.org/officeDocument/2006/relationships/image"/><Relationship Id="rId15" Target="../media/image17.png" Type="http://schemas.openxmlformats.org/officeDocument/2006/relationships/image"/><Relationship Id="rId16" Target="../media/image18.svg" Type="http://schemas.openxmlformats.org/officeDocument/2006/relationships/image"/><Relationship Id="rId17" Target="../media/image19.png" Type="http://schemas.openxmlformats.org/officeDocument/2006/relationships/image"/><Relationship Id="rId18" Target="../media/image20.svg" Type="http://schemas.openxmlformats.org/officeDocument/2006/relationships/image"/><Relationship Id="rId19" Target="../media/image21.png" Type="http://schemas.openxmlformats.org/officeDocument/2006/relationships/image"/><Relationship Id="rId2" Target="../notesSlides/notesSlide4.xml" Type="http://schemas.openxmlformats.org/officeDocument/2006/relationships/notesSlide"/><Relationship Id="rId20" Target="../media/image22.svg" Type="http://schemas.openxmlformats.org/officeDocument/2006/relationships/image"/><Relationship Id="rId3" Target="../media/image1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6.png" Type="http://schemas.openxmlformats.org/officeDocument/2006/relationships/image"/><Relationship Id="rId7" Target="../media/image25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notesSlides/notesSlide5.xml" Type="http://schemas.openxmlformats.org/officeDocument/2006/relationships/notesSlid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3.png" Type="http://schemas.openxmlformats.org/officeDocument/2006/relationships/image"/><Relationship Id="rId3" Target="../media/image26.png" Type="http://schemas.openxmlformats.org/officeDocument/2006/relationships/image"/><Relationship Id="rId4" Target="../media/image6.png" Type="http://schemas.openxmlformats.org/officeDocument/2006/relationships/image"/><Relationship Id="rId5" Target="../media/image5.pn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15.png" Type="http://schemas.openxmlformats.org/officeDocument/2006/relationships/image"/><Relationship Id="rId14" Target="../media/image16.svg" Type="http://schemas.openxmlformats.org/officeDocument/2006/relationships/image"/><Relationship Id="rId15" Target="../media/image17.png" Type="http://schemas.openxmlformats.org/officeDocument/2006/relationships/image"/><Relationship Id="rId16" Target="../media/image18.svg" Type="http://schemas.openxmlformats.org/officeDocument/2006/relationships/image"/><Relationship Id="rId17" Target="../media/image19.png" Type="http://schemas.openxmlformats.org/officeDocument/2006/relationships/image"/><Relationship Id="rId18" Target="../media/image20.svg" Type="http://schemas.openxmlformats.org/officeDocument/2006/relationships/image"/><Relationship Id="rId19" Target="../media/image21.png" Type="http://schemas.openxmlformats.org/officeDocument/2006/relationships/image"/><Relationship Id="rId2" Target="../notesSlides/notesSlide6.xml" Type="http://schemas.openxmlformats.org/officeDocument/2006/relationships/notesSlide"/><Relationship Id="rId20" Target="../media/image22.svg" Type="http://schemas.openxmlformats.org/officeDocument/2006/relationships/image"/><Relationship Id="rId3" Target="../media/image1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6.png" Type="http://schemas.openxmlformats.org/officeDocument/2006/relationships/image"/><Relationship Id="rId7" Target="../media/image25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notesSlides/notesSlide7.xml" Type="http://schemas.openxmlformats.org/officeDocument/2006/relationships/notesSlid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3.png" Type="http://schemas.openxmlformats.org/officeDocument/2006/relationships/image"/><Relationship Id="rId3" Target="../media/image26.png" Type="http://schemas.openxmlformats.org/officeDocument/2006/relationships/image"/><Relationship Id="rId4" Target="../media/image6.png" Type="http://schemas.openxmlformats.org/officeDocument/2006/relationships/image"/><Relationship Id="rId5" Target="../media/image5.pn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png" Type="http://schemas.openxmlformats.org/officeDocument/2006/relationships/image"/><Relationship Id="rId12" Target="../media/image14.svg" Type="http://schemas.openxmlformats.org/officeDocument/2006/relationships/image"/><Relationship Id="rId13" Target="../media/image15.png" Type="http://schemas.openxmlformats.org/officeDocument/2006/relationships/image"/><Relationship Id="rId14" Target="../media/image16.svg" Type="http://schemas.openxmlformats.org/officeDocument/2006/relationships/image"/><Relationship Id="rId15" Target="../media/image17.png" Type="http://schemas.openxmlformats.org/officeDocument/2006/relationships/image"/><Relationship Id="rId16" Target="../media/image18.svg" Type="http://schemas.openxmlformats.org/officeDocument/2006/relationships/image"/><Relationship Id="rId17" Target="../media/image19.png" Type="http://schemas.openxmlformats.org/officeDocument/2006/relationships/image"/><Relationship Id="rId18" Target="../media/image20.svg" Type="http://schemas.openxmlformats.org/officeDocument/2006/relationships/image"/><Relationship Id="rId19" Target="../media/image21.png" Type="http://schemas.openxmlformats.org/officeDocument/2006/relationships/image"/><Relationship Id="rId2" Target="../notesSlides/notesSlide8.xml" Type="http://schemas.openxmlformats.org/officeDocument/2006/relationships/notesSlide"/><Relationship Id="rId20" Target="../media/image22.svg" Type="http://schemas.openxmlformats.org/officeDocument/2006/relationships/image"/><Relationship Id="rId3" Target="../media/image1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6.png" Type="http://schemas.openxmlformats.org/officeDocument/2006/relationships/image"/><Relationship Id="rId7" Target="../media/image25.png" Type="http://schemas.openxmlformats.org/officeDocument/2006/relationships/image"/><Relationship Id="rId8" Target="../media/image10.png" Type="http://schemas.openxmlformats.org/officeDocument/2006/relationships/image"/><Relationship Id="rId9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pn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notesSlides/notesSlide9.xml" Type="http://schemas.openxmlformats.org/officeDocument/2006/relationships/notesSlid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3.png" Type="http://schemas.openxmlformats.org/officeDocument/2006/relationships/image"/><Relationship Id="rId3" Target="../media/image26.png" Type="http://schemas.openxmlformats.org/officeDocument/2006/relationships/image"/><Relationship Id="rId4" Target="../media/image6.png" Type="http://schemas.openxmlformats.org/officeDocument/2006/relationships/image"/><Relationship Id="rId5" Target="../media/image5.pn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6398924"/>
            <a:chOff x="0" y="0"/>
            <a:chExt cx="24384000" cy="8531898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28575" y="0"/>
            <a:ext cx="18592019" cy="1409700"/>
            <a:chOff x="0" y="0"/>
            <a:chExt cx="24789359" cy="18796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789360" cy="1879600"/>
            </a:xfrm>
            <a:custGeom>
              <a:avLst/>
              <a:gdLst/>
              <a:ahLst/>
              <a:cxnLst/>
              <a:rect r="r" b="b" t="t" l="l"/>
              <a:pathLst>
                <a:path h="1879600" w="2478936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831" r="0" b="-985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0660650" y="6748051"/>
            <a:ext cx="2853149" cy="2853149"/>
            <a:chOff x="0" y="0"/>
            <a:chExt cx="3429000" cy="3429000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3429000" cy="3429000"/>
            </a:xfrm>
            <a:custGeom>
              <a:avLst/>
              <a:gdLst/>
              <a:ahLst/>
              <a:cxnLst/>
              <a:rect r="r" b="b" t="t" l="l"/>
              <a:pathLst>
                <a:path h="3429000" w="3429000">
                  <a:moveTo>
                    <a:pt x="0" y="0"/>
                  </a:moveTo>
                  <a:lnTo>
                    <a:pt x="3429000" y="0"/>
                  </a:lnTo>
                  <a:lnTo>
                    <a:pt x="3429000" y="3429000"/>
                  </a:lnTo>
                  <a:lnTo>
                    <a:pt x="0" y="3429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9601200"/>
            <a:ext cx="18288000" cy="685800"/>
            <a:chOff x="0" y="0"/>
            <a:chExt cx="24384000" cy="91440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4384000" cy="914400"/>
            </a:xfrm>
            <a:custGeom>
              <a:avLst/>
              <a:gdLst/>
              <a:ahLst/>
              <a:cxnLst/>
              <a:rect r="r" b="b" t="t" l="l"/>
              <a:pathLst>
                <a:path h="9144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266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011025" y="1866900"/>
            <a:ext cx="7264436" cy="8034982"/>
            <a:chOff x="0" y="0"/>
            <a:chExt cx="12166600" cy="1345712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310" r="0" b="-31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04783" y="7876620"/>
            <a:ext cx="9267825" cy="28575"/>
            <a:chOff x="0" y="0"/>
            <a:chExt cx="12357100" cy="38100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12357100" cy="38100"/>
            </a:xfrm>
            <a:custGeom>
              <a:avLst/>
              <a:gdLst/>
              <a:ahLst/>
              <a:cxnLst/>
              <a:rect r="r" b="b" t="t" l="l"/>
              <a:pathLst>
                <a:path h="38100" w="12357100">
                  <a:moveTo>
                    <a:pt x="0" y="0"/>
                  </a:moveTo>
                  <a:lnTo>
                    <a:pt x="12357100" y="0"/>
                  </a:lnTo>
                  <a:lnTo>
                    <a:pt x="12357100" y="38100"/>
                  </a:lnTo>
                  <a:lnTo>
                    <a:pt x="0" y="38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1410052"/>
            <a:ext cx="11497932" cy="4924273"/>
            <a:chOff x="0" y="0"/>
            <a:chExt cx="15330576" cy="6565697"/>
          </a:xfrm>
        </p:grpSpPr>
        <p:sp>
          <p:nvSpPr>
            <p:cNvPr name="Freeform 17" id="17" descr="preencoded.png"/>
            <p:cNvSpPr/>
            <p:nvPr/>
          </p:nvSpPr>
          <p:spPr>
            <a:xfrm flipH="false" flipV="false" rot="0">
              <a:off x="0" y="0"/>
              <a:ext cx="15330551" cy="6565646"/>
            </a:xfrm>
            <a:custGeom>
              <a:avLst/>
              <a:gdLst/>
              <a:ahLst/>
              <a:cxnLst/>
              <a:rect r="r" b="b" t="t" l="l"/>
              <a:pathLst>
                <a:path h="6565646" w="15330551">
                  <a:moveTo>
                    <a:pt x="0" y="0"/>
                  </a:moveTo>
                  <a:lnTo>
                    <a:pt x="15330551" y="0"/>
                  </a:lnTo>
                  <a:lnTo>
                    <a:pt x="15330551" y="6565646"/>
                  </a:lnTo>
                  <a:lnTo>
                    <a:pt x="0" y="6565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-27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1714500"/>
            <a:ext cx="8696325" cy="8572500"/>
            <a:chOff x="0" y="0"/>
            <a:chExt cx="11595100" cy="11430000"/>
          </a:xfrm>
        </p:grpSpPr>
        <p:sp>
          <p:nvSpPr>
            <p:cNvPr name="Freeform 19" id="19" descr="preencoded.png"/>
            <p:cNvSpPr/>
            <p:nvPr/>
          </p:nvSpPr>
          <p:spPr>
            <a:xfrm flipH="false" flipV="false" rot="0">
              <a:off x="0" y="0"/>
              <a:ext cx="11595100" cy="11430000"/>
            </a:xfrm>
            <a:custGeom>
              <a:avLst/>
              <a:gdLst/>
              <a:ahLst/>
              <a:cxnLst/>
              <a:rect r="r" b="b" t="t" l="l"/>
              <a:pathLst>
                <a:path h="11430000" w="11595100">
                  <a:moveTo>
                    <a:pt x="0" y="0"/>
                  </a:moveTo>
                  <a:lnTo>
                    <a:pt x="11595100" y="0"/>
                  </a:lnTo>
                  <a:lnTo>
                    <a:pt x="115951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899" t="-5640" r="-629" b="-5013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34" id="34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7" id="37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42" id="42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3" id="43"/>
          <p:cNvSpPr txBox="true"/>
          <p:nvPr/>
        </p:nvSpPr>
        <p:spPr>
          <a:xfrm rot="0">
            <a:off x="804783" y="4098194"/>
            <a:ext cx="3211909" cy="1373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09"/>
              </a:lnSpc>
            </a:pPr>
            <a:r>
              <a:rPr lang="en-US" b="true" sz="900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Judul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823833" y="7113327"/>
            <a:ext cx="7924800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Nama Ketua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804783" y="8086170"/>
            <a:ext cx="7574317" cy="1172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(Departemen Ketua)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(Fakultas Ketua)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Institut Teknologi Sepuluh Nopember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Surabaya, (Tanggal ............)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934825" y="590550"/>
            <a:ext cx="5581650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Institut Teknologi Sepuluh Nopember 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804783" y="1704975"/>
            <a:ext cx="6368256" cy="1081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b="true" sz="3572" i="true">
                <a:solidFill>
                  <a:srgbClr val="FFFFFF"/>
                </a:solidFill>
                <a:latin typeface="Work Sans Bold Italics"/>
                <a:ea typeface="Work Sans Bold Italics"/>
                <a:cs typeface="Work Sans Bold Italics"/>
                <a:sym typeface="Work Sans Bold Italics"/>
              </a:rPr>
              <a:t>MONEV KEMAJUAN </a:t>
            </a:r>
          </a:p>
          <a:p>
            <a:pPr algn="l">
              <a:lnSpc>
                <a:spcPts val="4250"/>
              </a:lnSpc>
            </a:pPr>
            <a:r>
              <a:rPr lang="en-US" b="true" sz="3572" i="true">
                <a:solidFill>
                  <a:srgbClr val="FFFFFF"/>
                </a:solidFill>
                <a:latin typeface="Work Sans Bold Italics"/>
                <a:ea typeface="Work Sans Bold Italics"/>
                <a:cs typeface="Work Sans Bold Italics"/>
                <a:sym typeface="Work Sans Bold Italics"/>
              </a:rPr>
              <a:t>SKEMA PENELITIAN ..............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6398914"/>
            <a:chOff x="0" y="0"/>
            <a:chExt cx="24384000" cy="8531885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57150" y="1409700"/>
            <a:ext cx="18519567" cy="8191500"/>
            <a:chOff x="0" y="0"/>
            <a:chExt cx="24692756" cy="10922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692756" cy="10922000"/>
            </a:xfrm>
            <a:custGeom>
              <a:avLst/>
              <a:gdLst/>
              <a:ahLst/>
              <a:cxnLst/>
              <a:rect r="r" b="b" t="t" l="l"/>
              <a:pathLst>
                <a:path h="10922000" w="24692756">
                  <a:moveTo>
                    <a:pt x="0" y="0"/>
                  </a:moveTo>
                  <a:lnTo>
                    <a:pt x="24692756" y="0"/>
                  </a:lnTo>
                  <a:lnTo>
                    <a:pt x="24692756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10" t="0" r="-610" b="-10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2056785" y="1924050"/>
            <a:ext cx="7264436" cy="8034982"/>
            <a:chOff x="0" y="0"/>
            <a:chExt cx="12166600" cy="13457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000125" y="1865329"/>
            <a:ext cx="2028825" cy="1038225"/>
            <a:chOff x="0" y="0"/>
            <a:chExt cx="2705100" cy="138430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705100" cy="1384300"/>
            </a:xfrm>
            <a:custGeom>
              <a:avLst/>
              <a:gdLst/>
              <a:ahLst/>
              <a:cxnLst/>
              <a:rect r="r" b="b" t="t" l="l"/>
              <a:pathLst>
                <a:path h="1384300" w="27051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43775" y="2038350"/>
            <a:ext cx="15468522" cy="92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true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Dokumentasi kegiatan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36238" y="3189932"/>
            <a:ext cx="16015525" cy="34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7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Dokumentasi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kegiatan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40503" y="0"/>
            <a:ext cx="14647497" cy="10287000"/>
            <a:chOff x="0" y="0"/>
            <a:chExt cx="19529996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19530061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9530061">
                  <a:moveTo>
                    <a:pt x="0" y="0"/>
                  </a:moveTo>
                  <a:lnTo>
                    <a:pt x="19530061" y="0"/>
                  </a:lnTo>
                  <a:lnTo>
                    <a:pt x="19530061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6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3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10344150" cy="10287000"/>
            <a:chOff x="0" y="0"/>
            <a:chExt cx="13792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13792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92200">
                  <a:moveTo>
                    <a:pt x="0" y="0"/>
                  </a:moveTo>
                  <a:lnTo>
                    <a:pt x="13792200" y="0"/>
                  </a:lnTo>
                  <a:lnTo>
                    <a:pt x="13792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6398914"/>
            <a:chOff x="0" y="0"/>
            <a:chExt cx="24384000" cy="8531885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5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0"/>
            <a:ext cx="11459870" cy="4228948"/>
            <a:chOff x="0" y="0"/>
            <a:chExt cx="15279827" cy="5638597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15279878" cy="5638546"/>
            </a:xfrm>
            <a:custGeom>
              <a:avLst/>
              <a:gdLst/>
              <a:ahLst/>
              <a:cxnLst/>
              <a:rect r="r" b="b" t="t" l="l"/>
              <a:pathLst>
                <a:path h="5638546" w="15279878">
                  <a:moveTo>
                    <a:pt x="0" y="0"/>
                  </a:moveTo>
                  <a:lnTo>
                    <a:pt x="15279878" y="0"/>
                  </a:lnTo>
                  <a:lnTo>
                    <a:pt x="15279878" y="5638546"/>
                  </a:lnTo>
                  <a:lnTo>
                    <a:pt x="0" y="5638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26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46008" y="7613894"/>
            <a:ext cx="1022528" cy="1022528"/>
            <a:chOff x="0" y="0"/>
            <a:chExt cx="1363370" cy="1363370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1363345" cy="1363345"/>
            </a:xfrm>
            <a:custGeom>
              <a:avLst/>
              <a:gdLst/>
              <a:ahLst/>
              <a:cxnLst/>
              <a:rect r="r" b="b" t="t" l="l"/>
              <a:pathLst>
                <a:path h="1363345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345"/>
                  </a:lnTo>
                  <a:lnTo>
                    <a:pt x="0" y="1363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1" b="-1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33273" y="6600825"/>
            <a:ext cx="1022528" cy="1022528"/>
            <a:chOff x="0" y="0"/>
            <a:chExt cx="1363370" cy="1363370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1363345" cy="1363345"/>
            </a:xfrm>
            <a:custGeom>
              <a:avLst/>
              <a:gdLst/>
              <a:ahLst/>
              <a:cxnLst/>
              <a:rect r="r" b="b" t="t" l="l"/>
              <a:pathLst>
                <a:path h="1363345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345"/>
                  </a:lnTo>
                  <a:lnTo>
                    <a:pt x="0" y="1363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-1" b="-1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220075" y="1924050"/>
            <a:ext cx="4554008" cy="1139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0"/>
              </a:lnSpc>
            </a:pPr>
            <a:r>
              <a:rPr lang="en-US" b="true" sz="750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PENUTUP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258175" y="3189932"/>
            <a:ext cx="9001125" cy="1012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7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K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esimpulan singkat, status pelaksanaan penelitian, dan strategi tim dan konsorsium dalam menyelesaikan luaran sampai akhir periode penelitian.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5" id="25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899" t="-5640" r="-629" b="-5013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32" id="32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5" id="35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40" id="40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1" id="41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4657725"/>
            <a:ext cx="11459870" cy="5629275"/>
            <a:chOff x="0" y="0"/>
            <a:chExt cx="15279827" cy="7505700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15279878" cy="7505700"/>
            </a:xfrm>
            <a:custGeom>
              <a:avLst/>
              <a:gdLst/>
              <a:ahLst/>
              <a:cxnLst/>
              <a:rect r="r" b="b" t="t" l="l"/>
              <a:pathLst>
                <a:path h="7505700" w="15279878">
                  <a:moveTo>
                    <a:pt x="0" y="0"/>
                  </a:moveTo>
                  <a:lnTo>
                    <a:pt x="15279878" y="0"/>
                  </a:lnTo>
                  <a:lnTo>
                    <a:pt x="15279878" y="7505700"/>
                  </a:lnTo>
                  <a:lnTo>
                    <a:pt x="0" y="7505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29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7629525"/>
            <a:ext cx="18288000" cy="2657475"/>
            <a:chOff x="0" y="0"/>
            <a:chExt cx="24384000" cy="35433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384000" cy="3543300"/>
            </a:xfrm>
            <a:custGeom>
              <a:avLst/>
              <a:gdLst/>
              <a:ahLst/>
              <a:cxnLst/>
              <a:rect r="r" b="b" t="t" l="l"/>
              <a:pathLst>
                <a:path h="35433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77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2657475"/>
            <a:chOff x="0" y="0"/>
            <a:chExt cx="24384000" cy="3543300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4384000" cy="3543300"/>
            </a:xfrm>
            <a:custGeom>
              <a:avLst/>
              <a:gdLst/>
              <a:ahLst/>
              <a:cxnLst/>
              <a:rect r="r" b="b" t="t" l="l"/>
              <a:pathLst>
                <a:path h="35433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77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0"/>
            <a:ext cx="18288000" cy="6398924"/>
            <a:chOff x="0" y="0"/>
            <a:chExt cx="24384000" cy="8531898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154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391275" y="5734050"/>
            <a:ext cx="5505450" cy="590550"/>
            <a:chOff x="0" y="0"/>
            <a:chExt cx="7340600" cy="787400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7340600" cy="787400"/>
            </a:xfrm>
            <a:custGeom>
              <a:avLst/>
              <a:gdLst/>
              <a:ahLst/>
              <a:cxnLst/>
              <a:rect r="r" b="b" t="t" l="l"/>
              <a:pathLst>
                <a:path h="787400" w="7340600">
                  <a:moveTo>
                    <a:pt x="0" y="0"/>
                  </a:moveTo>
                  <a:lnTo>
                    <a:pt x="7340600" y="0"/>
                  </a:lnTo>
                  <a:lnTo>
                    <a:pt x="7340600" y="787400"/>
                  </a:lnTo>
                  <a:lnTo>
                    <a:pt x="0" y="787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3777787" y="3829050"/>
            <a:ext cx="10751476" cy="1709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63"/>
              </a:lnSpc>
            </a:pPr>
            <a:r>
              <a:rPr lang="en-US" b="true" sz="1125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TERIMA KASIH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82025" y="5800725"/>
            <a:ext cx="1133475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95"/>
              </a:lnSpc>
            </a:pPr>
            <a:r>
              <a:rPr lang="en-US" b="true" sz="3000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Nama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556461" y="9696431"/>
            <a:ext cx="617153" cy="227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4" id="24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31" id="31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4" id="34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9" id="39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6398914"/>
            <a:chOff x="0" y="0"/>
            <a:chExt cx="24384000" cy="8531885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66675" y="1409700"/>
            <a:ext cx="18479599" cy="8191500"/>
            <a:chOff x="0" y="0"/>
            <a:chExt cx="24639466" cy="10922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639465" cy="10922000"/>
            </a:xfrm>
            <a:custGeom>
              <a:avLst/>
              <a:gdLst/>
              <a:ahLst/>
              <a:cxnLst/>
              <a:rect r="r" b="b" t="t" l="l"/>
              <a:pathLst>
                <a:path h="10922000" w="24639465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t="0" r="-720" b="-10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2056785" y="1924050"/>
            <a:ext cx="7264436" cy="8034982"/>
            <a:chOff x="0" y="0"/>
            <a:chExt cx="12166600" cy="13457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000125" y="1865329"/>
            <a:ext cx="2028825" cy="1038225"/>
            <a:chOff x="0" y="0"/>
            <a:chExt cx="2705100" cy="138430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705100" cy="1384300"/>
            </a:xfrm>
            <a:custGeom>
              <a:avLst/>
              <a:gdLst/>
              <a:ahLst/>
              <a:cxnLst/>
              <a:rect r="r" b="b" t="t" l="l"/>
              <a:pathLst>
                <a:path h="1384300" w="27051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6" id="26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29" id="29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4" id="34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5" id="35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43775" y="2894029"/>
            <a:ext cx="16015525" cy="434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85775" indent="-242888" lvl="1">
              <a:lnSpc>
                <a:spcPts val="2675"/>
              </a:lnSpc>
              <a:buAutoNum type="arabicPeriod" startAt="1"/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Judul : </a:t>
            </a:r>
          </a:p>
          <a:p>
            <a:pPr algn="l" marL="485775" indent="-242888" lvl="1">
              <a:lnSpc>
                <a:spcPts val="2675"/>
              </a:lnSpc>
              <a:buAutoNum type="arabicPeriod" startAt="1"/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Lokasi keg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iatan :</a:t>
            </a:r>
          </a:p>
          <a:p>
            <a:pPr algn="l" marL="485775" indent="-242888" lvl="1">
              <a:lnSpc>
                <a:spcPts val="2675"/>
              </a:lnSpc>
              <a:buAutoNum type="arabicPeriod" startAt="1"/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Pengusul :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Ketua : 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Anggota :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Anggota 1 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Anggota 2 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Anggota 3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d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st.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Mitra LN: 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Mitra 1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Mitra 2 </a:t>
            </a:r>
          </a:p>
          <a:p>
            <a:pPr algn="l">
              <a:lnSpc>
                <a:spcPts val="2677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     d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st.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43775" y="1708166"/>
            <a:ext cx="15468522" cy="92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b="true" sz="6836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Judul, Lokasi, Tim Pengusul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011025" y="1866900"/>
            <a:ext cx="7264436" cy="8034982"/>
            <a:chOff x="0" y="0"/>
            <a:chExt cx="12166600" cy="134571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47625" y="9601200"/>
            <a:ext cx="18563444" cy="685800"/>
            <a:chOff x="0" y="0"/>
            <a:chExt cx="24751259" cy="9144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751260" cy="914400"/>
            </a:xfrm>
            <a:custGeom>
              <a:avLst/>
              <a:gdLst/>
              <a:ahLst/>
              <a:cxnLst/>
              <a:rect r="r" b="b" t="t" l="l"/>
              <a:pathLst>
                <a:path h="914400" w="2475126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753" r="0" b="-102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6398924"/>
            <a:chOff x="0" y="0"/>
            <a:chExt cx="24384000" cy="8531898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5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88" y="1865329"/>
            <a:ext cx="1022480" cy="1022575"/>
            <a:chOff x="0" y="0"/>
            <a:chExt cx="1363307" cy="1363434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6" b="2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6722604" y="8239115"/>
            <a:ext cx="1022480" cy="1022585"/>
            <a:chOff x="0" y="0"/>
            <a:chExt cx="1363307" cy="1363447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7" b="1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43775" y="1708166"/>
            <a:ext cx="15468522" cy="92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b="true" sz="6836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Identitas Usulan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43775" y="2878379"/>
            <a:ext cx="16015525" cy="3346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Perma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salahan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Permasalah penelitian</a:t>
            </a:r>
          </a:p>
          <a:p>
            <a:pPr algn="l">
              <a:lnSpc>
                <a:spcPts val="2675"/>
              </a:lnSpc>
            </a:pP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Solusi Terhadap permasalahan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Solusi yang diajukan</a:t>
            </a:r>
          </a:p>
          <a:p>
            <a:pPr algn="l">
              <a:lnSpc>
                <a:spcPts val="2675"/>
              </a:lnSpc>
            </a:pP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Dana disetujui: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Dari ITS  Rp ………</a:t>
            </a:r>
          </a:p>
          <a:p>
            <a:pPr algn="l" marL="485775" indent="-242888" lvl="1">
              <a:lnSpc>
                <a:spcPts val="2675"/>
              </a:lnSpc>
              <a:buFont typeface="Arial"/>
              <a:buChar char="•"/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Dari Mitra  In Cash / In Kind berupa …….. (Sebutkan)</a:t>
            </a:r>
          </a:p>
          <a:p>
            <a:pPr algn="l">
              <a:lnSpc>
                <a:spcPts val="2677"/>
              </a:lnSpc>
            </a:pPr>
          </a:p>
        </p:txBody>
      </p:sp>
      <p:grpSp>
        <p:nvGrpSpPr>
          <p:cNvPr name="Group 39" id="39"/>
          <p:cNvGrpSpPr/>
          <p:nvPr/>
        </p:nvGrpSpPr>
        <p:grpSpPr>
          <a:xfrm rot="0">
            <a:off x="-28575" y="0"/>
            <a:ext cx="18592019" cy="1409700"/>
            <a:chOff x="0" y="0"/>
            <a:chExt cx="24789359" cy="1879600"/>
          </a:xfrm>
        </p:grpSpPr>
        <p:sp>
          <p:nvSpPr>
            <p:cNvPr name="Freeform 40" id="40" descr="preencoded.png"/>
            <p:cNvSpPr/>
            <p:nvPr/>
          </p:nvSpPr>
          <p:spPr>
            <a:xfrm flipH="false" flipV="false" rot="0">
              <a:off x="0" y="0"/>
              <a:ext cx="24789360" cy="1879600"/>
            </a:xfrm>
            <a:custGeom>
              <a:avLst/>
              <a:gdLst/>
              <a:ahLst/>
              <a:cxnLst/>
              <a:rect r="r" b="b" t="t" l="l"/>
              <a:pathLst>
                <a:path h="1879600" w="2478936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-831" r="0" b="-985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45" id="45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48" id="48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sp>
        <p:nvSpPr>
          <p:cNvPr name="TextBox 51" id="51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6398914"/>
            <a:chOff x="0" y="0"/>
            <a:chExt cx="24384000" cy="8531885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57150" y="1409700"/>
            <a:ext cx="18519567" cy="8191500"/>
            <a:chOff x="0" y="0"/>
            <a:chExt cx="24692756" cy="10922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692756" cy="10922000"/>
            </a:xfrm>
            <a:custGeom>
              <a:avLst/>
              <a:gdLst/>
              <a:ahLst/>
              <a:cxnLst/>
              <a:rect r="r" b="b" t="t" l="l"/>
              <a:pathLst>
                <a:path h="10922000" w="24692756">
                  <a:moveTo>
                    <a:pt x="0" y="0"/>
                  </a:moveTo>
                  <a:lnTo>
                    <a:pt x="24692756" y="0"/>
                  </a:lnTo>
                  <a:lnTo>
                    <a:pt x="24692756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10" t="0" r="-610" b="-10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2056785" y="1924050"/>
            <a:ext cx="7264436" cy="8034982"/>
            <a:chOff x="0" y="0"/>
            <a:chExt cx="12166600" cy="13457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000125" y="1865329"/>
            <a:ext cx="2028825" cy="1038225"/>
            <a:chOff x="0" y="0"/>
            <a:chExt cx="2705100" cy="138430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705100" cy="1384300"/>
            </a:xfrm>
            <a:custGeom>
              <a:avLst/>
              <a:gdLst/>
              <a:ahLst/>
              <a:cxnLst/>
              <a:rect r="r" b="b" t="t" l="l"/>
              <a:pathLst>
                <a:path h="1384300" w="27051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43775" y="2038350"/>
            <a:ext cx="15468522" cy="1792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true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Identitas Mitra</a:t>
            </a:r>
          </a:p>
          <a:p>
            <a:pPr algn="l">
              <a:lnSpc>
                <a:spcPts val="6836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243775" y="3189932"/>
            <a:ext cx="16015525" cy="1012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Identitas M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itra Pemerintah dan Mitra Sasaran, aspek kegiatan yang diangkat, permasalahan, dan dana disetujui 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(data disampaikan dalam bentuk penjelasan singkat)</a:t>
            </a:r>
          </a:p>
          <a:p>
            <a:pPr algn="l">
              <a:lnSpc>
                <a:spcPts val="2677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011025" y="1866900"/>
            <a:ext cx="7264436" cy="8034982"/>
            <a:chOff x="0" y="0"/>
            <a:chExt cx="12166600" cy="134571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47625" y="9601200"/>
            <a:ext cx="18563444" cy="685800"/>
            <a:chOff x="0" y="0"/>
            <a:chExt cx="24751259" cy="9144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751260" cy="914400"/>
            </a:xfrm>
            <a:custGeom>
              <a:avLst/>
              <a:gdLst/>
              <a:ahLst/>
              <a:cxnLst/>
              <a:rect r="r" b="b" t="t" l="l"/>
              <a:pathLst>
                <a:path h="914400" w="2475126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753" r="0" b="-102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6398924"/>
            <a:chOff x="0" y="0"/>
            <a:chExt cx="24384000" cy="8531898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5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88" y="1865329"/>
            <a:ext cx="1022480" cy="1022575"/>
            <a:chOff x="0" y="0"/>
            <a:chExt cx="1363307" cy="1363434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6" b="2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6722604" y="8239115"/>
            <a:ext cx="1022480" cy="1022585"/>
            <a:chOff x="0" y="0"/>
            <a:chExt cx="1363307" cy="1363447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7" b="1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43775" y="1708166"/>
            <a:ext cx="15468522" cy="1792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b="true" sz="6836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Kegiatan Riset/Pengabdian</a:t>
            </a:r>
          </a:p>
          <a:p>
            <a:pPr algn="l">
              <a:lnSpc>
                <a:spcPts val="6836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243775" y="2878379"/>
            <a:ext cx="16015525" cy="2012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•Kegi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atan yang t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elah dilakukan (disertai dengan f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oto pendukung kegiatan termasuk capaian ni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lai positif yang diterima oleh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tim secara terukur).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•Penjel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asan Produk teknologi dan Inovasi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•Penerapan teknologi dan inovasi kepada masyarakat (Relevansi dan Partisipasi Masyarakat)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•Impact (Kebermanfaatan dan Produktivitas)</a:t>
            </a:r>
          </a:p>
          <a:p>
            <a:pPr algn="l">
              <a:lnSpc>
                <a:spcPts val="2677"/>
              </a:lnSpc>
            </a:pPr>
          </a:p>
        </p:txBody>
      </p:sp>
      <p:grpSp>
        <p:nvGrpSpPr>
          <p:cNvPr name="Group 39" id="39"/>
          <p:cNvGrpSpPr/>
          <p:nvPr/>
        </p:nvGrpSpPr>
        <p:grpSpPr>
          <a:xfrm rot="0">
            <a:off x="-28575" y="0"/>
            <a:ext cx="18592019" cy="1409700"/>
            <a:chOff x="0" y="0"/>
            <a:chExt cx="24789359" cy="1879600"/>
          </a:xfrm>
        </p:grpSpPr>
        <p:sp>
          <p:nvSpPr>
            <p:cNvPr name="Freeform 40" id="40" descr="preencoded.png"/>
            <p:cNvSpPr/>
            <p:nvPr/>
          </p:nvSpPr>
          <p:spPr>
            <a:xfrm flipH="false" flipV="false" rot="0">
              <a:off x="0" y="0"/>
              <a:ext cx="24789360" cy="1879600"/>
            </a:xfrm>
            <a:custGeom>
              <a:avLst/>
              <a:gdLst/>
              <a:ahLst/>
              <a:cxnLst/>
              <a:rect r="r" b="b" t="t" l="l"/>
              <a:pathLst>
                <a:path h="1879600" w="2478936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-831" r="0" b="-985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45" id="45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48" id="48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sp>
        <p:nvSpPr>
          <p:cNvPr name="TextBox 51" id="51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6398914"/>
            <a:chOff x="0" y="0"/>
            <a:chExt cx="24384000" cy="8531885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57150" y="1409700"/>
            <a:ext cx="18519567" cy="8191500"/>
            <a:chOff x="0" y="0"/>
            <a:chExt cx="24692756" cy="10922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692756" cy="10922000"/>
            </a:xfrm>
            <a:custGeom>
              <a:avLst/>
              <a:gdLst/>
              <a:ahLst/>
              <a:cxnLst/>
              <a:rect r="r" b="b" t="t" l="l"/>
              <a:pathLst>
                <a:path h="10922000" w="24692756">
                  <a:moveTo>
                    <a:pt x="0" y="0"/>
                  </a:moveTo>
                  <a:lnTo>
                    <a:pt x="24692756" y="0"/>
                  </a:lnTo>
                  <a:lnTo>
                    <a:pt x="24692756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10" t="0" r="-610" b="-10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2056785" y="1924050"/>
            <a:ext cx="7264436" cy="8034982"/>
            <a:chOff x="0" y="0"/>
            <a:chExt cx="12166600" cy="13457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000125" y="1865329"/>
            <a:ext cx="2028825" cy="1038225"/>
            <a:chOff x="0" y="0"/>
            <a:chExt cx="2705100" cy="138430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705100" cy="1384300"/>
            </a:xfrm>
            <a:custGeom>
              <a:avLst/>
              <a:gdLst/>
              <a:ahLst/>
              <a:cxnLst/>
              <a:rect r="r" b="b" t="t" l="l"/>
              <a:pathLst>
                <a:path h="1384300" w="27051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43775" y="2038350"/>
            <a:ext cx="15468522" cy="1792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true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Hasil dan luaran</a:t>
            </a:r>
          </a:p>
          <a:p>
            <a:pPr algn="l">
              <a:lnSpc>
                <a:spcPts val="6836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136238" y="3189932"/>
            <a:ext cx="16015525" cy="2346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•Hasil dan luaran dalam bentuk publikasi (Publikasi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internasional, artikel SINTA, publikasi media massa, poster, video, peningkatan level keberdayaan berdasarkan aspek kegiatan yang diambil); Purwarupa/Prototipe dan Desain Industri/Paten; Model dan Dokumen Feasibility Study. Disesuaikan dengan luaran wajib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•Faktor yang menghambat/kendala dalam pelaksanaan.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•Faktor yang mendukung dalam pelaksanaan.</a:t>
            </a:r>
          </a:p>
          <a:p>
            <a:pPr algn="l">
              <a:lnSpc>
                <a:spcPts val="2675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•Solusi dan tindak lanjutnya.</a:t>
            </a:r>
          </a:p>
          <a:p>
            <a:pPr algn="l">
              <a:lnSpc>
                <a:spcPts val="2677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011025" y="1866900"/>
            <a:ext cx="7264436" cy="8034982"/>
            <a:chOff x="0" y="0"/>
            <a:chExt cx="12166600" cy="134571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47625" y="9601200"/>
            <a:ext cx="18563444" cy="685800"/>
            <a:chOff x="0" y="0"/>
            <a:chExt cx="24751259" cy="9144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751260" cy="914400"/>
            </a:xfrm>
            <a:custGeom>
              <a:avLst/>
              <a:gdLst/>
              <a:ahLst/>
              <a:cxnLst/>
              <a:rect r="r" b="b" t="t" l="l"/>
              <a:pathLst>
                <a:path h="914400" w="2475126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753" r="0" b="-102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6398924"/>
            <a:chOff x="0" y="0"/>
            <a:chExt cx="24384000" cy="8531898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5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88" y="1865329"/>
            <a:ext cx="1022480" cy="1022575"/>
            <a:chOff x="0" y="0"/>
            <a:chExt cx="1363307" cy="1363434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6" b="2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6722604" y="8239115"/>
            <a:ext cx="1022480" cy="1022585"/>
            <a:chOff x="0" y="0"/>
            <a:chExt cx="1363307" cy="1363447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7" b="1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43775" y="1708166"/>
            <a:ext cx="15468522" cy="92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b="true" sz="6836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Rekap Serapan Dana Tahap 1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-28575" y="0"/>
            <a:ext cx="18592019" cy="1409700"/>
            <a:chOff x="0" y="0"/>
            <a:chExt cx="24789359" cy="1879600"/>
          </a:xfrm>
        </p:grpSpPr>
        <p:sp>
          <p:nvSpPr>
            <p:cNvPr name="Freeform 39" id="39" descr="preencoded.png"/>
            <p:cNvSpPr/>
            <p:nvPr/>
          </p:nvSpPr>
          <p:spPr>
            <a:xfrm flipH="false" flipV="false" rot="0">
              <a:off x="0" y="0"/>
              <a:ext cx="24789360" cy="1879600"/>
            </a:xfrm>
            <a:custGeom>
              <a:avLst/>
              <a:gdLst/>
              <a:ahLst/>
              <a:cxnLst/>
              <a:rect r="r" b="b" t="t" l="l"/>
              <a:pathLst>
                <a:path h="1879600" w="2478936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-831" r="0" b="-985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47" id="47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sp>
        <p:nvSpPr>
          <p:cNvPr name="TextBox 50" id="50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  <p:graphicFrame>
        <p:nvGraphicFramePr>
          <p:cNvPr name="Table 51" id="51"/>
          <p:cNvGraphicFramePr>
            <a:graphicFrameLocks noGrp="true"/>
          </p:cNvGraphicFramePr>
          <p:nvPr/>
        </p:nvGraphicFramePr>
        <p:xfrm>
          <a:off x="1036768" y="2903554"/>
          <a:ext cx="15354300" cy="3934505"/>
        </p:xfrm>
        <a:graphic>
          <a:graphicData uri="http://schemas.openxmlformats.org/drawingml/2006/table">
            <a:tbl>
              <a:tblPr/>
              <a:tblGrid>
                <a:gridCol w="819714"/>
                <a:gridCol w="9031934"/>
                <a:gridCol w="5502652"/>
              </a:tblGrid>
              <a:tr h="55243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No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Uraian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Jumlah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</a:tr>
              <a:tr h="6198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Bahan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55243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Pengumpulan Data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55243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Sewa Peralatan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55243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Analisis Data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55243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Pelaporan/Luaran Wajib/Tambahan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552438"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0000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Jumlah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2100" b="true">
                          <a:solidFill>
                            <a:srgbClr val="000000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Jumlah</a:t>
                      </a: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91440" marR="91440" marT="91440" marB="91440" anchor="t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6398914"/>
            <a:chOff x="0" y="0"/>
            <a:chExt cx="24384000" cy="8531885"/>
          </a:xfrm>
        </p:grpSpPr>
        <p:sp>
          <p:nvSpPr>
            <p:cNvPr name="Freeform 5" id="5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5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57150" y="1409700"/>
            <a:ext cx="18519567" cy="8191500"/>
            <a:chOff x="0" y="0"/>
            <a:chExt cx="24692756" cy="10922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692756" cy="10922000"/>
            </a:xfrm>
            <a:custGeom>
              <a:avLst/>
              <a:gdLst/>
              <a:ahLst/>
              <a:cxnLst/>
              <a:rect r="r" b="b" t="t" l="l"/>
              <a:pathLst>
                <a:path h="10922000" w="24692756">
                  <a:moveTo>
                    <a:pt x="0" y="0"/>
                  </a:moveTo>
                  <a:lnTo>
                    <a:pt x="24692756" y="0"/>
                  </a:lnTo>
                  <a:lnTo>
                    <a:pt x="24692756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10" t="0" r="-610" b="-101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2056785" y="1924050"/>
            <a:ext cx="7264436" cy="8034982"/>
            <a:chOff x="0" y="0"/>
            <a:chExt cx="12166600" cy="13457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000125" y="1865329"/>
            <a:ext cx="2028825" cy="1038225"/>
            <a:chOff x="0" y="0"/>
            <a:chExt cx="2705100" cy="1384300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2705100" cy="1384300"/>
            </a:xfrm>
            <a:custGeom>
              <a:avLst/>
              <a:gdLst/>
              <a:ahLst/>
              <a:cxnLst/>
              <a:rect r="r" b="b" t="t" l="l"/>
              <a:pathLst>
                <a:path h="1384300" w="27051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43775" y="2038350"/>
            <a:ext cx="15468522" cy="92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true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Bukti Unggah Laporan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36238" y="3189932"/>
            <a:ext cx="16015525" cy="34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7"/>
              </a:lnSpc>
            </a:pP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Berisi </a:t>
            </a:r>
            <a:r>
              <a:rPr lang="en-US" sz="2250">
                <a:solidFill>
                  <a:srgbClr val="233D80"/>
                </a:solidFill>
                <a:latin typeface="Work Sans"/>
                <a:ea typeface="Work Sans"/>
                <a:cs typeface="Work Sans"/>
                <a:sym typeface="Work Sans"/>
              </a:rPr>
              <a:t>tangkapan layar unggah Laporan pada BIMA dan MyITSResearch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3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011025" y="1866900"/>
            <a:ext cx="7264436" cy="8034982"/>
            <a:chOff x="0" y="0"/>
            <a:chExt cx="12166600" cy="134571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166600" cy="13457124"/>
            </a:xfrm>
            <a:custGeom>
              <a:avLst/>
              <a:gdLst/>
              <a:ahLst/>
              <a:cxnLst/>
              <a:rect r="r" b="b" t="t" l="l"/>
              <a:pathLst>
                <a:path h="13457124" w="12166600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l="0" t="-310" r="0" b="-31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-47625" y="9601200"/>
            <a:ext cx="18563444" cy="685800"/>
            <a:chOff x="0" y="0"/>
            <a:chExt cx="24751259" cy="9144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751260" cy="914400"/>
            </a:xfrm>
            <a:custGeom>
              <a:avLst/>
              <a:gdLst/>
              <a:ahLst/>
              <a:cxnLst/>
              <a:rect r="r" b="b" t="t" l="l"/>
              <a:pathLst>
                <a:path h="914400" w="2475126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753" r="0" b="-102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18288000" cy="6398924"/>
            <a:chOff x="0" y="0"/>
            <a:chExt cx="24384000" cy="8531898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4384000" cy="8531860"/>
            </a:xfrm>
            <a:custGeom>
              <a:avLst/>
              <a:gdLst/>
              <a:ahLst/>
              <a:cxnLst/>
              <a:rect r="r" b="b" t="t" l="l"/>
              <a:pathLst>
                <a:path h="853186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5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4288" y="1865329"/>
            <a:ext cx="1022480" cy="1022575"/>
            <a:chOff x="0" y="0"/>
            <a:chExt cx="1363307" cy="1363434"/>
          </a:xfrm>
        </p:grpSpPr>
        <p:sp>
          <p:nvSpPr>
            <p:cNvPr name="Freeform 11" id="11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6" b="2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6722604" y="8239115"/>
            <a:ext cx="1022480" cy="1022585"/>
            <a:chOff x="0" y="0"/>
            <a:chExt cx="1363307" cy="1363447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1363345" cy="1363472"/>
            </a:xfrm>
            <a:custGeom>
              <a:avLst/>
              <a:gdLst/>
              <a:ahLst/>
              <a:cxnLst/>
              <a:rect r="r" b="b" t="t" l="l"/>
              <a:pathLst>
                <a:path h="1363472" w="1363345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7" b="1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2626663" cy="168079"/>
              </a:xfrm>
              <a:custGeom>
                <a:avLst/>
                <a:gdLst/>
                <a:ahLst/>
                <a:cxnLst/>
                <a:rect r="r" b="b" t="t" l="l"/>
                <a:pathLst>
                  <a:path h="168079" w="2626663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77"/>
                  </a:lnSpc>
                </a:pPr>
              </a:p>
            </p:txBody>
          </p:sp>
        </p:grpSp>
        <p:sp>
          <p:nvSpPr>
            <p:cNvPr name="AutoShape 28" id="28"/>
            <p:cNvSpPr/>
            <p:nvPr/>
          </p:nvSpPr>
          <p:spPr>
            <a:xfrm flipV="true">
              <a:off x="7552484" y="452392"/>
              <a:ext cx="4575350" cy="7802"/>
            </a:xfrm>
            <a:prstGeom prst="line">
              <a:avLst/>
            </a:prstGeom>
            <a:ln cap="flat" w="25400">
              <a:solidFill>
                <a:srgbClr val="0070C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51384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4134112" y="341459"/>
              <a:ext cx="1017477" cy="26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r="r" b="b" t="t" l="l"/>
              <a:pathLst>
                <a:path h="554217" w="139058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-181" r="0" b="-181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701264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040039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1982386" y="341459"/>
              <a:ext cx="1269679" cy="2250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5658235" y="273407"/>
              <a:ext cx="1614805" cy="319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02"/>
                </a:lnSpc>
                <a:spcBef>
                  <a:spcPct val="0"/>
                </a:spcBef>
              </a:pPr>
              <a:r>
                <a:rPr lang="en-US" sz="1430">
                  <a:solidFill>
                    <a:srgbClr val="0070C0"/>
                  </a:solidFill>
                  <a:latin typeface="Raleway"/>
                  <a:ea typeface="Raleway"/>
                  <a:cs typeface="Raleway"/>
                  <a:sym typeface="Raleway"/>
                </a:rPr>
                <a:t> its.ac.id/drpm</a:t>
              </a:r>
            </a:p>
          </p:txBody>
        </p:sp>
        <p:sp>
          <p:nvSpPr>
            <p:cNvPr name="Freeform 36" id="36"/>
            <p:cNvSpPr/>
            <p:nvPr/>
          </p:nvSpPr>
          <p:spPr>
            <a:xfrm flipH="false" flipV="false" rot="0">
              <a:off x="5227790" y="235627"/>
              <a:ext cx="379646" cy="379646"/>
            </a:xfrm>
            <a:custGeom>
              <a:avLst/>
              <a:gdLst/>
              <a:ahLst/>
              <a:cxnLst/>
              <a:rect r="r" b="b" t="t" l="l"/>
              <a:pathLst>
                <a:path h="379646" w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243775" y="1708166"/>
            <a:ext cx="15468522" cy="926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b="true" sz="6836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Bukti Unggah Luaran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243775" y="2878379"/>
            <a:ext cx="16015525" cy="345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7"/>
              </a:lnSpc>
            </a:pP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B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erisi tangkap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an layar dokum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-US" sz="225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n serta bukti unggah pada BIMA dan MyITSResearch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-28575" y="0"/>
            <a:ext cx="18592019" cy="1409700"/>
            <a:chOff x="0" y="0"/>
            <a:chExt cx="24789359" cy="1879600"/>
          </a:xfrm>
        </p:grpSpPr>
        <p:sp>
          <p:nvSpPr>
            <p:cNvPr name="Freeform 40" id="40" descr="preencoded.png"/>
            <p:cNvSpPr/>
            <p:nvPr/>
          </p:nvSpPr>
          <p:spPr>
            <a:xfrm flipH="false" flipV="false" rot="0">
              <a:off x="0" y="0"/>
              <a:ext cx="24789360" cy="1879600"/>
            </a:xfrm>
            <a:custGeom>
              <a:avLst/>
              <a:gdLst/>
              <a:ahLst/>
              <a:cxnLst/>
              <a:rect r="r" b="b" t="t" l="l"/>
              <a:pathLst>
                <a:path h="1879600" w="2478936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-831" r="0" b="-985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804783" y="292846"/>
            <a:ext cx="5960397" cy="735854"/>
            <a:chOff x="0" y="0"/>
            <a:chExt cx="7947195" cy="981138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0" y="0"/>
                <a:ext cx="167714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77149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grpSp>
          <p:nvGrpSpPr>
            <p:cNvPr name="Group 45" id="45"/>
            <p:cNvGrpSpPr/>
            <p:nvPr/>
          </p:nvGrpSpPr>
          <p:grpSpPr>
            <a:xfrm rot="0"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1687719" cy="200682"/>
              </a:xfrm>
              <a:custGeom>
                <a:avLst/>
                <a:gdLst/>
                <a:ahLst/>
                <a:cxnLst/>
                <a:rect r="r" b="b" t="t" l="l"/>
                <a:pathLst>
                  <a:path h="200682" w="1687719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anchor="ctr" rtlCol="false" tIns="6875" lIns="6875" bIns="6875" rIns="6875"/>
              <a:lstStyle/>
              <a:p>
                <a:pPr algn="ctr">
                  <a:lnSpc>
                    <a:spcPts val="1913"/>
                  </a:lnSpc>
                </a:pPr>
              </a:p>
            </p:txBody>
          </p:sp>
        </p:grpSp>
        <p:sp>
          <p:nvSpPr>
            <p:cNvPr name="Freeform 48" id="48"/>
            <p:cNvSpPr/>
            <p:nvPr/>
          </p:nvSpPr>
          <p:spPr>
            <a:xfrm flipH="false" flipV="false" rot="0">
              <a:off x="6768438" y="137770"/>
              <a:ext cx="789897" cy="669437"/>
            </a:xfrm>
            <a:custGeom>
              <a:avLst/>
              <a:gdLst/>
              <a:ahLst/>
              <a:cxnLst/>
              <a:rect r="r" b="b" t="t" l="l"/>
              <a:pathLst>
                <a:path h="669437" w="78989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392612" y="137770"/>
              <a:ext cx="4665374" cy="669437"/>
            </a:xfrm>
            <a:custGeom>
              <a:avLst/>
              <a:gdLst/>
              <a:ahLst/>
              <a:cxnLst/>
              <a:rect r="r" b="b" t="t" l="l"/>
              <a:pathLst>
                <a:path h="669437" w="4665374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5282653" y="137770"/>
              <a:ext cx="1259599" cy="669437"/>
            </a:xfrm>
            <a:custGeom>
              <a:avLst/>
              <a:gdLst/>
              <a:ahLst/>
              <a:cxnLst/>
              <a:rect r="r" b="b" t="t" l="l"/>
              <a:pathLst>
                <a:path h="669437" w="1259599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sp>
        <p:nvSpPr>
          <p:cNvPr name="TextBox 51" id="51"/>
          <p:cNvSpPr txBox="true"/>
          <p:nvPr/>
        </p:nvSpPr>
        <p:spPr>
          <a:xfrm rot="0">
            <a:off x="14518629" y="430958"/>
            <a:ext cx="2997846" cy="547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61"/>
              </a:lnSpc>
            </a:pPr>
            <a:r>
              <a:rPr lang="en-US" b="true" sz="3665">
                <a:solidFill>
                  <a:srgbClr val="233D80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MONEV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DAHQ79QDkrQ</dc:identifier>
  <dcterms:modified xsi:type="dcterms:W3CDTF">2011-08-01T06:04:30Z</dcterms:modified>
  <cp:revision>1</cp:revision>
  <dc:title>PPT Monev BIMA-Kemdiktisaintek</dc:title>
</cp:coreProperties>
</file>