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5" r:id="rId9"/>
    <p:sldId id="266" r:id="rId10"/>
    <p:sldId id="264" r:id="rId11"/>
    <p:sldId id="263" r:id="rId12"/>
    <p:sldId id="262" r:id="rId13"/>
  </p:sldIdLst>
  <p:sldSz cx="12192000" cy="6858000"/>
  <p:notesSz cx="6858000" cy="9144000"/>
  <p:embeddedFontLst>
    <p:embeddedFont>
      <p:font typeface="Raleway" pitchFamily="2" charset="0"/>
      <p:regular r:id="rId15"/>
      <p:bold r:id="rId16"/>
      <p:italic r:id="rId17"/>
      <p:boldItalic r:id="rId18"/>
    </p:embeddedFont>
    <p:embeddedFont>
      <p:font typeface="Raleway Black" pitchFamily="2" charset="0"/>
      <p:bold r:id="rId19"/>
      <p:boldItalic r:id="rId20"/>
    </p:embeddedFont>
    <p:embeddedFont>
      <p:font typeface="Raleway ExtraBold" pitchFamily="2" charset="0"/>
      <p:bold r:id="rId21"/>
      <p:boldItalic r:id="rId22"/>
    </p:embeddedFont>
    <p:embeddedFont>
      <p:font typeface="Raleway Medium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oUd9854L1h/e+1s4t2lgXSDJ8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>
          <a:extLst>
            <a:ext uri="{FF2B5EF4-FFF2-40B4-BE49-F238E27FC236}">
              <a16:creationId xmlns:a16="http://schemas.microsoft.com/office/drawing/2014/main" id="{B9A1F4D4-5261-BB1D-2A54-ACF989096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>
            <a:extLst>
              <a:ext uri="{FF2B5EF4-FFF2-40B4-BE49-F238E27FC236}">
                <a16:creationId xmlns:a16="http://schemas.microsoft.com/office/drawing/2014/main" id="{CE57D710-4C8F-9B4A-7D22-21375CE6E7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>
            <a:extLst>
              <a:ext uri="{FF2B5EF4-FFF2-40B4-BE49-F238E27FC236}">
                <a16:creationId xmlns:a16="http://schemas.microsoft.com/office/drawing/2014/main" id="{0C70363C-188A-53D2-33EE-20E3F7862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027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97FD1F23-EE53-2965-DDC0-68F26F26E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>
            <a:extLst>
              <a:ext uri="{FF2B5EF4-FFF2-40B4-BE49-F238E27FC236}">
                <a16:creationId xmlns:a16="http://schemas.microsoft.com/office/drawing/2014/main" id="{B2D17FFE-2C1A-BB9E-E626-D6A23A075C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>
            <a:extLst>
              <a:ext uri="{FF2B5EF4-FFF2-40B4-BE49-F238E27FC236}">
                <a16:creationId xmlns:a16="http://schemas.microsoft.com/office/drawing/2014/main" id="{F1CFBCAF-3D2A-A008-AB4A-127511FB87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1580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617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40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26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 err="1"/>
              <a:t>tes</a:t>
            </a:r>
            <a:endParaRPr dirty="0"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555706" y="5242526"/>
            <a:ext cx="43927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Nama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Ketua</a:t>
            </a:r>
            <a:r>
              <a:rPr lang="en-US" sz="2000" b="0" i="0" u="none" strike="noStrike" cap="none" dirty="0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 </a:t>
            </a:r>
            <a:r>
              <a:rPr lang="en-US" sz="2000" b="0" i="0" u="none" strike="noStrike" cap="none" dirty="0" err="1">
                <a:solidFill>
                  <a:srgbClr val="172F57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Peneliti</a:t>
            </a:r>
            <a:endParaRPr sz="2000" b="0" i="0" u="none" strike="noStrike" cap="none" dirty="0">
              <a:solidFill>
                <a:srgbClr val="172F57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555705" y="3032821"/>
            <a:ext cx="7192007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600" b="1" i="1" u="none" strike="noStrike" cap="none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JUDUL PENELITIAN</a:t>
            </a:r>
            <a:endParaRPr sz="26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5812" y="5853764"/>
            <a:ext cx="527124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Departemen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Fakultas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Raleway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Institut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Teknologi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Sepuluh</a:t>
            </a:r>
            <a:r>
              <a:rPr lang="en-US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Nopember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Surabaya, (</a:t>
            </a:r>
            <a:r>
              <a:rPr lang="en-US" b="0" i="0" u="none" strike="noStrike" cap="none" dirty="0" err="1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Tanggal</a:t>
            </a:r>
            <a:r>
              <a:rPr lang="en-US" b="0" i="0" u="none" strike="noStrike" cap="none" dirty="0">
                <a:solidFill>
                  <a:schemeClr val="lt1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…………..)</a:t>
            </a:r>
            <a:endParaRPr b="0" i="0" u="none" strike="noStrike" cap="none" dirty="0">
              <a:solidFill>
                <a:schemeClr val="lt1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038884F1-BB45-EAB3-1CB8-4FE0F9106FD3}"/>
              </a:ext>
            </a:extLst>
          </p:cNvPr>
          <p:cNvSpPr txBox="1"/>
          <p:nvPr/>
        </p:nvSpPr>
        <p:spPr>
          <a:xfrm>
            <a:off x="555706" y="139153"/>
            <a:ext cx="719200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1" i="1" dirty="0">
                <a:solidFill>
                  <a:schemeClr val="lt1"/>
                </a:solidFill>
                <a:highlight>
                  <a:srgbClr val="172F57"/>
                </a:highlight>
                <a:latin typeface="Raleway"/>
                <a:ea typeface="Raleway"/>
                <a:cs typeface="Raleway"/>
                <a:sym typeface="Raleway"/>
              </a:rPr>
              <a:t>MONITORING DAN EVALUASI LAPORAN AKHIR</a:t>
            </a:r>
            <a:endParaRPr sz="2000" b="1" i="1" u="none" strike="noStrike" cap="none" dirty="0">
              <a:solidFill>
                <a:schemeClr val="lt1"/>
              </a:solidFill>
              <a:highlight>
                <a:srgbClr val="172F57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87;p1">
            <a:extLst>
              <a:ext uri="{FF2B5EF4-FFF2-40B4-BE49-F238E27FC236}">
                <a16:creationId xmlns:a16="http://schemas.microsoft.com/office/drawing/2014/main" id="{71098ABA-3031-71C9-6373-7CDAF3680204}"/>
              </a:ext>
            </a:extLst>
          </p:cNvPr>
          <p:cNvSpPr txBox="1"/>
          <p:nvPr/>
        </p:nvSpPr>
        <p:spPr>
          <a:xfrm>
            <a:off x="555705" y="504245"/>
            <a:ext cx="71920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1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PENELITIAN EQUITY-WCU TAHUN 2025 - 2026</a:t>
            </a:r>
            <a:r>
              <a:rPr lang="en-US" sz="1800" b="1" i="1" u="none" strike="noStrike" cap="none" dirty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1" i="1" u="none" strike="noStrike" cap="none" dirty="0">
              <a:solidFill>
                <a:schemeClr val="tx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8C38F2-DE64-CB5C-2B6F-61D731DAAF44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FA7362-DA0D-C5F7-8EC5-BFC58F93F576}"/>
              </a:ext>
            </a:extLst>
          </p:cNvPr>
          <p:cNvGrpSpPr/>
          <p:nvPr/>
        </p:nvGrpSpPr>
        <p:grpSpPr>
          <a:xfrm>
            <a:off x="8867295" y="129922"/>
            <a:ext cx="3324706" cy="1536832"/>
            <a:chOff x="7552860" y="218661"/>
            <a:chExt cx="4320260" cy="178714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3AE0792-AB50-F368-9E94-51E2B5F5C75B}"/>
                </a:ext>
              </a:extLst>
            </p:cNvPr>
            <p:cNvGrpSpPr/>
            <p:nvPr/>
          </p:nvGrpSpPr>
          <p:grpSpPr>
            <a:xfrm>
              <a:off x="8285271" y="218661"/>
              <a:ext cx="3587849" cy="1787145"/>
              <a:chOff x="3411913" y="-25255"/>
              <a:chExt cx="3587849" cy="1787145"/>
            </a:xfrm>
          </p:grpSpPr>
          <p:sp>
            <p:nvSpPr>
              <p:cNvPr id="23" name="Google Shape;85;p1">
                <a:extLst>
                  <a:ext uri="{FF2B5EF4-FFF2-40B4-BE49-F238E27FC236}">
                    <a16:creationId xmlns:a16="http://schemas.microsoft.com/office/drawing/2014/main" id="{159ABD4B-ECD0-0A26-BC24-801CD7BE3E4B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84E6A201-346D-8269-1B9D-F3A7E073C6D4}"/>
                  </a:ext>
                </a:extLst>
              </p:cNvPr>
              <p:cNvSpPr/>
              <p:nvPr/>
            </p:nvSpPr>
            <p:spPr>
              <a:xfrm>
                <a:off x="6094375" y="-25255"/>
                <a:ext cx="463045" cy="445753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1E324B0-9610-41AB-780B-6C2D83BE0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2860" y="384938"/>
              <a:ext cx="2004390" cy="30968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A5E521D-725E-459A-79FD-CD6967360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014" y="384940"/>
              <a:ext cx="592264" cy="31476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E3F4B9A-AC83-90CB-0BDA-74179004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347" y="280915"/>
              <a:ext cx="689317" cy="515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1064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Judul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, Lokasi, Tim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Pengusul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1064260" y="1325563"/>
            <a:ext cx="105156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Judul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Lokasi </a:t>
            </a: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kegiatan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Font typeface="+mj-lt"/>
              <a:buAutoNum type="arabicPeriod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Pengusul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Ketua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	: </a:t>
            </a: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	: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 1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2 </a:t>
            </a: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Anggota</a:t>
            </a: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 3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marL="1341438" lvl="2" indent="-447675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r>
              <a:rPr lang="en-US" sz="2000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		: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ea typeface="Raleway Medium"/>
                <a:cs typeface="Raleway Medium"/>
                <a:sym typeface="Raleway Medium"/>
              </a:rPr>
              <a:t>Mitra 1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Mitra 2 </a:t>
            </a:r>
          </a:p>
          <a:p>
            <a:pPr lvl="2" indent="-457200">
              <a:spcBef>
                <a:spcPts val="0"/>
              </a:spcBef>
              <a:buClr>
                <a:srgbClr val="172F57"/>
              </a:buClr>
              <a:buSzPts val="24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172F57"/>
                </a:solidFill>
                <a:latin typeface="Raleway Medium" pitchFamily="2" charset="0"/>
                <a:sym typeface="Raleway Medium"/>
              </a:rPr>
              <a:t>Dst</a:t>
            </a:r>
            <a:endParaRPr lang="en-US" dirty="0">
              <a:solidFill>
                <a:srgbClr val="172F57"/>
              </a:solidFill>
              <a:latin typeface="Raleway Medium" pitchFamily="2" charset="0"/>
              <a:sym typeface="Raleway Medium"/>
            </a:endParaRPr>
          </a:p>
          <a:p>
            <a:pPr lvl="1" indent="-457200">
              <a:spcBef>
                <a:spcPts val="0"/>
              </a:spcBef>
              <a:buClr>
                <a:srgbClr val="172F57"/>
              </a:buClr>
              <a:buSzPts val="2400"/>
              <a:buFont typeface="+mj-lt"/>
              <a:buAutoNum type="alphaLcParenR"/>
            </a:pPr>
            <a:endParaRPr lang="en-US" sz="2000" dirty="0">
              <a:solidFill>
                <a:srgbClr val="172F57"/>
              </a:solidFill>
              <a:latin typeface="Raleway Medium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F7479A-3F20-8928-BE26-321FC3037CF7}"/>
              </a:ext>
            </a:extLst>
          </p:cNvPr>
          <p:cNvSpPr/>
          <p:nvPr/>
        </p:nvSpPr>
        <p:spPr>
          <a:xfrm>
            <a:off x="9038821" y="129922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3FD4CF-67D6-9D40-8B22-B85FE88385C5}"/>
              </a:ext>
            </a:extLst>
          </p:cNvPr>
          <p:cNvGrpSpPr/>
          <p:nvPr/>
        </p:nvGrpSpPr>
        <p:grpSpPr>
          <a:xfrm>
            <a:off x="9057767" y="129922"/>
            <a:ext cx="3134233" cy="1536832"/>
            <a:chOff x="7800368" y="218661"/>
            <a:chExt cx="4072752" cy="178714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8B1B338-8E18-2B17-4B6E-E64AB2F9BA34}"/>
                </a:ext>
              </a:extLst>
            </p:cNvPr>
            <p:cNvGrpSpPr/>
            <p:nvPr/>
          </p:nvGrpSpPr>
          <p:grpSpPr>
            <a:xfrm>
              <a:off x="8285271" y="218661"/>
              <a:ext cx="3587849" cy="1787145"/>
              <a:chOff x="3411913" y="-25255"/>
              <a:chExt cx="3587849" cy="1787145"/>
            </a:xfrm>
          </p:grpSpPr>
          <p:sp>
            <p:nvSpPr>
              <p:cNvPr id="4" name="Google Shape;85;p1">
                <a:extLst>
                  <a:ext uri="{FF2B5EF4-FFF2-40B4-BE49-F238E27FC236}">
                    <a16:creationId xmlns:a16="http://schemas.microsoft.com/office/drawing/2014/main" id="{9D5B84A9-0971-0A32-CD0D-85D8831F537D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sp>
            <p:nvSpPr>
              <p:cNvPr id="8" name="Freeform 23">
                <a:extLst>
                  <a:ext uri="{FF2B5EF4-FFF2-40B4-BE49-F238E27FC236}">
                    <a16:creationId xmlns:a16="http://schemas.microsoft.com/office/drawing/2014/main" id="{AC6574BE-EEBF-875C-3A82-017C638FCE56}"/>
                  </a:ext>
                </a:extLst>
              </p:cNvPr>
              <p:cNvSpPr/>
              <p:nvPr/>
            </p:nvSpPr>
            <p:spPr>
              <a:xfrm>
                <a:off x="6094375" y="-25255"/>
                <a:ext cx="463045" cy="445753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C685B6-2111-D047-9E9F-39092FDB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368" y="384940"/>
              <a:ext cx="1756881" cy="2714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FCBAD0-98EE-A5F9-38BD-5F14B2FFE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014" y="384940"/>
              <a:ext cx="592264" cy="3147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F626E8-85B7-6E8F-D00A-EAB0CF65E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347" y="280915"/>
              <a:ext cx="689317" cy="515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0744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Identitas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Usulan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074420" y="1253331"/>
            <a:ext cx="90469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sz="24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Permasalah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penelitian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Solusi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Terhadap</a:t>
            </a:r>
            <a:r>
              <a:rPr lang="en-US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permasalahan</a:t>
            </a:r>
            <a:endParaRPr lang="en-US" dirty="0">
              <a:solidFill>
                <a:srgbClr val="172F57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0100" lvl="1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Solusi yang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sym typeface="Raleway Medium"/>
              </a:rPr>
              <a:t>diajukan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sym typeface="Raleway Medium"/>
            </a:endParaRPr>
          </a:p>
          <a:p>
            <a:pPr marL="457200" lvl="1" indent="0">
              <a:spcBef>
                <a:spcPts val="0"/>
              </a:spcBef>
              <a:buClr>
                <a:srgbClr val="172F57"/>
              </a:buClr>
              <a:buSzPts val="2400"/>
              <a:buNone/>
            </a:pPr>
            <a:endParaRPr lang="en-US" sz="2000" dirty="0">
              <a:solidFill>
                <a:srgbClr val="172F57"/>
              </a:solidFill>
              <a:latin typeface="Raleway Medium"/>
              <a:sym typeface="Raleway Medium"/>
            </a:endParaRPr>
          </a:p>
          <a:p>
            <a:pPr marL="342900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Dana </a:t>
            </a:r>
            <a:r>
              <a:rPr lang="en-US" sz="2400" dirty="0" err="1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disetujui</a:t>
            </a:r>
            <a:r>
              <a:rPr lang="en-US" sz="2400" dirty="0">
                <a:solidFill>
                  <a:srgbClr val="172F57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:</a:t>
            </a: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ITS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 Rp ………</a:t>
            </a:r>
            <a:endParaRPr lang="en-US"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803275" indent="-447675">
              <a:spcBef>
                <a:spcPts val="0"/>
              </a:spcBef>
              <a:buClr>
                <a:srgbClr val="172F57"/>
              </a:buClr>
              <a:buSzPts val="2400"/>
            </a:pP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Dari Mitra 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In Cash / In Kind 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berupa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…….. (</a:t>
            </a:r>
            <a:r>
              <a:rPr lang="en-US" sz="20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Sebutkan</a:t>
            </a:r>
            <a:r>
              <a:rPr lang="en-US" sz="20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)</a:t>
            </a:r>
            <a:endParaRPr sz="2000" dirty="0">
              <a:solidFill>
                <a:srgbClr val="172F57"/>
              </a:solidFill>
              <a:highlight>
                <a:srgbClr val="FFFF00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10351-F534-F575-9826-9AB568ACA0C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B33B04-9326-14F6-5BA8-417193952172}"/>
              </a:ext>
            </a:extLst>
          </p:cNvPr>
          <p:cNvGrpSpPr/>
          <p:nvPr/>
        </p:nvGrpSpPr>
        <p:grpSpPr>
          <a:xfrm>
            <a:off x="9057767" y="129922"/>
            <a:ext cx="3134233" cy="1536832"/>
            <a:chOff x="7800368" y="218661"/>
            <a:chExt cx="4072752" cy="17871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A8D5FDC-DA75-6D81-EC7D-DC32628FAB38}"/>
                </a:ext>
              </a:extLst>
            </p:cNvPr>
            <p:cNvGrpSpPr/>
            <p:nvPr/>
          </p:nvGrpSpPr>
          <p:grpSpPr>
            <a:xfrm>
              <a:off x="8285271" y="218661"/>
              <a:ext cx="3587849" cy="1787145"/>
              <a:chOff x="3411913" y="-25255"/>
              <a:chExt cx="3587849" cy="1787145"/>
            </a:xfrm>
          </p:grpSpPr>
          <p:sp>
            <p:nvSpPr>
              <p:cNvPr id="15" name="Google Shape;85;p1">
                <a:extLst>
                  <a:ext uri="{FF2B5EF4-FFF2-40B4-BE49-F238E27FC236}">
                    <a16:creationId xmlns:a16="http://schemas.microsoft.com/office/drawing/2014/main" id="{4032B820-00F7-3E65-7B9F-38B201D1B7F4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03C31826-DE1E-C5FF-1C59-9E121B19E543}"/>
                  </a:ext>
                </a:extLst>
              </p:cNvPr>
              <p:cNvSpPr/>
              <p:nvPr/>
            </p:nvSpPr>
            <p:spPr>
              <a:xfrm>
                <a:off x="6094375" y="-25255"/>
                <a:ext cx="463045" cy="445753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C7DA2F-B632-0221-80B5-9237E32F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368" y="384940"/>
              <a:ext cx="1756881" cy="2714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48EA83-C7A2-AE5B-8649-F2B4804F4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014" y="384940"/>
              <a:ext cx="592264" cy="3147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82697AC-A08B-A1D3-0ABF-A5215F2D3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347" y="280915"/>
              <a:ext cx="689317" cy="515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73914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Progres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Char char="•"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Jelaskan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akhir 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37AE8-00AC-1098-838A-DB27BFEAE707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040657-6D00-E4B2-D68F-7ED40D631947}"/>
              </a:ext>
            </a:extLst>
          </p:cNvPr>
          <p:cNvGrpSpPr/>
          <p:nvPr/>
        </p:nvGrpSpPr>
        <p:grpSpPr>
          <a:xfrm>
            <a:off x="9057767" y="129922"/>
            <a:ext cx="3134233" cy="1536832"/>
            <a:chOff x="7800368" y="218661"/>
            <a:chExt cx="4072752" cy="17871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F08BD95-521F-ABC5-986D-5BDE506DF4DC}"/>
                </a:ext>
              </a:extLst>
            </p:cNvPr>
            <p:cNvGrpSpPr/>
            <p:nvPr/>
          </p:nvGrpSpPr>
          <p:grpSpPr>
            <a:xfrm>
              <a:off x="8285271" y="218661"/>
              <a:ext cx="3587849" cy="1787145"/>
              <a:chOff x="3411913" y="-25255"/>
              <a:chExt cx="3587849" cy="1787145"/>
            </a:xfrm>
          </p:grpSpPr>
          <p:sp>
            <p:nvSpPr>
              <p:cNvPr id="15" name="Google Shape;85;p1">
                <a:extLst>
                  <a:ext uri="{FF2B5EF4-FFF2-40B4-BE49-F238E27FC236}">
                    <a16:creationId xmlns:a16="http://schemas.microsoft.com/office/drawing/2014/main" id="{4731EC6E-C101-05ED-8FA3-7E9C7E5EC3FE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sp>
            <p:nvSpPr>
              <p:cNvPr id="16" name="Freeform 23">
                <a:extLst>
                  <a:ext uri="{FF2B5EF4-FFF2-40B4-BE49-F238E27FC236}">
                    <a16:creationId xmlns:a16="http://schemas.microsoft.com/office/drawing/2014/main" id="{5E5E2DAA-1152-DF55-1755-9B97A01D0B3C}"/>
                  </a:ext>
                </a:extLst>
              </p:cNvPr>
              <p:cNvSpPr/>
              <p:nvPr/>
            </p:nvSpPr>
            <p:spPr>
              <a:xfrm>
                <a:off x="6094375" y="-25255"/>
                <a:ext cx="463045" cy="445753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370A34-9044-2CBC-8CE7-91509D872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368" y="384940"/>
              <a:ext cx="1756881" cy="2714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1977E84-E1F2-C7AB-AB27-53EF2A337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014" y="384940"/>
              <a:ext cx="592264" cy="31476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1F8120-6D4F-5E4C-0497-EC9C2955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347" y="280915"/>
              <a:ext cx="689317" cy="515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02E51C31-0D43-EAE8-42B1-2108AACB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>
            <a:extLst>
              <a:ext uri="{FF2B5EF4-FFF2-40B4-BE49-F238E27FC236}">
                <a16:creationId xmlns:a16="http://schemas.microsoft.com/office/drawing/2014/main" id="{7D8E9E10-2B9C-FB8A-2F7E-55ED08ACD5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>
            <a:extLst>
              <a:ext uri="{FF2B5EF4-FFF2-40B4-BE49-F238E27FC236}">
                <a16:creationId xmlns:a16="http://schemas.microsoft.com/office/drawing/2014/main" id="{54F80E45-CD4A-A531-F9ED-D7A5B25B3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722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Capaian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Wajib : </a:t>
            </a: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Publikasi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24C50D-D8A5-3CE2-813D-F6A3D28BD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48524"/>
              </p:ext>
            </p:extLst>
          </p:nvPr>
        </p:nvGraphicFramePr>
        <p:xfrm>
          <a:off x="267899" y="1426290"/>
          <a:ext cx="11457214" cy="32303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900">
                  <a:extLst>
                    <a:ext uri="{9D8B030D-6E8A-4147-A177-3AD203B41FA5}">
                      <a16:colId xmlns:a16="http://schemas.microsoft.com/office/drawing/2014/main" val="492006796"/>
                    </a:ext>
                  </a:extLst>
                </a:gridCol>
                <a:gridCol w="1771032">
                  <a:extLst>
                    <a:ext uri="{9D8B030D-6E8A-4147-A177-3AD203B41FA5}">
                      <a16:colId xmlns:a16="http://schemas.microsoft.com/office/drawing/2014/main" val="538768305"/>
                    </a:ext>
                  </a:extLst>
                </a:gridCol>
                <a:gridCol w="1705685">
                  <a:extLst>
                    <a:ext uri="{9D8B030D-6E8A-4147-A177-3AD203B41FA5}">
                      <a16:colId xmlns:a16="http://schemas.microsoft.com/office/drawing/2014/main" val="156780384"/>
                    </a:ext>
                  </a:extLst>
                </a:gridCol>
                <a:gridCol w="1439172">
                  <a:extLst>
                    <a:ext uri="{9D8B030D-6E8A-4147-A177-3AD203B41FA5}">
                      <a16:colId xmlns:a16="http://schemas.microsoft.com/office/drawing/2014/main" val="1839951686"/>
                    </a:ext>
                  </a:extLst>
                </a:gridCol>
                <a:gridCol w="1749071">
                  <a:extLst>
                    <a:ext uri="{9D8B030D-6E8A-4147-A177-3AD203B41FA5}">
                      <a16:colId xmlns:a16="http://schemas.microsoft.com/office/drawing/2014/main" val="3428675095"/>
                    </a:ext>
                  </a:extLst>
                </a:gridCol>
                <a:gridCol w="2790538">
                  <a:extLst>
                    <a:ext uri="{9D8B030D-6E8A-4147-A177-3AD203B41FA5}">
                      <a16:colId xmlns:a16="http://schemas.microsoft.com/office/drawing/2014/main" val="2624148454"/>
                    </a:ext>
                  </a:extLst>
                </a:gridCol>
                <a:gridCol w="1531816">
                  <a:extLst>
                    <a:ext uri="{9D8B030D-6E8A-4147-A177-3AD203B41FA5}">
                      <a16:colId xmlns:a16="http://schemas.microsoft.com/office/drawing/2014/main" val="66612179"/>
                    </a:ext>
                  </a:extLst>
                </a:gridCol>
              </a:tblGrid>
              <a:tr h="7618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Judul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Quartile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 Internasional </a:t>
                      </a:r>
                      <a:r>
                        <a:rPr lang="en-US" dirty="0" err="1"/>
                        <a:t>Terindeks</a:t>
                      </a:r>
                      <a:r>
                        <a:rPr lang="en-US" dirty="0"/>
                        <a:t> Scopus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PT / </a:t>
                      </a:r>
                      <a:r>
                        <a:rPr lang="en-US" dirty="0" err="1"/>
                        <a:t>Instansi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Penanggungjawab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Status</a:t>
                      </a:r>
                    </a:p>
                    <a:p>
                      <a:pPr algn="ctr"/>
                      <a:r>
                        <a:rPr lang="en-ID" dirty="0"/>
                        <a:t>(Draft, Manuscript, Submitted, Under Review, Accepted, Publish)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 </a:t>
                      </a:r>
                      <a:r>
                        <a:rPr lang="en-US" dirty="0" err="1"/>
                        <a:t>Jurnal</a:t>
                      </a:r>
                      <a:r>
                        <a:rPr lang="en-US" dirty="0"/>
                        <a:t>/Artikel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58971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8702256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Mitra (</a:t>
                      </a:r>
                      <a:r>
                        <a:rPr lang="en-US" dirty="0" err="1"/>
                        <a:t>sebutkan</a:t>
                      </a:r>
                      <a:r>
                        <a:rPr lang="en-US" dirty="0"/>
                        <a:t> nama </a:t>
                      </a:r>
                      <a:r>
                        <a:rPr lang="en-US" dirty="0" err="1"/>
                        <a:t>mitra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954974"/>
                  </a:ext>
                </a:extLst>
              </a:tr>
              <a:tr h="76181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dirty="0"/>
                        <a:t>3 </a:t>
                      </a:r>
                      <a:r>
                        <a:rPr lang="en-US" dirty="0" err="1"/>
                        <a:t>dst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2505907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D77DB6-DD68-16B2-466A-1E6C64758293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E40CF9-4A4C-72D7-C268-C87C78181934}"/>
              </a:ext>
            </a:extLst>
          </p:cNvPr>
          <p:cNvGrpSpPr/>
          <p:nvPr/>
        </p:nvGrpSpPr>
        <p:grpSpPr>
          <a:xfrm>
            <a:off x="9057767" y="129922"/>
            <a:ext cx="3134233" cy="1536832"/>
            <a:chOff x="7800368" y="218661"/>
            <a:chExt cx="4072752" cy="17871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792FF3-15EC-065E-F313-2A0989FAB186}"/>
                </a:ext>
              </a:extLst>
            </p:cNvPr>
            <p:cNvGrpSpPr/>
            <p:nvPr/>
          </p:nvGrpSpPr>
          <p:grpSpPr>
            <a:xfrm>
              <a:off x="8285271" y="218661"/>
              <a:ext cx="3587849" cy="1787145"/>
              <a:chOff x="3411913" y="-25255"/>
              <a:chExt cx="3587849" cy="1787145"/>
            </a:xfrm>
          </p:grpSpPr>
          <p:sp>
            <p:nvSpPr>
              <p:cNvPr id="16" name="Google Shape;85;p1">
                <a:extLst>
                  <a:ext uri="{FF2B5EF4-FFF2-40B4-BE49-F238E27FC236}">
                    <a16:creationId xmlns:a16="http://schemas.microsoft.com/office/drawing/2014/main" id="{0CB83AE6-4F22-F831-E8C7-268EADA8B27C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7AAB58D2-1A8C-26FE-92AF-5DD70817BF81}"/>
                  </a:ext>
                </a:extLst>
              </p:cNvPr>
              <p:cNvSpPr/>
              <p:nvPr/>
            </p:nvSpPr>
            <p:spPr>
              <a:xfrm>
                <a:off x="6094375" y="-25255"/>
                <a:ext cx="463045" cy="445753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546EFE-11E6-7FEE-7453-D888F109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368" y="384940"/>
              <a:ext cx="1756881" cy="2714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A34A06D-BF82-5D80-2ACC-A64CA4243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014" y="384940"/>
              <a:ext cx="592264" cy="3147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E88036-91F0-83F0-530F-F1DCB514E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347" y="280915"/>
              <a:ext cx="689317" cy="51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96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>
          <a:extLst>
            <a:ext uri="{FF2B5EF4-FFF2-40B4-BE49-F238E27FC236}">
              <a16:creationId xmlns:a16="http://schemas.microsoft.com/office/drawing/2014/main" id="{D2B7B046-24AC-DCD2-AD5A-1842EB0C1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>
            <a:extLst>
              <a:ext uri="{FF2B5EF4-FFF2-40B4-BE49-F238E27FC236}">
                <a16:creationId xmlns:a16="http://schemas.microsoft.com/office/drawing/2014/main" id="{B8A35641-1737-AA8E-480B-A473002B660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980"/>
            <a:ext cx="12190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>
            <a:extLst>
              <a:ext uri="{FF2B5EF4-FFF2-40B4-BE49-F238E27FC236}">
                <a16:creationId xmlns:a16="http://schemas.microsoft.com/office/drawing/2014/main" id="{1E678894-970D-FA36-855D-D5F832536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4500" y="363941"/>
            <a:ext cx="9867900" cy="120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172F57"/>
              </a:buClr>
              <a:buSzPts val="4400"/>
            </a:pPr>
            <a:r>
              <a:rPr lang="en-US" sz="3600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Rekap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Serapan </a:t>
            </a:r>
            <a:r>
              <a:rPr lang="en-US" sz="360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Dana (</a:t>
            </a:r>
            <a:r>
              <a:rPr lang="en-US" sz="3600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100%)</a:t>
            </a:r>
            <a:endParaRPr sz="3600"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257950-CAF6-B558-CFCC-A24111DD1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81644"/>
              </p:ext>
            </p:extLst>
          </p:nvPr>
        </p:nvGraphicFramePr>
        <p:xfrm>
          <a:off x="970276" y="1518920"/>
          <a:ext cx="10251445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646">
                  <a:extLst>
                    <a:ext uri="{9D8B030D-6E8A-4147-A177-3AD203B41FA5}">
                      <a16:colId xmlns:a16="http://schemas.microsoft.com/office/drawing/2014/main" val="1906721904"/>
                    </a:ext>
                  </a:extLst>
                </a:gridCol>
                <a:gridCol w="6019798">
                  <a:extLst>
                    <a:ext uri="{9D8B030D-6E8A-4147-A177-3AD203B41FA5}">
                      <a16:colId xmlns:a16="http://schemas.microsoft.com/office/drawing/2014/main" val="22676245"/>
                    </a:ext>
                  </a:extLst>
                </a:gridCol>
                <a:gridCol w="3683001">
                  <a:extLst>
                    <a:ext uri="{9D8B030D-6E8A-4147-A177-3AD203B41FA5}">
                      <a16:colId xmlns:a16="http://schemas.microsoft.com/office/drawing/2014/main" val="103001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Uraian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Jumlah</a:t>
                      </a:r>
                      <a:endParaRPr lang="en-ID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/>
                        <a:t>Bahan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588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b="0" dirty="0" err="1"/>
                        <a:t>Pengumpulan</a:t>
                      </a:r>
                      <a:r>
                        <a:rPr lang="en-ID" b="0" dirty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Sewa 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Peralatan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00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Analisis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Data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520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Pelaporan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Luaran</a:t>
                      </a:r>
                      <a:r>
                        <a:rPr lang="en-ID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 Wajib/</a:t>
                      </a:r>
                      <a:r>
                        <a:rPr lang="en-ID" sz="1400" b="0" u="none" strike="noStrike" cap="none" dirty="0" err="1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Tambahan</a:t>
                      </a:r>
                      <a:endParaRPr lang="en-ID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93865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en-ID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45048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249171-F512-6EEE-5A19-1143EF956A0B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1D78F5-C696-5D46-3A3E-B42C14C0F68A}"/>
              </a:ext>
            </a:extLst>
          </p:cNvPr>
          <p:cNvGrpSpPr/>
          <p:nvPr/>
        </p:nvGrpSpPr>
        <p:grpSpPr>
          <a:xfrm>
            <a:off x="9057767" y="129922"/>
            <a:ext cx="3134233" cy="1536832"/>
            <a:chOff x="7800368" y="218661"/>
            <a:chExt cx="4072752" cy="17871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90CDBEB-6522-D96F-9976-BE548BB89E5A}"/>
                </a:ext>
              </a:extLst>
            </p:cNvPr>
            <p:cNvGrpSpPr/>
            <p:nvPr/>
          </p:nvGrpSpPr>
          <p:grpSpPr>
            <a:xfrm>
              <a:off x="8285271" y="218661"/>
              <a:ext cx="3587849" cy="1787145"/>
              <a:chOff x="3411913" y="-25255"/>
              <a:chExt cx="3587849" cy="1787145"/>
            </a:xfrm>
          </p:grpSpPr>
          <p:sp>
            <p:nvSpPr>
              <p:cNvPr id="16" name="Google Shape;85;p1">
                <a:extLst>
                  <a:ext uri="{FF2B5EF4-FFF2-40B4-BE49-F238E27FC236}">
                    <a16:creationId xmlns:a16="http://schemas.microsoft.com/office/drawing/2014/main" id="{B3E2D4BE-77F4-663F-5E7F-407A92AED9F1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1FFDA3B7-1D09-3770-8F2F-59A3F02B8521}"/>
                  </a:ext>
                </a:extLst>
              </p:cNvPr>
              <p:cNvSpPr/>
              <p:nvPr/>
            </p:nvSpPr>
            <p:spPr>
              <a:xfrm>
                <a:off x="6094375" y="-25255"/>
                <a:ext cx="463045" cy="445753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6E9FA00-C69F-A0EA-BA6F-6B22D07C1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368" y="384940"/>
              <a:ext cx="1756881" cy="2714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E606023-7CF7-DF6D-5141-0FAD0AF73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014" y="384940"/>
              <a:ext cx="592264" cy="3147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5E91E6-253E-C338-4CF3-483CFC38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347" y="280915"/>
              <a:ext cx="689317" cy="51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17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5626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Dokumentasi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kegiatan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Google Shape;109;p4">
            <a:extLst>
              <a:ext uri="{FF2B5EF4-FFF2-40B4-BE49-F238E27FC236}">
                <a16:creationId xmlns:a16="http://schemas.microsoft.com/office/drawing/2014/main" id="{64E1191C-B480-4263-3591-5A6F42D823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260" y="1214119"/>
            <a:ext cx="9677400" cy="473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2400"/>
              <a:buNone/>
            </a:pP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Dokumentasi</a:t>
            </a:r>
            <a:r>
              <a:rPr lang="en-US" sz="2400" dirty="0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 </a:t>
            </a:r>
            <a:r>
              <a:rPr lang="en-US" sz="2400" dirty="0" err="1">
                <a:solidFill>
                  <a:srgbClr val="172F57"/>
                </a:solidFill>
                <a:highlight>
                  <a:srgbClr val="FFFF00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kegiatan</a:t>
            </a:r>
            <a:endParaRPr lang="en-ID" sz="2200" dirty="0">
              <a:solidFill>
                <a:srgbClr val="172F57"/>
              </a:solidFill>
              <a:highlight>
                <a:srgbClr val="FFFF00"/>
              </a:highlight>
              <a:latin typeface="Times New Roman" panose="02020603050405020304" pitchFamily="18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0A5D07-084D-FF1C-39A0-C8C17ECC3729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4544CB-889B-0C95-86C4-D6ABCE3AA9AB}"/>
              </a:ext>
            </a:extLst>
          </p:cNvPr>
          <p:cNvGrpSpPr/>
          <p:nvPr/>
        </p:nvGrpSpPr>
        <p:grpSpPr>
          <a:xfrm>
            <a:off x="9057767" y="129922"/>
            <a:ext cx="3134233" cy="1536832"/>
            <a:chOff x="7800368" y="218661"/>
            <a:chExt cx="4072752" cy="17871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CF7D14-9C92-DFD5-13DD-AEDE82A0762C}"/>
                </a:ext>
              </a:extLst>
            </p:cNvPr>
            <p:cNvGrpSpPr/>
            <p:nvPr/>
          </p:nvGrpSpPr>
          <p:grpSpPr>
            <a:xfrm>
              <a:off x="8285271" y="218661"/>
              <a:ext cx="3587849" cy="1787145"/>
              <a:chOff x="3411913" y="-25255"/>
              <a:chExt cx="3587849" cy="1787145"/>
            </a:xfrm>
          </p:grpSpPr>
          <p:sp>
            <p:nvSpPr>
              <p:cNvPr id="16" name="Google Shape;85;p1">
                <a:extLst>
                  <a:ext uri="{FF2B5EF4-FFF2-40B4-BE49-F238E27FC236}">
                    <a16:creationId xmlns:a16="http://schemas.microsoft.com/office/drawing/2014/main" id="{23D5E829-F61F-27FC-6C42-FCAE1D87F8E2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A3B0FEEB-69F9-A9A6-211B-E765B1861E42}"/>
                  </a:ext>
                </a:extLst>
              </p:cNvPr>
              <p:cNvSpPr/>
              <p:nvPr/>
            </p:nvSpPr>
            <p:spPr>
              <a:xfrm>
                <a:off x="6094375" y="-25255"/>
                <a:ext cx="463045" cy="445753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9719CB8-80D4-0BED-CC72-E3A557436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368" y="384940"/>
              <a:ext cx="1756881" cy="2714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96825B2-428C-85E2-F6CC-1785A46E9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014" y="384940"/>
              <a:ext cx="592264" cy="3147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2386CB-9FE0-0C26-1FD3-2196F4ECA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347" y="280915"/>
              <a:ext cx="689317" cy="51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346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Laporan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079783-257B-A3D9-0F7F-A9598F01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1145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Laporan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E98F3C-F054-B19E-2529-C0B56C352EBA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9B3113-B1F3-02E7-BFD5-E6B56E4E6257}"/>
              </a:ext>
            </a:extLst>
          </p:cNvPr>
          <p:cNvGrpSpPr/>
          <p:nvPr/>
        </p:nvGrpSpPr>
        <p:grpSpPr>
          <a:xfrm>
            <a:off x="9057767" y="129922"/>
            <a:ext cx="3134233" cy="1536832"/>
            <a:chOff x="7800368" y="218661"/>
            <a:chExt cx="4072752" cy="17871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11D7848-9545-244A-0A17-796B439EFD5B}"/>
                </a:ext>
              </a:extLst>
            </p:cNvPr>
            <p:cNvGrpSpPr/>
            <p:nvPr/>
          </p:nvGrpSpPr>
          <p:grpSpPr>
            <a:xfrm>
              <a:off x="8285271" y="218661"/>
              <a:ext cx="3587849" cy="1787145"/>
              <a:chOff x="3411913" y="-25255"/>
              <a:chExt cx="3587849" cy="1787145"/>
            </a:xfrm>
          </p:grpSpPr>
          <p:sp>
            <p:nvSpPr>
              <p:cNvPr id="16" name="Google Shape;85;p1">
                <a:extLst>
                  <a:ext uri="{FF2B5EF4-FFF2-40B4-BE49-F238E27FC236}">
                    <a16:creationId xmlns:a16="http://schemas.microsoft.com/office/drawing/2014/main" id="{D958582B-801F-D248-425F-23F2B2E02016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E5B10DA9-62C1-75A1-3BA0-55DDF51D1954}"/>
                  </a:ext>
                </a:extLst>
              </p:cNvPr>
              <p:cNvSpPr/>
              <p:nvPr/>
            </p:nvSpPr>
            <p:spPr>
              <a:xfrm>
                <a:off x="6094375" y="-25255"/>
                <a:ext cx="463045" cy="445753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1A9CFD-B4A5-4400-0FE4-0498A28C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368" y="384940"/>
              <a:ext cx="1756881" cy="2714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9CE0EE-EAE0-98F5-C185-08600B089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014" y="384940"/>
              <a:ext cx="592264" cy="3147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A3F423-5216-5588-BDB1-B824F0BE1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347" y="280915"/>
              <a:ext cx="689317" cy="51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575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7" y="0"/>
            <a:ext cx="1219035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F57"/>
              </a:buClr>
              <a:buSzPts val="4400"/>
              <a:buFont typeface="Raleway Black"/>
              <a:buNone/>
            </a:pP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Bukti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Unggah</a:t>
            </a:r>
            <a:r>
              <a:rPr lang="en-US" dirty="0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r>
              <a:rPr lang="en-US" dirty="0" err="1">
                <a:solidFill>
                  <a:srgbClr val="172F57"/>
                </a:solidFill>
                <a:latin typeface="Raleway Black"/>
                <a:ea typeface="Raleway Black"/>
                <a:cs typeface="Raleway Black"/>
                <a:sym typeface="Raleway Black"/>
              </a:rPr>
              <a:t>Luaran</a:t>
            </a:r>
            <a:endParaRPr dirty="0">
              <a:solidFill>
                <a:srgbClr val="172F57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9368AB-FD06-6155-DE39-2566988F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900" y="1253330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err="1">
                <a:highlight>
                  <a:srgbClr val="FFFF00"/>
                </a:highlight>
              </a:rPr>
              <a:t>Berisi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tangkapan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layar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dokumen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serta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bukti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unggah</a:t>
            </a:r>
            <a:r>
              <a:rPr lang="en-US" dirty="0">
                <a:highlight>
                  <a:srgbClr val="FFFF00"/>
                </a:highlight>
              </a:rPr>
              <a:t> pada SIMPEL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99C7CB-A080-B79E-B6CB-70CBD5EC79AD}"/>
              </a:ext>
            </a:extLst>
          </p:cNvPr>
          <p:cNvSpPr/>
          <p:nvPr/>
        </p:nvSpPr>
        <p:spPr>
          <a:xfrm>
            <a:off x="9154391" y="121331"/>
            <a:ext cx="2847109" cy="708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BCE03F-B4B6-A2D4-4969-8DCD710DA4E4}"/>
              </a:ext>
            </a:extLst>
          </p:cNvPr>
          <p:cNvGrpSpPr/>
          <p:nvPr/>
        </p:nvGrpSpPr>
        <p:grpSpPr>
          <a:xfrm>
            <a:off x="9057767" y="129922"/>
            <a:ext cx="3134233" cy="1536832"/>
            <a:chOff x="7800368" y="218661"/>
            <a:chExt cx="4072752" cy="17871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46BDA25-F74C-2ECB-7A24-1119B4B322A3}"/>
                </a:ext>
              </a:extLst>
            </p:cNvPr>
            <p:cNvGrpSpPr/>
            <p:nvPr/>
          </p:nvGrpSpPr>
          <p:grpSpPr>
            <a:xfrm>
              <a:off x="8285271" y="218661"/>
              <a:ext cx="3587849" cy="1787145"/>
              <a:chOff x="3411913" y="-25255"/>
              <a:chExt cx="3587849" cy="1787145"/>
            </a:xfrm>
          </p:grpSpPr>
          <p:sp>
            <p:nvSpPr>
              <p:cNvPr id="16" name="Google Shape;85;p1">
                <a:extLst>
                  <a:ext uri="{FF2B5EF4-FFF2-40B4-BE49-F238E27FC236}">
                    <a16:creationId xmlns:a16="http://schemas.microsoft.com/office/drawing/2014/main" id="{DE8D6A24-2A11-8E98-BD80-0CEF4911AE85}"/>
                  </a:ext>
                </a:extLst>
              </p:cNvPr>
              <p:cNvSpPr txBox="1"/>
              <p:nvPr/>
            </p:nvSpPr>
            <p:spPr>
              <a:xfrm>
                <a:off x="3411913" y="1016223"/>
                <a:ext cx="3587849" cy="7456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Arial"/>
                  <a:buNone/>
                </a:pPr>
                <a:endParaRPr sz="4000" b="0" i="0" u="none" strike="noStrike" cap="none">
                  <a:solidFill>
                    <a:srgbClr val="172F57"/>
                  </a:solidFill>
                  <a:latin typeface="Raleway Black"/>
                  <a:ea typeface="Raleway Black"/>
                  <a:cs typeface="Raleway Black"/>
                  <a:sym typeface="Raleway Black"/>
                </a:endParaRPr>
              </a:p>
            </p:txBody>
          </p:sp>
          <p:sp>
            <p:nvSpPr>
              <p:cNvPr id="17" name="Freeform 23">
                <a:extLst>
                  <a:ext uri="{FF2B5EF4-FFF2-40B4-BE49-F238E27FC236}">
                    <a16:creationId xmlns:a16="http://schemas.microsoft.com/office/drawing/2014/main" id="{517899AC-FD73-C7E8-FF2B-9F95EA0CFB07}"/>
                  </a:ext>
                </a:extLst>
              </p:cNvPr>
              <p:cNvSpPr/>
              <p:nvPr/>
            </p:nvSpPr>
            <p:spPr>
              <a:xfrm>
                <a:off x="6094375" y="-25255"/>
                <a:ext cx="463045" cy="445753"/>
              </a:xfrm>
              <a:custGeom>
                <a:avLst/>
                <a:gdLst/>
                <a:ahLst/>
                <a:cxnLst/>
                <a:rect l="l" t="t" r="r" b="b"/>
                <a:pathLst>
                  <a:path w="579440" h="491075">
                    <a:moveTo>
                      <a:pt x="0" y="0"/>
                    </a:moveTo>
                    <a:lnTo>
                      <a:pt x="579440" y="0"/>
                    </a:lnTo>
                    <a:lnTo>
                      <a:pt x="579440" y="491075"/>
                    </a:lnTo>
                    <a:lnTo>
                      <a:pt x="0" y="49107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B7A985-BF8C-B076-5D8E-703799400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0368" y="384940"/>
              <a:ext cx="1756881" cy="2714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AEB108-9888-0B31-6E49-D6A76BF31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88014" y="384940"/>
              <a:ext cx="592264" cy="31476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3F8497-3C0B-1154-953E-7147666D7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29347" y="280915"/>
              <a:ext cx="689317" cy="515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0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B4265A67BB4721439CDD3EC4949BC2B1" ma:contentTypeVersion="18" ma:contentTypeDescription="Buat sebuah dokumen baru." ma:contentTypeScope="" ma:versionID="3418985e29c6633fb0deec51418d0da9">
  <xsd:schema xmlns:xsd="http://www.w3.org/2001/XMLSchema" xmlns:xs="http://www.w3.org/2001/XMLSchema" xmlns:p="http://schemas.microsoft.com/office/2006/metadata/properties" xmlns:ns2="2f8e0f0f-1580-47c5-b3c5-93af691c8fd8" xmlns:ns3="dbc04be2-107e-48dc-be60-d53e82900693" targetNamespace="http://schemas.microsoft.com/office/2006/metadata/properties" ma:root="true" ma:fieldsID="b01a0f9145244eb2e9fff5137527693b" ns2:_="" ns3:_="">
    <xsd:import namespace="2f8e0f0f-1580-47c5-b3c5-93af691c8fd8"/>
    <xsd:import namespace="dbc04be2-107e-48dc-be60-d53e829006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e0f0f-1580-47c5-b3c5-93af691c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 Gambar" ma:readOnly="false" ma:fieldId="{5cf76f15-5ced-4ddc-b409-7134ff3c332f}" ma:taxonomyMulti="true" ma:sspId="2c341d83-ad40-4bf4-9c06-e9132af74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04be2-107e-48dc-be60-d53e8290069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74bb595-7807-4042-97e0-31c035b7c733}" ma:internalName="TaxCatchAll" ma:showField="CatchAllData" ma:web="dbc04be2-107e-48dc-be60-d53e829006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8e0f0f-1580-47c5-b3c5-93af691c8fd8">
      <Terms xmlns="http://schemas.microsoft.com/office/infopath/2007/PartnerControls"/>
    </lcf76f155ced4ddcb4097134ff3c332f>
    <TaxCatchAll xmlns="dbc04be2-107e-48dc-be60-d53e82900693" xsi:nil="true"/>
  </documentManagement>
</p:properties>
</file>

<file path=customXml/itemProps1.xml><?xml version="1.0" encoding="utf-8"?>
<ds:datastoreItem xmlns:ds="http://schemas.openxmlformats.org/officeDocument/2006/customXml" ds:itemID="{6D2086A9-8ECA-4D76-9B4C-4C87524A1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e0f0f-1580-47c5-b3c5-93af691c8fd8"/>
    <ds:schemaRef ds:uri="dbc04be2-107e-48dc-be60-d53e82900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CE2EFB-06FC-4559-BF14-8678E30D3C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8372E4-94DB-412C-BAA5-DCD5A5108040}">
  <ds:schemaRefs>
    <ds:schemaRef ds:uri="http://schemas.microsoft.com/office/2006/metadata/properties"/>
    <ds:schemaRef ds:uri="http://schemas.microsoft.com/office/infopath/2007/PartnerControls"/>
    <ds:schemaRef ds:uri="2f8e0f0f-1580-47c5-b3c5-93af691c8fd8"/>
    <ds:schemaRef ds:uri="dbc04be2-107e-48dc-be60-d53e829006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279</TotalTime>
  <Words>217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Raleway Black</vt:lpstr>
      <vt:lpstr>Raleway</vt:lpstr>
      <vt:lpstr>Calibri</vt:lpstr>
      <vt:lpstr>Raleway ExtraBold</vt:lpstr>
      <vt:lpstr>Arial</vt:lpstr>
      <vt:lpstr>Times New Roman</vt:lpstr>
      <vt:lpstr>Raleway Medium</vt:lpstr>
      <vt:lpstr>Office Theme</vt:lpstr>
      <vt:lpstr>PowerPoint Presentation</vt:lpstr>
      <vt:lpstr>Judul, Lokasi, Tim Pengusul</vt:lpstr>
      <vt:lpstr>Identitas Usulan</vt:lpstr>
      <vt:lpstr>Progres Kegiatan</vt:lpstr>
      <vt:lpstr>Capaian Luaran Wajib : Publikasi</vt:lpstr>
      <vt:lpstr>Rekap Serapan Dana (100%)</vt:lpstr>
      <vt:lpstr>Dokumentasi kegiatan</vt:lpstr>
      <vt:lpstr>Bukti Unggah Laporan</vt:lpstr>
      <vt:lpstr>Bukti Unggah Luaran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Rizki Raditya</dc:creator>
  <cp:lastModifiedBy>Afrian Riznaldhy</cp:lastModifiedBy>
  <cp:revision>18</cp:revision>
  <dcterms:created xsi:type="dcterms:W3CDTF">2023-05-05T06:42:37Z</dcterms:created>
  <dcterms:modified xsi:type="dcterms:W3CDTF">2026-07-07T03:01:24Z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0x010100B4265A67BB4721439CDD3EC4949BC2B1</vt:lpwstr>
  </property>
</Properties>
</file>