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2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</p:sldIdLst>
  <p:sldSz cx="9144000" cy="6858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GoogleSlidesCustomDataVersion2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25" roundtripDataSignature="AMtx7mgc8vRkPpBjiaVltR4pyFMDeYk8G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76"/>
  </p:normalViewPr>
  <p:slideViewPr>
    <p:cSldViewPr snapToGrid="0">
      <p:cViewPr varScale="1">
        <p:scale>
          <a:sx n="101" d="100"/>
          <a:sy n="101" d="100"/>
        </p:scale>
        <p:origin x="1864" y="19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customschemas.google.com/relationships/presentationmetadata" Target="metadata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6" name="Google Shape;136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p1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2" name="Google Shape;142;p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p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8" name="Google Shape;148;p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p1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4" name="Google Shape;154;p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p1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0" name="Google Shape;160;p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p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6" name="Google Shape;166;p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p1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2" name="Google Shape;172;p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Google Shape;177;p1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8" name="Google Shape;178;p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Google Shape;183;p1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4" name="Google Shape;184;p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p1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0" name="Google Shape;190;p1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g36ce89dfd49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88;g36ce89dfd49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94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0" name="Google Shape;100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g36ce89dfd49_0_1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6" name="Google Shape;106;g36ce89dfd49_0_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g36ce89dfd49_0_1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2" name="Google Shape;112;g36ce89dfd49_0_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g36ce89dfd49_0_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8" name="Google Shape;118;g36ce89dfd49_0_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4" name="Google Shape;124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0" name="Google Shape;130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1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21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14" name="Google Shape;14;p2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21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2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30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30"/>
          <p:cNvSpPr txBox="1">
            <a:spLocks noGrp="1"/>
          </p:cNvSpPr>
          <p:nvPr>
            <p:ph type="body" idx="1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30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3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30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31"/>
          <p:cNvSpPr txBox="1">
            <a:spLocks noGrp="1"/>
          </p:cNvSpPr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31"/>
          <p:cNvSpPr txBox="1">
            <a:spLocks noGrp="1"/>
          </p:cNvSpPr>
          <p:nvPr>
            <p:ph type="body" idx="1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3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31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3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22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22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0" name="Google Shape;20;p2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2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2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23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sz="4000" b="1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23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marL="914400" lvl="1" indent="-22860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marL="2743200" lvl="5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marL="3200400" lvl="6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marL="3657600" lvl="7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marL="4114800" lvl="8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26" name="Google Shape;26;p23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2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2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2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24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32" name="Google Shape;32;p24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33" name="Google Shape;33;p24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24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2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25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25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39" name="Google Shape;39;p25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0" name="Google Shape;40;p25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1" name="Google Shape;41;p25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2" name="Google Shape;42;p2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25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25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26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26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2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2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27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27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2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28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28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marL="1371600" lvl="2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marL="2286000" lvl="4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marL="2743200" lvl="5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7" name="Google Shape;57;p28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58" name="Google Shape;58;p28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28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28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29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29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29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65" name="Google Shape;65;p2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29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29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0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20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20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2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20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 b="1"/>
              <a:t>Cover Slide</a:t>
            </a:r>
            <a:endParaRPr b="1"/>
          </a:p>
        </p:txBody>
      </p:sp>
      <p:sp>
        <p:nvSpPr>
          <p:cNvPr id="85" name="Google Shape;85;p1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rtl="0">
              <a:lnSpc>
                <a:spcPct val="115833"/>
              </a:lnSpc>
              <a:spcBef>
                <a:spcPts val="1000"/>
              </a:spcBef>
              <a:spcAft>
                <a:spcPts val="8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100" b="1" dirty="0">
                <a:solidFill>
                  <a:schemeClr val="dk1"/>
                </a:solidFill>
                <a:latin typeface="Aptos"/>
                <a:ea typeface="Aptos"/>
                <a:cs typeface="Aptos"/>
                <a:sym typeface="Aptos"/>
              </a:rPr>
              <a:t>Partnership for Preventing the Riverine Plastic Pollution in </a:t>
            </a:r>
            <a:r>
              <a:rPr lang="en-US" sz="1100" b="1" dirty="0" err="1">
                <a:solidFill>
                  <a:srgbClr val="EE0000"/>
                </a:solidFill>
                <a:latin typeface="Aptos"/>
                <a:ea typeface="Aptos"/>
                <a:cs typeface="Aptos"/>
                <a:sym typeface="Aptos"/>
              </a:rPr>
              <a:t>Sidoarjo</a:t>
            </a:r>
            <a:r>
              <a:rPr lang="en-US" sz="1100" b="1">
                <a:solidFill>
                  <a:srgbClr val="EE0000"/>
                </a:solidFill>
                <a:latin typeface="Aptos"/>
                <a:ea typeface="Aptos"/>
                <a:cs typeface="Aptos"/>
                <a:sym typeface="Aptos"/>
              </a:rPr>
              <a:t>, East Java</a:t>
            </a:r>
            <a:endParaRPr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10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</a:pPr>
            <a:r>
              <a:rPr lang="en-US" sz="3200" b="1"/>
              <a:t>Risk Register</a:t>
            </a:r>
            <a:endParaRPr/>
          </a:p>
        </p:txBody>
      </p:sp>
      <p:sp>
        <p:nvSpPr>
          <p:cNvPr id="139" name="Google Shape;139;p10"/>
          <p:cNvSpPr txBox="1">
            <a:spLocks noGrp="1"/>
          </p:cNvSpPr>
          <p:nvPr>
            <p:ph type="body" idx="1"/>
          </p:nvPr>
        </p:nvSpPr>
        <p:spPr>
          <a:xfrm>
            <a:off x="457200" y="1617133"/>
            <a:ext cx="8229600" cy="452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4290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en-US" sz="1800" dirty="0"/>
              <a:t>Identified risks</a:t>
            </a:r>
            <a:endParaRPr dirty="0"/>
          </a:p>
          <a:p>
            <a:pPr marL="342900" lvl="0" indent="-342900" algn="l" rtl="0">
              <a:spcBef>
                <a:spcPts val="9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en-US" sz="1800" dirty="0"/>
              <a:t>Mitigation measures</a:t>
            </a:r>
            <a:endParaRPr dirty="0"/>
          </a:p>
          <a:p>
            <a:pPr marL="342900" lvl="0" indent="-342900" algn="l" rtl="0">
              <a:spcBef>
                <a:spcPts val="9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en-US" sz="1800" dirty="0"/>
              <a:t>Responsible parties and monitoring plan</a:t>
            </a:r>
            <a:endParaRPr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p1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</a:pPr>
            <a:r>
              <a:rPr lang="en-US" sz="3200" b="1"/>
              <a:t>Logical Framework</a:t>
            </a:r>
            <a:endParaRPr/>
          </a:p>
        </p:txBody>
      </p:sp>
      <p:sp>
        <p:nvSpPr>
          <p:cNvPr id="145" name="Google Shape;145;p11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4290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en-US" sz="1800"/>
              <a:t>| Level | Description | Indicators | Assumptions |</a:t>
            </a:r>
            <a:endParaRPr/>
          </a:p>
          <a:p>
            <a:pPr marL="342900" lvl="0" indent="-342900" algn="l" rtl="0">
              <a:spcBef>
                <a:spcPts val="9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en-US" sz="1800"/>
              <a:t>|--------|--------------|-------------|--------------|</a:t>
            </a:r>
            <a:endParaRPr/>
          </a:p>
          <a:p>
            <a:pPr marL="342900" lvl="0" indent="-342900" algn="l" rtl="0">
              <a:spcBef>
                <a:spcPts val="9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en-US" sz="1800"/>
              <a:t>| Activities |  |  |  |</a:t>
            </a:r>
            <a:endParaRPr/>
          </a:p>
          <a:p>
            <a:pPr marL="342900" lvl="0" indent="-342900" algn="l" rtl="0">
              <a:spcBef>
                <a:spcPts val="9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en-US" sz="1800"/>
              <a:t>| Results |  |  |  |</a:t>
            </a:r>
            <a:endParaRPr/>
          </a:p>
          <a:p>
            <a:pPr marL="342900" lvl="0" indent="-342900" algn="l" rtl="0">
              <a:spcBef>
                <a:spcPts val="9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en-US" sz="1800"/>
              <a:t>| Objectives |  |  |  |</a:t>
            </a:r>
            <a:endParaRPr/>
          </a:p>
          <a:p>
            <a:pPr marL="342900" lvl="0" indent="-342900" algn="l" rtl="0">
              <a:spcBef>
                <a:spcPts val="9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en-US" sz="1800"/>
              <a:t>| Impact |  |  |  |</a:t>
            </a:r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p12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</a:pPr>
            <a:r>
              <a:rPr lang="en-US"/>
              <a:t>Innovation and Target Scale of Change (Slide 1)</a:t>
            </a:r>
            <a:endParaRPr/>
          </a:p>
        </p:txBody>
      </p:sp>
      <p:sp>
        <p:nvSpPr>
          <p:cNvPr id="151" name="Google Shape;151;p12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4290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en-US" sz="1800" dirty="0"/>
              <a:t>Innovative aspects of the project</a:t>
            </a:r>
            <a:endParaRPr dirty="0"/>
          </a:p>
          <a:p>
            <a:pPr marL="342900" lvl="0" indent="-342900" algn="l" rtl="0">
              <a:spcBef>
                <a:spcPts val="9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en-US" sz="1800" dirty="0"/>
              <a:t>Added value and differentiation</a:t>
            </a:r>
            <a:endParaRPr dirty="0"/>
          </a:p>
          <a:p>
            <a:pPr marL="342900" lvl="0" indent="-342900" algn="l" rtl="0">
              <a:spcBef>
                <a:spcPts val="9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en-US" sz="1800" dirty="0"/>
              <a:t>Scalability and replicability potential</a:t>
            </a:r>
            <a:endParaRPr dirty="0"/>
          </a:p>
          <a:p>
            <a:pPr marL="342900" lvl="0" indent="-342900" algn="l" rtl="0">
              <a:spcBef>
                <a:spcPts val="9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en-US" sz="1800" dirty="0"/>
              <a:t>Systemic change (short-term and long-term)</a:t>
            </a:r>
            <a:endParaRPr dirty="0"/>
          </a:p>
          <a:p>
            <a:pPr marL="342900" lvl="0" indent="-342900" algn="l" rtl="0">
              <a:spcBef>
                <a:spcPts val="9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en-US" sz="1800" dirty="0"/>
              <a:t>Collaboration and partnership expansion potential</a:t>
            </a:r>
            <a:endParaRPr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p13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</a:pPr>
            <a:r>
              <a:rPr lang="en-US"/>
              <a:t>Innovation and Target Scale of Change (Slide 2)</a:t>
            </a:r>
            <a:endParaRPr/>
          </a:p>
        </p:txBody>
      </p:sp>
      <p:sp>
        <p:nvSpPr>
          <p:cNvPr id="157" name="Google Shape;157;p13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4290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en-US" sz="1800" dirty="0"/>
              <a:t>Innovative aspects of the project</a:t>
            </a:r>
          </a:p>
          <a:p>
            <a:pPr marL="342900" lvl="0" indent="-342900" algn="l" rtl="0">
              <a:spcBef>
                <a:spcPts val="9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en-US" sz="1800" dirty="0"/>
              <a:t>Added value and differentiation</a:t>
            </a:r>
          </a:p>
          <a:p>
            <a:pPr marL="342900" lvl="0" indent="-342900" algn="l" rtl="0">
              <a:spcBef>
                <a:spcPts val="9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en-US" sz="1800" dirty="0"/>
              <a:t>Scalability and replicability potential</a:t>
            </a:r>
          </a:p>
          <a:p>
            <a:pPr marL="342900" lvl="0" indent="-342900" algn="l" rtl="0">
              <a:spcBef>
                <a:spcPts val="9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en-US" sz="1800" dirty="0"/>
              <a:t>Systemic change (short-term and long-term)</a:t>
            </a:r>
          </a:p>
          <a:p>
            <a:pPr marL="342900" lvl="0" indent="-342900" algn="l" rtl="0">
              <a:spcBef>
                <a:spcPts val="9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en-US" sz="1800" dirty="0"/>
              <a:t>Collaboration and partnership expansion potential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p1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</a:pPr>
            <a:r>
              <a:rPr lang="en-US"/>
              <a:t>Budget and KPI Milestone (Slide 1)</a:t>
            </a:r>
            <a:endParaRPr/>
          </a:p>
        </p:txBody>
      </p:sp>
      <p:sp>
        <p:nvSpPr>
          <p:cNvPr id="163" name="Google Shape;163;p14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4290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en-US" sz="1800" dirty="0"/>
              <a:t>Summary of required resources</a:t>
            </a:r>
            <a:endParaRPr dirty="0"/>
          </a:p>
          <a:p>
            <a:pPr marL="342900" lvl="0" indent="-342900" algn="l" rtl="0">
              <a:spcBef>
                <a:spcPts val="9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en-US" sz="1800" dirty="0"/>
              <a:t>Budget breakdown by KPI</a:t>
            </a:r>
            <a:endParaRPr dirty="0"/>
          </a:p>
          <a:p>
            <a:pPr marL="342900" lvl="0" indent="-342900" algn="l" rtl="0">
              <a:spcBef>
                <a:spcPts val="9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en-US" sz="1800" dirty="0"/>
              <a:t>Resource mobilization strategy</a:t>
            </a:r>
            <a:endParaRPr dirty="0"/>
          </a:p>
          <a:p>
            <a:pPr marL="342900" lvl="0" indent="-342900" algn="l" rtl="0">
              <a:spcBef>
                <a:spcPts val="9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en-US" sz="1800" dirty="0"/>
              <a:t>Milestone-based verification timeline</a:t>
            </a:r>
            <a:endParaRPr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68;p15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</a:pPr>
            <a:r>
              <a:rPr lang="en-US"/>
              <a:t>Budget and KPI Milestone (Slide 2)</a:t>
            </a:r>
            <a:endParaRPr/>
          </a:p>
        </p:txBody>
      </p:sp>
      <p:sp>
        <p:nvSpPr>
          <p:cNvPr id="169" name="Google Shape;169;p15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4290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en-US" sz="1800" dirty="0"/>
              <a:t>Summary of required resources</a:t>
            </a:r>
          </a:p>
          <a:p>
            <a:pPr marL="342900" lvl="0" indent="-342900" algn="l" rtl="0">
              <a:spcBef>
                <a:spcPts val="9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en-US" sz="1800" dirty="0"/>
              <a:t>Budget breakdown by KPI</a:t>
            </a:r>
          </a:p>
          <a:p>
            <a:pPr marL="342900" lvl="0" indent="-342900" algn="l" rtl="0">
              <a:spcBef>
                <a:spcPts val="9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en-US" sz="1800" dirty="0"/>
              <a:t>Resource mobilization strategy</a:t>
            </a:r>
          </a:p>
          <a:p>
            <a:pPr marL="342900" lvl="0" indent="-342900" algn="l" rtl="0">
              <a:spcBef>
                <a:spcPts val="9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en-US" sz="1800" dirty="0"/>
              <a:t>Milestone-based verification timeline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Google Shape;174;p16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</a:pPr>
            <a:r>
              <a:rPr lang="en-US"/>
              <a:t>Budget and KPI Milestone (Slide 3)</a:t>
            </a:r>
            <a:endParaRPr/>
          </a:p>
        </p:txBody>
      </p:sp>
      <p:sp>
        <p:nvSpPr>
          <p:cNvPr id="175" name="Google Shape;175;p16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4290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en-US" sz="1800" dirty="0"/>
              <a:t>Summary of required resources</a:t>
            </a:r>
          </a:p>
          <a:p>
            <a:pPr marL="342900" lvl="0" indent="-342900" algn="l" rtl="0">
              <a:spcBef>
                <a:spcPts val="9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en-US" sz="1800" dirty="0"/>
              <a:t>Budget breakdown by KPI</a:t>
            </a:r>
          </a:p>
          <a:p>
            <a:pPr marL="342900" lvl="0" indent="-342900" algn="l" rtl="0">
              <a:spcBef>
                <a:spcPts val="9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en-US" sz="1800" dirty="0"/>
              <a:t>Resource mobilization strategy</a:t>
            </a:r>
          </a:p>
          <a:p>
            <a:pPr marL="342900" lvl="0" indent="-342900" algn="l" rtl="0">
              <a:spcBef>
                <a:spcPts val="9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en-US" sz="1800" dirty="0"/>
              <a:t>Milestone-based verification timeline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Google Shape;180;p17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</a:pPr>
            <a:r>
              <a:rPr lang="en-US"/>
              <a:t>Relevant Experiences (Slide 1)</a:t>
            </a:r>
            <a:endParaRPr/>
          </a:p>
        </p:txBody>
      </p:sp>
      <p:sp>
        <p:nvSpPr>
          <p:cNvPr id="181" name="Google Shape;181;p17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4290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en-US" sz="1800" dirty="0"/>
              <a:t>Overview of past relevant projects (last 3 years)</a:t>
            </a:r>
            <a:endParaRPr dirty="0"/>
          </a:p>
          <a:p>
            <a:pPr marL="342900" lvl="0" indent="-342900" algn="l" rtl="0">
              <a:spcBef>
                <a:spcPts val="9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en-US" sz="1800" dirty="0"/>
              <a:t>Key achievements and lessons learned</a:t>
            </a:r>
            <a:endParaRPr dirty="0"/>
          </a:p>
          <a:p>
            <a:pPr marL="342900" lvl="0" indent="-342900" algn="l" rtl="0">
              <a:spcBef>
                <a:spcPts val="9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en-US" sz="1800" dirty="0"/>
              <a:t>Application of previous experience to current proposal</a:t>
            </a:r>
            <a:endParaRPr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p18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</a:pPr>
            <a:r>
              <a:rPr lang="en-US"/>
              <a:t>Relevant Experiences (Slide 2)</a:t>
            </a:r>
            <a:endParaRPr/>
          </a:p>
        </p:txBody>
      </p:sp>
      <p:sp>
        <p:nvSpPr>
          <p:cNvPr id="187" name="Google Shape;187;p18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4290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en-US" sz="1800" dirty="0"/>
              <a:t>Overview of past relevant projects (last 3 years)</a:t>
            </a:r>
          </a:p>
          <a:p>
            <a:pPr marL="342900" lvl="0" indent="-342900" algn="l" rtl="0">
              <a:spcBef>
                <a:spcPts val="9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en-US" sz="1800" dirty="0"/>
              <a:t>Key achievements and lessons learned</a:t>
            </a:r>
          </a:p>
          <a:p>
            <a:pPr marL="342900" lvl="0" indent="-342900" algn="l" rtl="0">
              <a:spcBef>
                <a:spcPts val="9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en-US" sz="1800" dirty="0"/>
              <a:t>Application of previous experience to current proposal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Google Shape;192;p19"/>
          <p:cNvSpPr txBox="1">
            <a:spLocks noGrp="1"/>
          </p:cNvSpPr>
          <p:nvPr>
            <p:ph type="body" idx="1"/>
          </p:nvPr>
        </p:nvSpPr>
        <p:spPr>
          <a:xfrm>
            <a:off x="498495" y="2726978"/>
            <a:ext cx="8229600" cy="7595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</a:pPr>
            <a:r>
              <a:rPr lang="en-US" sz="3600" b="1"/>
              <a:t>Closing Slide</a:t>
            </a:r>
            <a:endParaRPr sz="3600" b="1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g36ce89dfd49_0_0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</a:pPr>
            <a:r>
              <a:rPr lang="en-US"/>
              <a:t>Description of Project Idea (Slide 1)</a:t>
            </a:r>
            <a:endParaRPr/>
          </a:p>
        </p:txBody>
      </p:sp>
      <p:sp>
        <p:nvSpPr>
          <p:cNvPr id="91" name="Google Shape;91;g36ce89dfd49_0_0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960"/>
              </a:spcBef>
              <a:spcAft>
                <a:spcPts val="0"/>
              </a:spcAft>
              <a:buNone/>
            </a:pPr>
            <a:endParaRPr/>
          </a:p>
          <a:p>
            <a:pPr marL="342900" lvl="0" indent="0" algn="l" rtl="0">
              <a:lnSpc>
                <a:spcPct val="115000"/>
              </a:lnSpc>
              <a:spcBef>
                <a:spcPts val="400"/>
              </a:spcBef>
              <a:spcAft>
                <a:spcPts val="0"/>
              </a:spcAft>
              <a:buNone/>
            </a:pPr>
            <a:r>
              <a:rPr lang="en-US" sz="1800"/>
              <a:t>- Context and relevance of the project idea</a:t>
            </a:r>
            <a:endParaRPr sz="1800"/>
          </a:p>
          <a:p>
            <a:pPr marL="342900" lvl="0" indent="0" algn="l" rtl="0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en-US" sz="1800"/>
              <a:t>- Expected contribution to project objective and partnership goal</a:t>
            </a:r>
            <a:endParaRPr sz="1800"/>
          </a:p>
          <a:p>
            <a:pPr marL="342900" lvl="0" indent="0" algn="l" rtl="0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en-US" sz="1800"/>
              <a:t>- Target site map with highlighted intervention area</a:t>
            </a:r>
            <a:endParaRPr sz="1800"/>
          </a:p>
          <a:p>
            <a:pPr marL="342900" lvl="0" indent="0" algn="l" rtl="0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None/>
            </a:pPr>
            <a:endParaRPr sz="1800">
              <a:latin typeface="Arial"/>
              <a:ea typeface="Arial"/>
              <a:cs typeface="Arial"/>
              <a:sym typeface="Arial"/>
            </a:endParaRPr>
          </a:p>
          <a:p>
            <a:pPr marL="342900" lvl="0" indent="-342900" algn="l" rtl="0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SzPts val="1800"/>
              <a:buChar char="•"/>
            </a:pPr>
            <a:r>
              <a:rPr lang="en-US" sz="1800"/>
              <a:t>[Insert Map / Diagram Placeholder]</a:t>
            </a:r>
            <a:endParaRPr sz="1800"/>
          </a:p>
          <a:p>
            <a:pPr marL="342900" lvl="0" indent="0" algn="l" rtl="0">
              <a:spcBef>
                <a:spcPts val="960"/>
              </a:spcBef>
              <a:spcAft>
                <a:spcPts val="0"/>
              </a:spcAft>
              <a:buNone/>
            </a:pPr>
            <a:endParaRPr sz="18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3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</a:pPr>
            <a:r>
              <a:rPr lang="en-US"/>
              <a:t>Description of Project Idea (Slide 2)</a:t>
            </a:r>
            <a:endParaRPr/>
          </a:p>
        </p:txBody>
      </p:sp>
      <p:sp>
        <p:nvSpPr>
          <p:cNvPr id="97" name="Google Shape;97;p3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960"/>
              </a:spcBef>
              <a:spcAft>
                <a:spcPts val="0"/>
              </a:spcAft>
              <a:buNone/>
            </a:pPr>
            <a:endParaRPr/>
          </a:p>
          <a:p>
            <a:pPr marL="342900" lvl="0" indent="0" algn="l" rtl="0">
              <a:lnSpc>
                <a:spcPct val="115000"/>
              </a:lnSpc>
              <a:spcBef>
                <a:spcPts val="400"/>
              </a:spcBef>
              <a:spcAft>
                <a:spcPts val="0"/>
              </a:spcAft>
              <a:buNone/>
            </a:pPr>
            <a:r>
              <a:rPr lang="en-US" sz="1800"/>
              <a:t>- Context and relevance of the project idea</a:t>
            </a:r>
            <a:endParaRPr sz="1800"/>
          </a:p>
          <a:p>
            <a:pPr marL="342900" lvl="0" indent="0" algn="l" rtl="0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en-US" sz="1800"/>
              <a:t>- Expected contribution to project objective and partnership goal</a:t>
            </a:r>
            <a:endParaRPr sz="1800"/>
          </a:p>
          <a:p>
            <a:pPr marL="342900" lvl="0" indent="0" algn="l" rtl="0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en-US" sz="1800"/>
              <a:t>- Target site map with highlighted intervention area</a:t>
            </a:r>
            <a:endParaRPr sz="1800"/>
          </a:p>
          <a:p>
            <a:pPr marL="342900" lvl="0" indent="0" algn="l" rtl="0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None/>
            </a:pPr>
            <a:endParaRPr sz="1800">
              <a:latin typeface="Arial"/>
              <a:ea typeface="Arial"/>
              <a:cs typeface="Arial"/>
              <a:sym typeface="Arial"/>
            </a:endParaRPr>
          </a:p>
          <a:p>
            <a:pPr marL="342900" lvl="0" indent="-342900" algn="l" rtl="0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SzPts val="1800"/>
              <a:buChar char="•"/>
            </a:pPr>
            <a:r>
              <a:rPr lang="en-US" sz="1800"/>
              <a:t>[Insert Map / Diagram Placeholder]</a:t>
            </a:r>
            <a:endParaRPr sz="180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</a:pPr>
            <a:r>
              <a:rPr lang="en-US" sz="3200" b="1"/>
              <a:t>Institutional Strength and Capacity</a:t>
            </a:r>
            <a:endParaRPr/>
          </a:p>
        </p:txBody>
      </p:sp>
      <p:sp>
        <p:nvSpPr>
          <p:cNvPr id="103" name="Google Shape;103;p4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4290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en-US" sz="1800" dirty="0"/>
              <a:t>Organizational overview and mandate</a:t>
            </a:r>
            <a:endParaRPr dirty="0"/>
          </a:p>
          <a:p>
            <a:pPr marL="342900" lvl="0" indent="-342900" algn="l" rtl="0">
              <a:spcBef>
                <a:spcPts val="9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en-US" sz="1800" dirty="0"/>
              <a:t>Management and technical capacity</a:t>
            </a:r>
            <a:endParaRPr dirty="0"/>
          </a:p>
          <a:p>
            <a:pPr marL="342900" lvl="0" indent="-342900" algn="l" rtl="0">
              <a:spcBef>
                <a:spcPts val="9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en-US" sz="1800" dirty="0"/>
              <a:t>Team structure and key qualifications</a:t>
            </a:r>
            <a:endParaRPr dirty="0"/>
          </a:p>
          <a:p>
            <a:pPr marL="342900" lvl="0" indent="-342900" algn="l" rtl="0">
              <a:spcBef>
                <a:spcPts val="9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en-US" sz="1800" dirty="0"/>
              <a:t>Financial readiness and performance-based implementation capacity</a:t>
            </a:r>
            <a:endParaRPr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g36ce89dfd49_0_16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</a:pPr>
            <a:r>
              <a:rPr lang="en-US" sz="3200" b="1"/>
              <a:t>Implementation Approach – KPI 1</a:t>
            </a:r>
            <a:endParaRPr/>
          </a:p>
        </p:txBody>
      </p:sp>
      <p:sp>
        <p:nvSpPr>
          <p:cNvPr id="109" name="Google Shape;109;g36ce89dfd49_0_16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4290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en-US" sz="1800" dirty="0"/>
              <a:t>KPI description and target results</a:t>
            </a:r>
            <a:endParaRPr dirty="0"/>
          </a:p>
          <a:p>
            <a:pPr marL="342900" lvl="0" indent="-342900" algn="l" rtl="0">
              <a:spcBef>
                <a:spcPts val="9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en-US" sz="1800" dirty="0"/>
              <a:t>Planned activities and milestones (3–6 months)</a:t>
            </a:r>
            <a:endParaRPr dirty="0"/>
          </a:p>
          <a:p>
            <a:pPr marL="342900" lvl="0" indent="-342900" algn="l" rtl="0">
              <a:spcBef>
                <a:spcPts val="9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en-US" sz="1800" dirty="0"/>
              <a:t>Key stakeholders and partnerships</a:t>
            </a:r>
            <a:endParaRPr dirty="0"/>
          </a:p>
          <a:p>
            <a:pPr marL="342900" lvl="0" indent="-342900" algn="l" rtl="0">
              <a:spcBef>
                <a:spcPts val="9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en-US" sz="1800" dirty="0"/>
              <a:t>Anticipated risks and mitigation strategies</a:t>
            </a:r>
            <a:endParaRPr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g36ce89dfd49_0_1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</a:pPr>
            <a:r>
              <a:rPr lang="en-US" sz="3200" b="1"/>
              <a:t>Implementation Approach – KPI 2</a:t>
            </a:r>
            <a:endParaRPr/>
          </a:p>
        </p:txBody>
      </p:sp>
      <p:sp>
        <p:nvSpPr>
          <p:cNvPr id="115" name="Google Shape;115;g36ce89dfd49_0_11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4290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en-US" sz="1800" dirty="0"/>
              <a:t>KPI description and target results</a:t>
            </a:r>
            <a:endParaRPr dirty="0"/>
          </a:p>
          <a:p>
            <a:pPr marL="342900" lvl="0" indent="-342900" algn="l" rtl="0">
              <a:spcBef>
                <a:spcPts val="9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en-US" sz="1800" dirty="0"/>
              <a:t>Planned activities and milestones (3–6 months)</a:t>
            </a:r>
            <a:endParaRPr dirty="0"/>
          </a:p>
          <a:p>
            <a:pPr marL="342900" lvl="0" indent="-342900" algn="l" rtl="0">
              <a:spcBef>
                <a:spcPts val="9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en-US" sz="1800" dirty="0"/>
              <a:t>Key stakeholders and partnerships</a:t>
            </a:r>
            <a:endParaRPr dirty="0"/>
          </a:p>
          <a:p>
            <a:pPr marL="342900" lvl="0" indent="-342900" algn="l" rtl="0">
              <a:spcBef>
                <a:spcPts val="9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en-US" sz="1800" dirty="0"/>
              <a:t>Anticipated risks and mitigation strategies</a:t>
            </a:r>
            <a:endParaRPr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g36ce89dfd49_0_6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</a:pPr>
            <a:r>
              <a:rPr lang="en-US" sz="3200" b="1"/>
              <a:t>Implementation Approach – KPI 3</a:t>
            </a:r>
            <a:endParaRPr/>
          </a:p>
        </p:txBody>
      </p:sp>
      <p:sp>
        <p:nvSpPr>
          <p:cNvPr id="121" name="Google Shape;121;g36ce89dfd49_0_6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4290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en-US" sz="1800" dirty="0"/>
              <a:t>KPI description and target results</a:t>
            </a:r>
            <a:endParaRPr dirty="0"/>
          </a:p>
          <a:p>
            <a:pPr marL="342900" lvl="0" indent="-342900" algn="l" rtl="0">
              <a:spcBef>
                <a:spcPts val="9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en-US" sz="1800" dirty="0"/>
              <a:t>Planned activities and milestones (3–6 months)</a:t>
            </a:r>
            <a:endParaRPr dirty="0"/>
          </a:p>
          <a:p>
            <a:pPr marL="342900" lvl="0" indent="-342900" algn="l" rtl="0">
              <a:spcBef>
                <a:spcPts val="9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en-US" sz="1800" dirty="0"/>
              <a:t>Key stakeholders and partnerships</a:t>
            </a:r>
            <a:endParaRPr dirty="0"/>
          </a:p>
          <a:p>
            <a:pPr marL="342900" lvl="0" indent="-342900" algn="l" rtl="0">
              <a:spcBef>
                <a:spcPts val="9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en-US" sz="1800" dirty="0"/>
              <a:t>Anticipated risks and mitigation strategies</a:t>
            </a:r>
            <a:endParaRPr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8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</a:pPr>
            <a:r>
              <a:rPr lang="en-US" sz="3200" b="1"/>
              <a:t>Implementation Approach – KPI 4</a:t>
            </a:r>
            <a:endParaRPr/>
          </a:p>
        </p:txBody>
      </p:sp>
      <p:sp>
        <p:nvSpPr>
          <p:cNvPr id="127" name="Google Shape;127;p8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Char char="•"/>
              <a:tabLst/>
              <a:defRPr/>
            </a:pP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cs typeface="Calibri"/>
                <a:sym typeface="Calibri"/>
              </a:rPr>
              <a:t>KPI description and target results</a:t>
            </a:r>
            <a:endParaRPr kumimoji="0" lang="en-US" sz="32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cs typeface="Calibri"/>
              <a:sym typeface="Calibri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96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Char char="•"/>
              <a:tabLst/>
              <a:defRPr/>
            </a:pP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cs typeface="Calibri"/>
                <a:sym typeface="Calibri"/>
              </a:rPr>
              <a:t>Planned activities and milestones (3–6 months)</a:t>
            </a:r>
            <a:endParaRPr kumimoji="0" lang="en-US" sz="32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cs typeface="Calibri"/>
              <a:sym typeface="Calibri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96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Char char="•"/>
              <a:tabLst/>
              <a:defRPr/>
            </a:pP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cs typeface="Calibri"/>
                <a:sym typeface="Calibri"/>
              </a:rPr>
              <a:t>Key stakeholders and partnerships</a:t>
            </a:r>
            <a:endParaRPr kumimoji="0" lang="en-US" sz="32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cs typeface="Calibri"/>
              <a:sym typeface="Calibri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96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Char char="•"/>
              <a:tabLst/>
              <a:defRPr/>
            </a:pP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cs typeface="Calibri"/>
                <a:sym typeface="Calibri"/>
              </a:rPr>
              <a:t>Anticipated risks and mitigation strategies</a:t>
            </a:r>
            <a:endParaRPr kumimoji="0" lang="en-US" sz="32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endParaRPr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9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</a:pPr>
            <a:r>
              <a:rPr lang="en-US" sz="3200" b="1"/>
              <a:t>Implementation Approach – KPI 5</a:t>
            </a:r>
            <a:endParaRPr/>
          </a:p>
        </p:txBody>
      </p:sp>
      <p:sp>
        <p:nvSpPr>
          <p:cNvPr id="133" name="Google Shape;133;p9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4290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en-US" sz="1800" dirty="0"/>
              <a:t>KPI description and target results</a:t>
            </a:r>
          </a:p>
          <a:p>
            <a:pPr marL="342900" lvl="0" indent="-342900" algn="l" rtl="0">
              <a:spcBef>
                <a:spcPts val="9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en-US" sz="1800" dirty="0"/>
              <a:t>Planned activities and milestones (3–6 months)</a:t>
            </a:r>
          </a:p>
          <a:p>
            <a:pPr marL="342900" lvl="0" indent="-342900" algn="l" rtl="0">
              <a:spcBef>
                <a:spcPts val="9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en-US" sz="1800" dirty="0"/>
              <a:t>Key stakeholders and partnerships</a:t>
            </a:r>
          </a:p>
          <a:p>
            <a:pPr marL="342900" lvl="0" indent="-342900" algn="l" rtl="0">
              <a:spcBef>
                <a:spcPts val="9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en-US" sz="1800" dirty="0"/>
              <a:t>Anticipated risks and mitigation strategies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493</Words>
  <Application>Microsoft Macintosh PowerPoint</Application>
  <PresentationFormat>On-screen Show (4:3)</PresentationFormat>
  <Paragraphs>93</Paragraphs>
  <Slides>19</Slides>
  <Notes>19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3" baseType="lpstr">
      <vt:lpstr>Aptos</vt:lpstr>
      <vt:lpstr>Arial</vt:lpstr>
      <vt:lpstr>Calibri</vt:lpstr>
      <vt:lpstr>Office Theme</vt:lpstr>
      <vt:lpstr>Cover Slide</vt:lpstr>
      <vt:lpstr>Description of Project Idea (Slide 1)</vt:lpstr>
      <vt:lpstr>Description of Project Idea (Slide 2)</vt:lpstr>
      <vt:lpstr>Institutional Strength and Capacity</vt:lpstr>
      <vt:lpstr>Implementation Approach – KPI 1</vt:lpstr>
      <vt:lpstr>Implementation Approach – KPI 2</vt:lpstr>
      <vt:lpstr>Implementation Approach – KPI 3</vt:lpstr>
      <vt:lpstr>Implementation Approach – KPI 4</vt:lpstr>
      <vt:lpstr>Implementation Approach – KPI 5</vt:lpstr>
      <vt:lpstr>Risk Register</vt:lpstr>
      <vt:lpstr>Logical Framework</vt:lpstr>
      <vt:lpstr>Innovation and Target Scale of Change (Slide 1)</vt:lpstr>
      <vt:lpstr>Innovation and Target Scale of Change (Slide 2)</vt:lpstr>
      <vt:lpstr>Budget and KPI Milestone (Slide 1)</vt:lpstr>
      <vt:lpstr>Budget and KPI Milestone (Slide 2)</vt:lpstr>
      <vt:lpstr>Budget and KPI Milestone (Slide 3)</vt:lpstr>
      <vt:lpstr>Relevant Experiences (Slide 1)</vt:lpstr>
      <vt:lpstr>Relevant Experiences (Slide 2)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Rizka Lutfiani</cp:lastModifiedBy>
  <cp:revision>4</cp:revision>
  <dcterms:created xsi:type="dcterms:W3CDTF">2013-01-27T09:14:16Z</dcterms:created>
  <dcterms:modified xsi:type="dcterms:W3CDTF">2026-03-14T05:48:38Z</dcterms:modified>
</cp:coreProperties>
</file>