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5" r:id="rId6"/>
    <p:sldId id="266" r:id="rId7"/>
    <p:sldId id="267" r:id="rId8"/>
    <p:sldId id="268" r:id="rId9"/>
    <p:sldId id="269" r:id="rId10"/>
    <p:sldId id="270" r:id="rId11"/>
    <p:sldId id="264" r:id="rId12"/>
    <p:sldId id="263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6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261A1-CE75-4526-B978-4392C5FEAF9E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3F8C4-3629-429E-AA28-4341D028194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3217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9DF0AA55-98B0-E870-87B8-DAD3D7D72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83E49DB1-0859-96FA-ADA1-124C340A99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CD2943E0-6BE1-A71E-1E2E-CC0C4AE3A7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9536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6178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1405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2607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B9A1F4D4-5261-BB1D-2A54-ACF989096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CE57D710-4C8F-9B4A-7D22-21375CE6E7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0C70363C-188A-53D2-33EE-20E3F78622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027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3604B2DE-A953-64AB-461F-92AAF6AA8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DCE3C495-2D66-113E-2C57-CA8E5BEDCA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D0189031-9756-83FB-2656-A0F36BFE68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741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DD96FBD5-5C41-63A5-0A34-90D176D7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BE2CE6C3-6A72-34F2-6A1D-7264969C8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7A8E62C6-644C-DC8D-0994-BB3D55802E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9891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E6161760-503C-6AD0-3FC4-B4A75141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47D8D2DB-7221-99B3-22C7-109A844F9A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38E1BEB8-CB9A-311B-4CCA-C4FD1A2F33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4716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5055D578-9643-8362-0132-827E85C6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6DF179B3-A06D-59B7-6F64-37CA063BF9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09698FF9-E673-1A3C-8F6E-B4E4DB2E17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5189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5005C-1BA3-B9D8-0098-2E6B2BADC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27E76-E9F1-22F7-AB5F-330353E97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27C54-078A-0574-BA69-EFAB79FF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85DA5-558D-285A-3817-974F6ADF2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27986-08C2-5E76-3CBC-C3EC56B4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120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84B25-2B25-9D3E-BE73-CDECCB029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83EF9D-E0DE-3EEB-0236-713B714B5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57113-F23C-198A-F0CC-DBB03BABC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668C6-528D-04AD-F433-D1000F13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8F8D9-4207-2FEA-E080-8EACD05E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064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68E55E-C8D8-E143-631E-4E4DDFBB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97215-BCDA-4C07-208F-661F2A45C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4FE0D-751F-E381-F8FF-FED996054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8586C-0BDB-5ECE-E17A-07402ABD2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396E2-093B-2A9D-994F-D0D966A9E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495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C7C2F-1FF2-AA13-68A3-73245AEB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F4DF8-45DA-D7D9-270E-B32E13527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4F590-F357-1C7B-183E-2C86D88E6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8DA88-4A37-AA58-4B96-0D6AB5A49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1FF65-7D3A-9945-B113-83C72C8D2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12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D6877-1B72-D839-2B95-7B19FE01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254FA-5C7B-A7D2-EE8B-0C7CA5A4F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4A55E-738D-B323-4210-389BA6D5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B1799-2C73-BF88-D270-7C9B190E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1EA2A-663A-61A3-DC09-3777824D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3422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5CF32-7F55-8FD3-28B7-BACF61F8C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D045F-4B31-2C8C-7079-2ACB25337C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CA6091-DE4F-5EEC-B0A4-75B8DF747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D63ED-23D4-36B6-D98D-40F68C04D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BFB87-BF13-1407-C458-5C2E0889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815F6-A832-55F3-A8D4-1D4265FD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77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F950D-5464-561B-5F8F-56D968668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D774E-EC17-440E-BABC-5DC6DD020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9F424-CD07-8237-CF72-F15FAFB48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5BB24-D705-8EB5-68AB-5ADDDBD73A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55BD8-6972-AE06-9C3A-198AD4452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0EB439-D005-B6F5-4E1C-B29AFF486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E7EBC3-68F1-B304-A266-28F0C016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44546-5588-0815-69D8-7C095A07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045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7A69D-6C57-2012-0C76-F564B437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05AAB4-7580-13FA-5533-C33571A06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02CB3-E84F-054B-AD1A-59683A1C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DD3A5-D8D3-F924-7B24-88D67607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49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D6984B-8EB8-ABF0-FFF4-183C5324F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13F41D-057C-F33F-C605-457F9F02C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C170E-EF34-1A57-EBF4-0614CCE27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35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420BD-F3BC-D92D-D5EA-60A02175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8F67B-D105-4DD3-6289-F380AC099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2459C-06DE-91C4-A964-9CA3F72B7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2634D-8960-7171-95DF-D2092C5F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E639F-C5E8-1BC1-2546-B4990CD5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C46A3-D148-D70B-ABEF-58B10AD5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764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320C2-FBE4-55B3-8B50-675D53B8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D67CD-7D17-8A81-88EE-A5F1C9FDC9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7C05F-09C9-B2C0-11D6-5DF01EFEA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DEC6A4-8D1E-2428-B1B4-9FEB091D9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4C1779-30C0-EBDF-FA9B-BA16386A5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26AD6-E7C6-2760-F5AB-DB157BD20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173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4FD8-F197-E7DD-24F8-41E7FE1A1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77C5-9338-8E66-4500-414ABB4C1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B90E1-6ACD-344F-A506-A1A2DB9A1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23E063-EAEB-4895-AE6D-DAFB4E88BD36}" type="datetimeFigureOut">
              <a:rPr lang="en-ID" smtClean="0"/>
              <a:t>23/10/2025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05BDB-B5DA-13AF-AE03-D3BC08756F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AA297-48A8-A9DF-9068-39ABF399E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2A36E5-6D7F-4F2B-A5C3-0B2F0EAB83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11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555812" y="842683"/>
            <a:ext cx="4392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55706" y="5242526"/>
            <a:ext cx="43927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Nama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Ketua</a:t>
            </a: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Peneliti</a:t>
            </a:r>
            <a:endParaRPr sz="2000" b="0" i="0" u="none" strike="noStrike" cap="none" dirty="0">
              <a:solidFill>
                <a:srgbClr val="172F57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555705" y="3032821"/>
            <a:ext cx="719200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600" b="1" i="1" u="none" strike="noStrike" cap="none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JUDUL PENELITIAN</a:t>
            </a:r>
            <a:endParaRPr sz="26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55705" y="5746022"/>
            <a:ext cx="505250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Departemen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sz="1600"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Fakultas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Raleway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Institut</a:t>
            </a:r>
            <a:r>
              <a:rPr lang="en-US" sz="1600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600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Teknologi</a:t>
            </a:r>
            <a:r>
              <a:rPr lang="en-US" sz="1600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600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Sepuluh</a:t>
            </a:r>
            <a:r>
              <a:rPr lang="en-US" sz="1600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600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Nopember</a:t>
            </a:r>
            <a:endParaRPr sz="1600"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Surabaya, (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Tanggal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…………..)</a:t>
            </a:r>
            <a:endParaRPr sz="1600"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Google Shape;87;p1">
            <a:extLst>
              <a:ext uri="{FF2B5EF4-FFF2-40B4-BE49-F238E27FC236}">
                <a16:creationId xmlns:a16="http://schemas.microsoft.com/office/drawing/2014/main" id="{038884F1-BB45-EAB3-1CB8-4FE0F9106FD3}"/>
              </a:ext>
            </a:extLst>
          </p:cNvPr>
          <p:cNvSpPr txBox="1"/>
          <p:nvPr/>
        </p:nvSpPr>
        <p:spPr>
          <a:xfrm>
            <a:off x="555706" y="139153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PRESENTASI KEMAJUAN KEGIATAN</a:t>
            </a:r>
            <a:endParaRPr sz="20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" name="Google Shape;87;p1">
            <a:extLst>
              <a:ext uri="{FF2B5EF4-FFF2-40B4-BE49-F238E27FC236}">
                <a16:creationId xmlns:a16="http://schemas.microsoft.com/office/drawing/2014/main" id="{71098ABA-3031-71C9-6373-7CDAF3680204}"/>
              </a:ext>
            </a:extLst>
          </p:cNvPr>
          <p:cNvSpPr txBox="1"/>
          <p:nvPr/>
        </p:nvSpPr>
        <p:spPr>
          <a:xfrm>
            <a:off x="555705" y="504245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u="none" strike="noStrike" cap="none" dirty="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  <a:t>SKEMA PENGABDIAN</a:t>
            </a:r>
            <a:endParaRPr sz="2000" b="1" i="1" u="none" strike="noStrike" cap="none" dirty="0">
              <a:solidFill>
                <a:schemeClr val="tx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F06378ED-65E0-E2E3-5CD1-F9F2390B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BFCEB68C-55BB-9D5F-4BF8-F109814BB0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3E16E9-4FC2-7286-CE89-9AEA3BB54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429286"/>
              </p:ext>
            </p:extLst>
          </p:nvPr>
        </p:nvGraphicFramePr>
        <p:xfrm>
          <a:off x="617220" y="1813831"/>
          <a:ext cx="11180332" cy="18284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7486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3705110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3373868">
                  <a:extLst>
                    <a:ext uri="{9D8B030D-6E8A-4147-A177-3AD203B41FA5}">
                      <a16:colId xmlns:a16="http://schemas.microsoft.com/office/drawing/2014/main" val="1912376600"/>
                    </a:ext>
                  </a:extLst>
                </a:gridCol>
                <a:gridCol w="337386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</a:tblGrid>
              <a:tr h="1623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Dokumen</a:t>
                      </a:r>
                      <a:r>
                        <a:rPr lang="en-US" sz="1400" dirty="0"/>
                        <a:t>/ </a:t>
                      </a:r>
                      <a:r>
                        <a:rPr lang="en-US" sz="1400" dirty="0" err="1"/>
                        <a:t>Sertifikat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Link/ </a:t>
                      </a:r>
                      <a:r>
                        <a:rPr lang="en-US" sz="1400" dirty="0" err="1"/>
                        <a:t>Nomor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Dokumen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</a:tbl>
          </a:graphicData>
        </a:graphic>
      </p:graphicFrame>
      <p:sp>
        <p:nvSpPr>
          <p:cNvPr id="5" name="Google Shape;115;p5">
            <a:extLst>
              <a:ext uri="{FF2B5EF4-FFF2-40B4-BE49-F238E27FC236}">
                <a16:creationId xmlns:a16="http://schemas.microsoft.com/office/drawing/2014/main" id="{8FEC4CDA-81B6-1F94-B194-62678B66CA5F}"/>
              </a:ext>
            </a:extLst>
          </p:cNvPr>
          <p:cNvSpPr txBox="1">
            <a:spLocks/>
          </p:cNvSpPr>
          <p:nvPr/>
        </p:nvSpPr>
        <p:spPr>
          <a:xfrm>
            <a:off x="617220" y="244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pl-PL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TKDN / Sertifikasi Uji</a:t>
            </a:r>
            <a:endParaRPr lang="en-US"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2691880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56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Dokumentasi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Google Shape;109;p4">
            <a:extLst>
              <a:ext uri="{FF2B5EF4-FFF2-40B4-BE49-F238E27FC236}">
                <a16:creationId xmlns:a16="http://schemas.microsoft.com/office/drawing/2014/main" id="{64E1191C-B480-4263-3591-5A6F42D823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None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Dokumentasi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53465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Laporan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079783-257B-A3D9-0F7F-A9598F016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Laporan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</p:spTree>
    <p:extLst>
      <p:ext uri="{BB962C8B-B14F-4D97-AF65-F5344CB8AC3E}">
        <p14:creationId xmlns:p14="http://schemas.microsoft.com/office/powerpoint/2010/main" val="393575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969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9368AB-FD06-6155-DE39-2566988F5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dokumen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serta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bukti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</p:spTree>
    <p:extLst>
      <p:ext uri="{BB962C8B-B14F-4D97-AF65-F5344CB8AC3E}">
        <p14:creationId xmlns:p14="http://schemas.microsoft.com/office/powerpoint/2010/main" val="7090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1064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Judul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, Lokasi, Tim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Pengusul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1064260" y="1325563"/>
            <a:ext cx="10515600" cy="473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Judul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Lokasi </a:t>
            </a: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kegiatan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Pengusul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 1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2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3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		: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 1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Mitra 2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endParaRPr lang="en-US" sz="2000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0744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Identitas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Usulan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1074420" y="1253331"/>
            <a:ext cx="90469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sz="24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Permasalah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penelitian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Solusi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Terhadap</a:t>
            </a: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Solusi yang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diajukan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Dana </a:t>
            </a: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disetujui</a:t>
            </a: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:</a:t>
            </a: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ITS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 Rp ………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Mitra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In Cash / In Kind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berupa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…….. (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Sebutkan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)</a:t>
            </a:r>
            <a:endParaRPr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73914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Progres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Char char="•"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Jelaskan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kemajuan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02E51C31-0D43-EAE8-42B1-2108AACB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7D8E9E10-2B9C-FB8A-2F7E-55ED08ACD5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>
            <a:extLst>
              <a:ext uri="{FF2B5EF4-FFF2-40B4-BE49-F238E27FC236}">
                <a16:creationId xmlns:a16="http://schemas.microsoft.com/office/drawing/2014/main" id="{54F80E45-CD4A-A531-F9ED-D7A5B25B33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72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Publikasi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F6177C-F75F-4E69-BD7D-353CBF502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957254"/>
              </p:ext>
            </p:extLst>
          </p:nvPr>
        </p:nvGraphicFramePr>
        <p:xfrm>
          <a:off x="617220" y="1548448"/>
          <a:ext cx="11457214" cy="32303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452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1636412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1705685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1439172">
                  <a:extLst>
                    <a:ext uri="{9D8B030D-6E8A-4147-A177-3AD203B41FA5}">
                      <a16:colId xmlns:a16="http://schemas.microsoft.com/office/drawing/2014/main" val="1839951686"/>
                    </a:ext>
                  </a:extLst>
                </a:gridCol>
                <a:gridCol w="1749071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2790538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  <a:gridCol w="1531816">
                  <a:extLst>
                    <a:ext uri="{9D8B030D-6E8A-4147-A177-3AD203B41FA5}">
                      <a16:colId xmlns:a16="http://schemas.microsoft.com/office/drawing/2014/main" val="66612179"/>
                    </a:ext>
                  </a:extLst>
                </a:gridCol>
              </a:tblGrid>
              <a:tr h="76181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Judul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Nama </a:t>
                      </a:r>
                      <a:r>
                        <a:rPr lang="en-US" sz="1400" dirty="0" err="1"/>
                        <a:t>Jurnal</a:t>
                      </a:r>
                      <a:r>
                        <a:rPr lang="en-US" sz="1400" dirty="0"/>
                        <a:t> Internasional </a:t>
                      </a:r>
                      <a:r>
                        <a:rPr lang="en-US" sz="1400" dirty="0" err="1"/>
                        <a:t>Terindeks</a:t>
                      </a:r>
                      <a:r>
                        <a:rPr lang="en-US" sz="1400" dirty="0"/>
                        <a:t> Scopus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Quartile </a:t>
                      </a:r>
                      <a:r>
                        <a:rPr lang="en-US" sz="1400" dirty="0" err="1"/>
                        <a:t>Jurnal</a:t>
                      </a:r>
                      <a:r>
                        <a:rPr lang="en-US" sz="1400" dirty="0"/>
                        <a:t> Internasional </a:t>
                      </a:r>
                      <a:r>
                        <a:rPr lang="en-US" sz="1400" dirty="0" err="1"/>
                        <a:t>Terindeks</a:t>
                      </a:r>
                      <a:r>
                        <a:rPr lang="en-US" sz="1400" dirty="0"/>
                        <a:t> Scopus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PT / </a:t>
                      </a:r>
                      <a:r>
                        <a:rPr lang="en-US" sz="1400" dirty="0" err="1"/>
                        <a:t>Instansi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Penanggungjawab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Status</a:t>
                      </a:r>
                    </a:p>
                    <a:p>
                      <a:pPr algn="ctr"/>
                      <a:r>
                        <a:rPr lang="en-ID" sz="1400" dirty="0"/>
                        <a:t>(</a:t>
                      </a:r>
                      <a:r>
                        <a:rPr lang="en-ID" sz="1400" i="1" dirty="0"/>
                        <a:t>Draft, Manuscript, Submitted, Under Review, Accepted, Publish</a:t>
                      </a:r>
                      <a:r>
                        <a:rPr lang="en-ID" sz="1400" dirty="0"/>
                        <a:t>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Link </a:t>
                      </a:r>
                      <a:r>
                        <a:rPr lang="en-US" sz="1400" dirty="0" err="1"/>
                        <a:t>Jurnal</a:t>
                      </a:r>
                      <a:r>
                        <a:rPr lang="en-US" sz="1400" dirty="0"/>
                        <a:t>/Artikel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Mitra (</a:t>
                      </a:r>
                      <a:r>
                        <a:rPr lang="en-US" sz="1400" dirty="0" err="1"/>
                        <a:t>sebutkan</a:t>
                      </a:r>
                      <a:r>
                        <a:rPr lang="en-US" sz="1400" dirty="0"/>
                        <a:t> nama </a:t>
                      </a:r>
                      <a:r>
                        <a:rPr lang="en-US" sz="1400" dirty="0" err="1"/>
                        <a:t>mitra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3 </a:t>
                      </a:r>
                      <a:r>
                        <a:rPr lang="en-US" sz="1400" dirty="0" err="1"/>
                        <a:t>dst</a:t>
                      </a:r>
                      <a:r>
                        <a:rPr lang="en-US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505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96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7A05851B-70DF-EC61-52D9-1A4327F9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69241ACA-DF7E-432E-69B2-29E271F939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87B785-2E2C-0AF8-25FC-5556CD80C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681994"/>
              </p:ext>
            </p:extLst>
          </p:nvPr>
        </p:nvGraphicFramePr>
        <p:xfrm>
          <a:off x="617220" y="1813830"/>
          <a:ext cx="10837717" cy="22551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8519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396173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912376600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561138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</a:tblGrid>
              <a:tr h="34355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Judul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Buku</a:t>
                      </a:r>
                      <a:r>
                        <a:rPr lang="en-US" sz="1400" dirty="0"/>
                        <a:t>/ </a:t>
                      </a:r>
                      <a:r>
                        <a:rPr lang="en-US" sz="1400" dirty="0" err="1"/>
                        <a:t>Penerbit</a:t>
                      </a:r>
                      <a:r>
                        <a:rPr lang="en-US" sz="1400" dirty="0"/>
                        <a:t>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(ITS Press / PT ITS </a:t>
                      </a:r>
                      <a:r>
                        <a:rPr lang="en-US" sz="1400" dirty="0" err="1"/>
                        <a:t>Tekno</a:t>
                      </a:r>
                      <a:r>
                        <a:rPr lang="en-US" sz="1400" dirty="0"/>
                        <a:t> Sains)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Status (Draft, Submitted, Under Review, Accept/ In Press, Published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Link/ Repository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</a:tbl>
          </a:graphicData>
        </a:graphic>
      </p:graphicFrame>
      <p:sp>
        <p:nvSpPr>
          <p:cNvPr id="5" name="Google Shape;115;p5">
            <a:extLst>
              <a:ext uri="{FF2B5EF4-FFF2-40B4-BE49-F238E27FC236}">
                <a16:creationId xmlns:a16="http://schemas.microsoft.com/office/drawing/2014/main" id="{036BEA6F-4043-E2A1-0669-6A12675FC8B8}"/>
              </a:ext>
            </a:extLst>
          </p:cNvPr>
          <p:cNvSpPr txBox="1">
            <a:spLocks/>
          </p:cNvSpPr>
          <p:nvPr/>
        </p:nvSpPr>
        <p:spPr>
          <a:xfrm>
            <a:off x="617220" y="1016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Book Chapter</a:t>
            </a:r>
          </a:p>
        </p:txBody>
      </p:sp>
    </p:spTree>
    <p:extLst>
      <p:ext uri="{BB962C8B-B14F-4D97-AF65-F5344CB8AC3E}">
        <p14:creationId xmlns:p14="http://schemas.microsoft.com/office/powerpoint/2010/main" val="312629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1DEA7D-0420-622F-B53B-96F45B60B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B17CB41A-2600-B1FD-0CF5-3716F5C8E0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FE2D459-50AA-7DFC-7BC8-DA9A1E666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73458"/>
              </p:ext>
            </p:extLst>
          </p:nvPr>
        </p:nvGraphicFramePr>
        <p:xfrm>
          <a:off x="617220" y="1995055"/>
          <a:ext cx="10837717" cy="18284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8519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396173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912376600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561138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</a:tblGrid>
              <a:tr h="1623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Judul Berita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Media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Status (Draft/Published)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Link Berita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</a:tbl>
          </a:graphicData>
        </a:graphic>
      </p:graphicFrame>
      <p:sp>
        <p:nvSpPr>
          <p:cNvPr id="5" name="Google Shape;115;p5">
            <a:extLst>
              <a:ext uri="{FF2B5EF4-FFF2-40B4-BE49-F238E27FC236}">
                <a16:creationId xmlns:a16="http://schemas.microsoft.com/office/drawing/2014/main" id="{336217CA-E6E4-2830-5B10-A88C50941C71}"/>
              </a:ext>
            </a:extLst>
          </p:cNvPr>
          <p:cNvSpPr txBox="1">
            <a:spLocks/>
          </p:cNvSpPr>
          <p:nvPr/>
        </p:nvSpPr>
        <p:spPr>
          <a:xfrm>
            <a:off x="617220" y="244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it-IT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Berita Populer di Media Massa / ITS Online</a:t>
            </a:r>
            <a:endParaRPr lang="en-US"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358298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8CEE6AB7-0FA5-67EA-2C31-6D0AA393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8178ECE4-28AB-2C22-AB23-F3F0994200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D62ADC-3988-778C-8F47-913112E3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749708"/>
              </p:ext>
            </p:extLst>
          </p:nvPr>
        </p:nvGraphicFramePr>
        <p:xfrm>
          <a:off x="617220" y="1995055"/>
          <a:ext cx="11103726" cy="10666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95944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3572747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3325227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3409808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</a:tblGrid>
              <a:tr h="1623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Judul Video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Status (Draft/Published)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Link Video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</a:tbl>
          </a:graphicData>
        </a:graphic>
      </p:graphicFrame>
      <p:sp>
        <p:nvSpPr>
          <p:cNvPr id="5" name="Google Shape;115;p5">
            <a:extLst>
              <a:ext uri="{FF2B5EF4-FFF2-40B4-BE49-F238E27FC236}">
                <a16:creationId xmlns:a16="http://schemas.microsoft.com/office/drawing/2014/main" id="{754BA655-4524-03E0-5BC2-D6D46E5CF8FA}"/>
              </a:ext>
            </a:extLst>
          </p:cNvPr>
          <p:cNvSpPr txBox="1">
            <a:spLocks/>
          </p:cNvSpPr>
          <p:nvPr/>
        </p:nvSpPr>
        <p:spPr>
          <a:xfrm>
            <a:off x="617220" y="244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it-IT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Video Kegiatan Abmas</a:t>
            </a:r>
            <a:endParaRPr lang="en-US"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9103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69E09E0F-84C4-A3F1-91D8-3419182ED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C4DE65E7-1101-CDD5-598F-9135D15B34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36A08B-4963-76B1-D156-E5003C009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427902"/>
              </p:ext>
            </p:extLst>
          </p:nvPr>
        </p:nvGraphicFramePr>
        <p:xfrm>
          <a:off x="677141" y="1813831"/>
          <a:ext cx="10837717" cy="20417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8519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396173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912376600"/>
                    </a:ext>
                  </a:extLst>
                </a:gridCol>
                <a:gridCol w="249760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561138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</a:tblGrid>
              <a:tr h="1623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Jenis </a:t>
                      </a:r>
                      <a:r>
                        <a:rPr lang="en-US" sz="1400" dirty="0" err="1"/>
                        <a:t>Luaran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Judul/ Nama </a:t>
                      </a:r>
                      <a:r>
                        <a:rPr lang="en-US" sz="1400" dirty="0" err="1"/>
                        <a:t>Produk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Status (Draft/Registered/Granted)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/>
                        <a:t>No / Link Bukti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</a:tbl>
          </a:graphicData>
        </a:graphic>
      </p:graphicFrame>
      <p:sp>
        <p:nvSpPr>
          <p:cNvPr id="5" name="Google Shape;115;p5">
            <a:extLst>
              <a:ext uri="{FF2B5EF4-FFF2-40B4-BE49-F238E27FC236}">
                <a16:creationId xmlns:a16="http://schemas.microsoft.com/office/drawing/2014/main" id="{FF6E3F24-F94F-33FE-5BD7-577EC3F3B368}"/>
              </a:ext>
            </a:extLst>
          </p:cNvPr>
          <p:cNvSpPr txBox="1">
            <a:spLocks/>
          </p:cNvSpPr>
          <p:nvPr/>
        </p:nvSpPr>
        <p:spPr>
          <a:xfrm>
            <a:off x="617220" y="244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</a:t>
            </a:r>
            <a:b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pl-PL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Produk / HKI / Sertifikasi / Policy Brief</a:t>
            </a:r>
            <a:endParaRPr lang="en-US"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1380496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321</Words>
  <Application>Microsoft Office PowerPoint</Application>
  <PresentationFormat>Widescreen</PresentationFormat>
  <Paragraphs>91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Aptos Display</vt:lpstr>
      <vt:lpstr>Arial</vt:lpstr>
      <vt:lpstr>Raleway</vt:lpstr>
      <vt:lpstr>Raleway Black</vt:lpstr>
      <vt:lpstr>Raleway ExtraBold</vt:lpstr>
      <vt:lpstr>Raleway Medium</vt:lpstr>
      <vt:lpstr>Times New Roman</vt:lpstr>
      <vt:lpstr>Office Theme</vt:lpstr>
      <vt:lpstr>PowerPoint Presentation</vt:lpstr>
      <vt:lpstr>Judul, Lokasi, Tim Pengusul</vt:lpstr>
      <vt:lpstr>Identitas Usulan</vt:lpstr>
      <vt:lpstr>Progres Kegiatan</vt:lpstr>
      <vt:lpstr>Capaian Luaran Wajib Publikasi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Dokumentasi kegiatan</vt:lpstr>
      <vt:lpstr>Bukti Unggah Laporan</vt:lpstr>
      <vt:lpstr>Bukti Unggah Luaran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Afrian Riznaldhy</dc:creator>
  <cp:lastModifiedBy>Afrian Riznaldhy</cp:lastModifiedBy>
  <cp:revision>1</cp:revision>
  <dcterms:created xsi:type="dcterms:W3CDTF">2025-10-23T02:33:03Z</dcterms:created>
  <dcterms:modified xsi:type="dcterms:W3CDTF">2025-10-23T03:02:46Z</dcterms:modified>
</cp:coreProperties>
</file>