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2"/>
  </p:notesMasterIdLst>
  <p:sldIdLst>
    <p:sldId id="273" r:id="rId2"/>
    <p:sldId id="265" r:id="rId3"/>
    <p:sldId id="262" r:id="rId4"/>
    <p:sldId id="266" r:id="rId5"/>
    <p:sldId id="267" r:id="rId6"/>
    <p:sldId id="268" r:id="rId7"/>
    <p:sldId id="269" r:id="rId8"/>
    <p:sldId id="270" r:id="rId9"/>
    <p:sldId id="271" r:id="rId10"/>
    <p:sldId id="272" r:id="rId11"/>
  </p:sldIdLst>
  <p:sldSz cx="12192000" cy="6858000"/>
  <p:notesSz cx="6858000" cy="9144000"/>
  <p:embeddedFontLst>
    <p:embeddedFont>
      <p:font typeface="Montserrat" panose="00000500000000000000" pitchFamily="2" charset="0"/>
      <p:regular r:id="rId13"/>
      <p:bold r:id="rId14"/>
      <p:italic r:id="rId15"/>
      <p:boldItalic r:id="rId16"/>
    </p:embeddedFont>
    <p:embeddedFont>
      <p:font typeface="Play" panose="020B0604020202020204" charset="0"/>
      <p:regular r:id="rId17"/>
      <p:bold r:id="rId18"/>
    </p:embeddedFont>
    <p:embeddedFont>
      <p:font typeface="Raleway Black" pitchFamily="2" charset="0"/>
      <p:bold r:id="rId19"/>
      <p:boldItalic r:id="rId20"/>
    </p:embeddedFont>
    <p:embeddedFont>
      <p:font typeface="Raleway Medium" pitchFamily="2" charset="0"/>
      <p:regular r:id="rId21"/>
      <p: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>
          <a:extLst>
            <a:ext uri="{FF2B5EF4-FFF2-40B4-BE49-F238E27FC236}">
              <a16:creationId xmlns:a16="http://schemas.microsoft.com/office/drawing/2014/main" id="{DFF8551A-8E18-7D28-D831-8506BC88B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>
            <a:extLst>
              <a:ext uri="{FF2B5EF4-FFF2-40B4-BE49-F238E27FC236}">
                <a16:creationId xmlns:a16="http://schemas.microsoft.com/office/drawing/2014/main" id="{757CBC52-7F3D-8B4A-561A-16704C7069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:notes">
            <a:extLst>
              <a:ext uri="{FF2B5EF4-FFF2-40B4-BE49-F238E27FC236}">
                <a16:creationId xmlns:a16="http://schemas.microsoft.com/office/drawing/2014/main" id="{A83E1FF6-D63F-C80E-D5F6-9A100A16E5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6042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>
          <a:extLst>
            <a:ext uri="{FF2B5EF4-FFF2-40B4-BE49-F238E27FC236}">
              <a16:creationId xmlns:a16="http://schemas.microsoft.com/office/drawing/2014/main" id="{41ACB1D1-4F75-A4A4-5C37-E1D000C09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>
            <a:extLst>
              <a:ext uri="{FF2B5EF4-FFF2-40B4-BE49-F238E27FC236}">
                <a16:creationId xmlns:a16="http://schemas.microsoft.com/office/drawing/2014/main" id="{02A2B686-56DB-C22B-BD03-EB92C45644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:notes">
            <a:extLst>
              <a:ext uri="{FF2B5EF4-FFF2-40B4-BE49-F238E27FC236}">
                <a16:creationId xmlns:a16="http://schemas.microsoft.com/office/drawing/2014/main" id="{54DD6963-66A2-5679-73A3-2FB8C91EAD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227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>
          <a:extLst>
            <a:ext uri="{FF2B5EF4-FFF2-40B4-BE49-F238E27FC236}">
              <a16:creationId xmlns:a16="http://schemas.microsoft.com/office/drawing/2014/main" id="{63D8139A-5C6B-7ED8-B0AF-AC3E584AA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>
            <a:extLst>
              <a:ext uri="{FF2B5EF4-FFF2-40B4-BE49-F238E27FC236}">
                <a16:creationId xmlns:a16="http://schemas.microsoft.com/office/drawing/2014/main" id="{E7ED7F48-C80E-81E5-AF60-AE7D62D99E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:notes">
            <a:extLst>
              <a:ext uri="{FF2B5EF4-FFF2-40B4-BE49-F238E27FC236}">
                <a16:creationId xmlns:a16="http://schemas.microsoft.com/office/drawing/2014/main" id="{4AA90A5A-CBE0-D6F8-515C-A7243973C6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4812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>
          <a:extLst>
            <a:ext uri="{FF2B5EF4-FFF2-40B4-BE49-F238E27FC236}">
              <a16:creationId xmlns:a16="http://schemas.microsoft.com/office/drawing/2014/main" id="{3D9E8B1D-5BE7-02BC-5486-47F63D57A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>
            <a:extLst>
              <a:ext uri="{FF2B5EF4-FFF2-40B4-BE49-F238E27FC236}">
                <a16:creationId xmlns:a16="http://schemas.microsoft.com/office/drawing/2014/main" id="{4B1978A4-A411-3214-89C3-2C146A6A1C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:notes">
            <a:extLst>
              <a:ext uri="{FF2B5EF4-FFF2-40B4-BE49-F238E27FC236}">
                <a16:creationId xmlns:a16="http://schemas.microsoft.com/office/drawing/2014/main" id="{EE13C7DD-901E-F8A2-847D-81CC0775A6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0371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>
          <a:extLst>
            <a:ext uri="{FF2B5EF4-FFF2-40B4-BE49-F238E27FC236}">
              <a16:creationId xmlns:a16="http://schemas.microsoft.com/office/drawing/2014/main" id="{CA6A78C0-038D-480E-E8A3-D85648AF8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>
            <a:extLst>
              <a:ext uri="{FF2B5EF4-FFF2-40B4-BE49-F238E27FC236}">
                <a16:creationId xmlns:a16="http://schemas.microsoft.com/office/drawing/2014/main" id="{D8C993C7-774A-5935-FC58-84BBE8B37A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:notes">
            <a:extLst>
              <a:ext uri="{FF2B5EF4-FFF2-40B4-BE49-F238E27FC236}">
                <a16:creationId xmlns:a16="http://schemas.microsoft.com/office/drawing/2014/main" id="{AF364047-8310-3225-B541-476B07E7AD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8171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>
          <a:extLst>
            <a:ext uri="{FF2B5EF4-FFF2-40B4-BE49-F238E27FC236}">
              <a16:creationId xmlns:a16="http://schemas.microsoft.com/office/drawing/2014/main" id="{0E43EB3A-7DE1-E9EB-6F86-0AB3D729A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>
            <a:extLst>
              <a:ext uri="{FF2B5EF4-FFF2-40B4-BE49-F238E27FC236}">
                <a16:creationId xmlns:a16="http://schemas.microsoft.com/office/drawing/2014/main" id="{01F04E13-8415-9198-FCD7-C521399690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:notes">
            <a:extLst>
              <a:ext uri="{FF2B5EF4-FFF2-40B4-BE49-F238E27FC236}">
                <a16:creationId xmlns:a16="http://schemas.microsoft.com/office/drawing/2014/main" id="{85E754F7-F360-DD06-892E-62BC908A36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0704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>
          <a:extLst>
            <a:ext uri="{FF2B5EF4-FFF2-40B4-BE49-F238E27FC236}">
              <a16:creationId xmlns:a16="http://schemas.microsoft.com/office/drawing/2014/main" id="{BF715915-678E-43B2-ECE7-C93CD6C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>
            <a:extLst>
              <a:ext uri="{FF2B5EF4-FFF2-40B4-BE49-F238E27FC236}">
                <a16:creationId xmlns:a16="http://schemas.microsoft.com/office/drawing/2014/main" id="{82ECA4B8-1634-3807-0B17-428F57E4A8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:notes">
            <a:extLst>
              <a:ext uri="{FF2B5EF4-FFF2-40B4-BE49-F238E27FC236}">
                <a16:creationId xmlns:a16="http://schemas.microsoft.com/office/drawing/2014/main" id="{A8207C54-DC34-C8C7-F63F-7050291BEB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0722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>
          <a:extLst>
            <a:ext uri="{FF2B5EF4-FFF2-40B4-BE49-F238E27FC236}">
              <a16:creationId xmlns:a16="http://schemas.microsoft.com/office/drawing/2014/main" id="{FFFA77A1-E164-80E8-87E9-AC3521AF5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>
            <a:extLst>
              <a:ext uri="{FF2B5EF4-FFF2-40B4-BE49-F238E27FC236}">
                <a16:creationId xmlns:a16="http://schemas.microsoft.com/office/drawing/2014/main" id="{BD329AA3-4A88-65E0-9416-346308BB98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:notes">
            <a:extLst>
              <a:ext uri="{FF2B5EF4-FFF2-40B4-BE49-F238E27FC236}">
                <a16:creationId xmlns:a16="http://schemas.microsoft.com/office/drawing/2014/main" id="{FED6F7F0-DFB3-7561-1CFD-4D261B7959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4016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>
          <a:extLst>
            <a:ext uri="{FF2B5EF4-FFF2-40B4-BE49-F238E27FC236}">
              <a16:creationId xmlns:a16="http://schemas.microsoft.com/office/drawing/2014/main" id="{F9082A68-733E-A974-53AC-2213BD535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>
            <a:extLst>
              <a:ext uri="{FF2B5EF4-FFF2-40B4-BE49-F238E27FC236}">
                <a16:creationId xmlns:a16="http://schemas.microsoft.com/office/drawing/2014/main" id="{8985A9DB-3FDC-6B1C-BAD5-ACB78ECBE8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:notes">
            <a:extLst>
              <a:ext uri="{FF2B5EF4-FFF2-40B4-BE49-F238E27FC236}">
                <a16:creationId xmlns:a16="http://schemas.microsoft.com/office/drawing/2014/main" id="{0DA49154-9AC0-2D4D-9049-A280DCF47F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6356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descr="A pattern of yellow dots on a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60484"/>
          <a:stretch/>
        </p:blipFill>
        <p:spPr>
          <a:xfrm>
            <a:off x="-1" y="455808"/>
            <a:ext cx="746769" cy="1343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8" descr="A pattern of yellow dots on a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r="58871"/>
          <a:stretch/>
        </p:blipFill>
        <p:spPr>
          <a:xfrm>
            <a:off x="11414751" y="4601088"/>
            <a:ext cx="777249" cy="1343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8" descr="A green circle with black background"/>
          <p:cNvPicPr preferRelativeResize="0"/>
          <p:nvPr/>
        </p:nvPicPr>
        <p:blipFill rotWithShape="1">
          <a:blip r:embed="rId3">
            <a:alphaModFix/>
          </a:blip>
          <a:srcRect t="50000" r="73590"/>
          <a:stretch/>
        </p:blipFill>
        <p:spPr>
          <a:xfrm>
            <a:off x="11070475" y="0"/>
            <a:ext cx="1121525" cy="114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8" descr="A green circle on a black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50000" b="50000"/>
          <a:stretch/>
        </p:blipFill>
        <p:spPr>
          <a:xfrm>
            <a:off x="0" y="4922901"/>
            <a:ext cx="1537868" cy="1537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6350000"/>
            <a:ext cx="12192000" cy="28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0" descr="A blue and green gradien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r="9061"/>
          <a:stretch/>
        </p:blipFill>
        <p:spPr>
          <a:xfrm>
            <a:off x="-2" y="-1"/>
            <a:ext cx="37338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0" descr="A blue circle with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50000"/>
          <a:stretch/>
        </p:blipFill>
        <p:spPr>
          <a:xfrm>
            <a:off x="0" y="1120711"/>
            <a:ext cx="2469932" cy="4939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0" descr="A pattern of yellow dots on a black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17636"/>
          <a:stretch/>
        </p:blipFill>
        <p:spPr>
          <a:xfrm>
            <a:off x="2240280" y="68767"/>
            <a:ext cx="2550704" cy="14940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" name="Google Shape;73;p10"/>
          <p:cNvCxnSpPr/>
          <p:nvPr/>
        </p:nvCxnSpPr>
        <p:spPr>
          <a:xfrm rot="10800000">
            <a:off x="10749824" y="5958840"/>
            <a:ext cx="1442176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" name="Google Shape;74;p10"/>
          <p:cNvCxnSpPr/>
          <p:nvPr/>
        </p:nvCxnSpPr>
        <p:spPr>
          <a:xfrm rot="10800000">
            <a:off x="10902224" y="6111240"/>
            <a:ext cx="1289776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5" name="Google Shape;75;p10"/>
          <p:cNvSpPr txBox="1">
            <a:spLocks noGrp="1"/>
          </p:cNvSpPr>
          <p:nvPr>
            <p:ph type="ctrTitle"/>
          </p:nvPr>
        </p:nvSpPr>
        <p:spPr>
          <a:xfrm>
            <a:off x="4288296" y="1762443"/>
            <a:ext cx="7141704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subTitle" idx="1"/>
          </p:nvPr>
        </p:nvSpPr>
        <p:spPr>
          <a:xfrm>
            <a:off x="4288296" y="4242118"/>
            <a:ext cx="7141704" cy="1091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77" name="Google Shape;77;p10"/>
          <p:cNvPicPr preferRelativeResize="0"/>
          <p:nvPr/>
        </p:nvPicPr>
        <p:blipFill rotWithShape="1">
          <a:blip r:embed="rId5">
            <a:alphaModFix/>
          </a:blip>
          <a:srcRect l="30625" t="-7258"/>
          <a:stretch/>
        </p:blipFill>
        <p:spPr>
          <a:xfrm>
            <a:off x="3733798" y="6329261"/>
            <a:ext cx="8458201" cy="306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1" descr="A green circle on a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58423"/>
          <a:stretch/>
        </p:blipFill>
        <p:spPr>
          <a:xfrm>
            <a:off x="0" y="2950984"/>
            <a:ext cx="1278789" cy="307573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5" name="Google Shape;85;p11" descr="A blue circle with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50000" r="50000"/>
          <a:stretch/>
        </p:blipFill>
        <p:spPr>
          <a:xfrm>
            <a:off x="10988685" y="-1"/>
            <a:ext cx="1203315" cy="1203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350000"/>
            <a:ext cx="12192000" cy="28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2" descr="A blue circle with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36151" t="1" b="38117"/>
          <a:stretch/>
        </p:blipFill>
        <p:spPr>
          <a:xfrm rot="10800000">
            <a:off x="10352598" y="-1"/>
            <a:ext cx="1839402" cy="1782743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1" name="Google Shape;91;p12" descr="A black background with green dot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3388" t="60242"/>
          <a:stretch/>
        </p:blipFill>
        <p:spPr>
          <a:xfrm>
            <a:off x="0" y="0"/>
            <a:ext cx="1447800" cy="533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350000"/>
            <a:ext cx="12192000" cy="28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6" name="Google Shape;96;p13" descr="A blue dots on a black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r="25807" b="39157"/>
          <a:stretch/>
        </p:blipFill>
        <p:spPr>
          <a:xfrm>
            <a:off x="10805156" y="5495942"/>
            <a:ext cx="1402088" cy="817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 descr="A blue circle with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b="50000"/>
          <a:stretch/>
        </p:blipFill>
        <p:spPr>
          <a:xfrm rot="10800000" flipH="1">
            <a:off x="251461" y="-1"/>
            <a:ext cx="3215640" cy="86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350000"/>
            <a:ext cx="12192000" cy="28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6" r:id="rId2"/>
    <p:sldLayoutId id="2147483657" r:id="rId3"/>
    <p:sldLayoutId id="2147483658" r:id="rId4"/>
    <p:sldLayoutId id="214748365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>
          <a:extLst>
            <a:ext uri="{FF2B5EF4-FFF2-40B4-BE49-F238E27FC236}">
              <a16:creationId xmlns:a16="http://schemas.microsoft.com/office/drawing/2014/main" id="{D2952C6C-14DE-84C8-09FF-C0C77EA90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>
            <a:extLst>
              <a:ext uri="{FF2B5EF4-FFF2-40B4-BE49-F238E27FC236}">
                <a16:creationId xmlns:a16="http://schemas.microsoft.com/office/drawing/2014/main" id="{07EA6FAF-4DDA-2694-7A48-735E08405E3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288296" y="1199534"/>
            <a:ext cx="6813566" cy="746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en-U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Arial"/>
              </a:rPr>
              <a:t>TEMPLATE PRESENTASI LAPORAN KEMAJUAN</a:t>
            </a:r>
            <a:endParaRPr sz="28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Arial"/>
            </a:endParaRPr>
          </a:p>
        </p:txBody>
      </p:sp>
      <p:sp>
        <p:nvSpPr>
          <p:cNvPr id="152" name="Google Shape;152;p22">
            <a:extLst>
              <a:ext uri="{FF2B5EF4-FFF2-40B4-BE49-F238E27FC236}">
                <a16:creationId xmlns:a16="http://schemas.microsoft.com/office/drawing/2014/main" id="{F647C012-3139-1224-77E4-0D235FDE6BD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288296" y="2094525"/>
            <a:ext cx="7141704" cy="1091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Play"/>
              </a:rPr>
              <a:t>RKI DAN PMKI PTNBH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Play"/>
              </a:rPr>
              <a:t>TAHUN 2025</a:t>
            </a:r>
            <a:endParaRPr sz="28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Play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0F09E1-759C-9D07-B433-B43E5CE1AB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38" t="28398" r="53388" b="14895"/>
          <a:stretch>
            <a:fillRect/>
          </a:stretch>
        </p:blipFill>
        <p:spPr>
          <a:xfrm>
            <a:off x="314632" y="1887435"/>
            <a:ext cx="3205316" cy="45425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049D33-EFA6-FB83-EEC0-70D9F209DB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065" t="23162" r="19687" b="71261"/>
          <a:stretch>
            <a:fillRect/>
          </a:stretch>
        </p:blipFill>
        <p:spPr>
          <a:xfrm>
            <a:off x="648927" y="330732"/>
            <a:ext cx="8058130" cy="4965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72F0CA-E7DC-C3A8-9BF3-15677DC650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663" b="7606"/>
          <a:stretch>
            <a:fillRect/>
          </a:stretch>
        </p:blipFill>
        <p:spPr>
          <a:xfrm>
            <a:off x="8769644" y="252534"/>
            <a:ext cx="2182761" cy="5747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C79209-F35F-9934-1DB1-D429A5EBB1F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103" t="18624" r="14656" b="29863"/>
          <a:stretch>
            <a:fillRect/>
          </a:stretch>
        </p:blipFill>
        <p:spPr>
          <a:xfrm>
            <a:off x="10869562" y="252534"/>
            <a:ext cx="766916" cy="49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54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>
          <a:extLst>
            <a:ext uri="{FF2B5EF4-FFF2-40B4-BE49-F238E27FC236}">
              <a16:creationId xmlns:a16="http://schemas.microsoft.com/office/drawing/2014/main" id="{0C8435E3-40C5-5443-7A12-B46B688F0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3D30C8-8AF7-BB80-C96E-64CE191B0A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65" t="23162" r="19687" b="71261"/>
          <a:stretch>
            <a:fillRect/>
          </a:stretch>
        </p:blipFill>
        <p:spPr>
          <a:xfrm>
            <a:off x="275303" y="166688"/>
            <a:ext cx="8058130" cy="4965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D7BBBB-D5B7-F56E-132C-ABDCDB5C0C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63" b="7606"/>
          <a:stretch>
            <a:fillRect/>
          </a:stretch>
        </p:blipFill>
        <p:spPr>
          <a:xfrm>
            <a:off x="8333433" y="88490"/>
            <a:ext cx="2182761" cy="5747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ED340E-CA82-CC7D-10BC-4EAD09C4B2A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03" t="18624" r="14656" b="29863"/>
          <a:stretch>
            <a:fillRect/>
          </a:stretch>
        </p:blipFill>
        <p:spPr>
          <a:xfrm>
            <a:off x="10412361" y="51375"/>
            <a:ext cx="766916" cy="496044"/>
          </a:xfrm>
          <a:prstGeom prst="rect">
            <a:avLst/>
          </a:prstGeom>
        </p:spPr>
      </p:pic>
      <p:sp>
        <p:nvSpPr>
          <p:cNvPr id="5" name="AutoShape 2" descr="Lihat detail gambar terkait BRIN researchers win UNESCO for Women in Science 2021 Award - ANTARA News">
            <a:extLst>
              <a:ext uri="{FF2B5EF4-FFF2-40B4-BE49-F238E27FC236}">
                <a16:creationId xmlns:a16="http://schemas.microsoft.com/office/drawing/2014/main" id="{6A71F83B-199F-32C6-4384-7C984BD582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9" name="Google Shape;115;p5">
            <a:extLst>
              <a:ext uri="{FF2B5EF4-FFF2-40B4-BE49-F238E27FC236}">
                <a16:creationId xmlns:a16="http://schemas.microsoft.com/office/drawing/2014/main" id="{67403153-19B1-3ECE-FC1C-31A33452A3BE}"/>
              </a:ext>
            </a:extLst>
          </p:cNvPr>
          <p:cNvSpPr txBox="1">
            <a:spLocks/>
          </p:cNvSpPr>
          <p:nvPr/>
        </p:nvSpPr>
        <p:spPr>
          <a:xfrm>
            <a:off x="1563329" y="2255837"/>
            <a:ext cx="9083777" cy="477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176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Draft </a:t>
            </a:r>
            <a:r>
              <a:rPr lang="en-US" sz="17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Laporan</a:t>
            </a:r>
            <a:r>
              <a:rPr lang="en-US" sz="176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 PMKI dan RKI </a:t>
            </a:r>
            <a:r>
              <a:rPr lang="en-US" sz="17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seperti</a:t>
            </a:r>
            <a:r>
              <a:rPr lang="en-US" sz="176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 proposal, </a:t>
            </a:r>
            <a:r>
              <a:rPr lang="en-US" sz="17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ditambah</a:t>
            </a:r>
            <a:r>
              <a:rPr lang="en-US" sz="24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:</a:t>
            </a:r>
          </a:p>
          <a:p>
            <a:pPr>
              <a:lnSpc>
                <a:spcPct val="90000"/>
              </a:lnSpc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</a:p>
          <a:p>
            <a:pPr>
              <a:lnSpc>
                <a:spcPct val="90000"/>
              </a:lnSpc>
              <a:buClr>
                <a:srgbClr val="172F57"/>
              </a:buClr>
              <a:buSzPts val="4400"/>
              <a:buFont typeface="Raleway Black"/>
              <a:buNone/>
            </a:pP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>
              <a:lnSpc>
                <a:spcPct val="90000"/>
              </a:lnSpc>
              <a:buClr>
                <a:srgbClr val="172F57"/>
              </a:buClr>
              <a:buSzPts val="4400"/>
              <a:buFont typeface="Raleway Black"/>
              <a:buNone/>
            </a:pPr>
            <a:endParaRPr lang="en-US" sz="28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>
              <a:lnSpc>
                <a:spcPct val="90000"/>
              </a:lnSpc>
              <a:buClr>
                <a:srgbClr val="172F57"/>
              </a:buClr>
              <a:buSzPts val="4400"/>
              <a:buFont typeface="Raleway Black"/>
              <a:buNone/>
            </a:pPr>
            <a:endParaRPr lang="en-US" sz="38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17E035A6-FED8-95C1-35EC-15AB23FB9E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/>
            <a:endParaRPr lang="en-US" dirty="0">
              <a:highlight>
                <a:srgbClr val="FFFF00"/>
              </a:highlight>
            </a:endParaRPr>
          </a:p>
          <a:p>
            <a:pPr marL="628650" indent="-514350">
              <a:buFont typeface="Arial"/>
              <a:buAutoNum type="arabicPeriod"/>
            </a:pP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7" name="Google Shape;115;p5">
            <a:extLst>
              <a:ext uri="{FF2B5EF4-FFF2-40B4-BE49-F238E27FC236}">
                <a16:creationId xmlns:a16="http://schemas.microsoft.com/office/drawing/2014/main" id="{97F234E4-65B6-8BF8-460A-C59D9AE7940C}"/>
              </a:ext>
            </a:extLst>
          </p:cNvPr>
          <p:cNvSpPr txBox="1">
            <a:spLocks/>
          </p:cNvSpPr>
          <p:nvPr/>
        </p:nvSpPr>
        <p:spPr>
          <a:xfrm>
            <a:off x="1563329" y="2624393"/>
            <a:ext cx="9083777" cy="220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2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</a:p>
          <a:p>
            <a:pPr>
              <a:lnSpc>
                <a:spcPct val="120000"/>
              </a:lnSpc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Bab Hasil dan </a:t>
            </a:r>
            <a:r>
              <a:rPr lang="en-US" sz="3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Pembahasan</a:t>
            </a:r>
            <a:endParaRPr lang="en-US" sz="38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ea typeface="Raleway Black"/>
              <a:cs typeface="Raleway Black"/>
              <a:sym typeface="Raleway Black"/>
            </a:endParaRPr>
          </a:p>
          <a:p>
            <a:pPr>
              <a:lnSpc>
                <a:spcPct val="120000"/>
              </a:lnSpc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Bab Kesimpulan</a:t>
            </a:r>
          </a:p>
        </p:txBody>
      </p:sp>
    </p:spTree>
    <p:extLst>
      <p:ext uri="{BB962C8B-B14F-4D97-AF65-F5344CB8AC3E}">
        <p14:creationId xmlns:p14="http://schemas.microsoft.com/office/powerpoint/2010/main" val="3597000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>
          <a:extLst>
            <a:ext uri="{FF2B5EF4-FFF2-40B4-BE49-F238E27FC236}">
              <a16:creationId xmlns:a16="http://schemas.microsoft.com/office/drawing/2014/main" id="{6DFE9204-E671-A6AE-D89E-F7FFD9C97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E08FBF-E441-4F74-7759-69C7FA75B4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65" t="23162" r="19687" b="71261"/>
          <a:stretch>
            <a:fillRect/>
          </a:stretch>
        </p:blipFill>
        <p:spPr>
          <a:xfrm>
            <a:off x="275303" y="166688"/>
            <a:ext cx="8058130" cy="4965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3402CC-7E1F-DD6E-C9A9-C8C351F2DD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63" b="7606"/>
          <a:stretch>
            <a:fillRect/>
          </a:stretch>
        </p:blipFill>
        <p:spPr>
          <a:xfrm>
            <a:off x="8333433" y="88490"/>
            <a:ext cx="2182761" cy="5747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EAB846-2882-5470-7F89-B516346803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03" t="18624" r="14656" b="29863"/>
          <a:stretch>
            <a:fillRect/>
          </a:stretch>
        </p:blipFill>
        <p:spPr>
          <a:xfrm>
            <a:off x="10412361" y="51375"/>
            <a:ext cx="766916" cy="496044"/>
          </a:xfrm>
          <a:prstGeom prst="rect">
            <a:avLst/>
          </a:prstGeom>
        </p:spPr>
      </p:pic>
      <p:sp>
        <p:nvSpPr>
          <p:cNvPr id="5" name="AutoShape 2" descr="Lihat detail gambar terkait BRIN researchers win UNESCO for Women in Science 2021 Award - ANTARA News">
            <a:extLst>
              <a:ext uri="{FF2B5EF4-FFF2-40B4-BE49-F238E27FC236}">
                <a16:creationId xmlns:a16="http://schemas.microsoft.com/office/drawing/2014/main" id="{E635646A-4784-688E-661D-F78DAE1F2D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" name="Google Shape;87;p1">
            <a:extLst>
              <a:ext uri="{FF2B5EF4-FFF2-40B4-BE49-F238E27FC236}">
                <a16:creationId xmlns:a16="http://schemas.microsoft.com/office/drawing/2014/main" id="{4F927E31-AF50-BA64-A34B-4645B5F9D5C1}"/>
              </a:ext>
            </a:extLst>
          </p:cNvPr>
          <p:cNvSpPr txBox="1"/>
          <p:nvPr/>
        </p:nvSpPr>
        <p:spPr>
          <a:xfrm>
            <a:off x="865238" y="1453656"/>
            <a:ext cx="6573017" cy="646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36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"/>
              </a:rPr>
              <a:t>JUDUL PENELITIAN</a:t>
            </a:r>
            <a:endParaRPr sz="36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"/>
            </a:endParaRPr>
          </a:p>
        </p:txBody>
      </p:sp>
      <p:sp>
        <p:nvSpPr>
          <p:cNvPr id="7" name="Google Shape;86;p1">
            <a:extLst>
              <a:ext uri="{FF2B5EF4-FFF2-40B4-BE49-F238E27FC236}">
                <a16:creationId xmlns:a16="http://schemas.microsoft.com/office/drawing/2014/main" id="{C7CEBCB6-9AE0-1031-7B70-B9D101FA90E9}"/>
              </a:ext>
            </a:extLst>
          </p:cNvPr>
          <p:cNvSpPr txBox="1"/>
          <p:nvPr/>
        </p:nvSpPr>
        <p:spPr>
          <a:xfrm>
            <a:off x="865238" y="3980538"/>
            <a:ext cx="4083280" cy="472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30000"/>
              </a:lnSpc>
              <a:buClr>
                <a:srgbClr val="172F57"/>
              </a:buClr>
              <a:buSzPts val="4400"/>
            </a:pPr>
            <a:r>
              <a:rPr lang="en-US" sz="19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ExtraBold"/>
              </a:rPr>
              <a:t>Nama </a:t>
            </a:r>
            <a:r>
              <a:rPr lang="en-US" sz="19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ExtraBold"/>
              </a:rPr>
              <a:t>Ketua</a:t>
            </a:r>
            <a:r>
              <a:rPr lang="en-US" sz="19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ExtraBold"/>
              </a:rPr>
              <a:t> </a:t>
            </a:r>
            <a:r>
              <a:rPr lang="en-US" sz="19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ExtraBold"/>
              </a:rPr>
              <a:t>Peneliti</a:t>
            </a:r>
            <a:endParaRPr sz="19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ExtraBold"/>
            </a:endParaRPr>
          </a:p>
        </p:txBody>
      </p:sp>
      <p:sp>
        <p:nvSpPr>
          <p:cNvPr id="9" name="Google Shape;88;p1">
            <a:extLst>
              <a:ext uri="{FF2B5EF4-FFF2-40B4-BE49-F238E27FC236}">
                <a16:creationId xmlns:a16="http://schemas.microsoft.com/office/drawing/2014/main" id="{0832D1C2-0125-98B8-9797-F8E674CBDF7A}"/>
              </a:ext>
            </a:extLst>
          </p:cNvPr>
          <p:cNvSpPr txBox="1"/>
          <p:nvPr/>
        </p:nvSpPr>
        <p:spPr>
          <a:xfrm>
            <a:off x="865238" y="4452935"/>
            <a:ext cx="4961821" cy="1261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9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Departemen</a:t>
            </a:r>
            <a:r>
              <a:rPr lang="en-US" sz="19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 Host</a:t>
            </a:r>
            <a:endParaRPr sz="19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9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Fakultas</a:t>
            </a:r>
            <a:r>
              <a:rPr lang="en-US" sz="19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 Host</a:t>
            </a:r>
            <a:endParaRPr sz="19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9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Universitas Host</a:t>
            </a:r>
            <a:endParaRPr sz="19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9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Malang, 22 Agustus 2025</a:t>
            </a:r>
            <a:endParaRPr sz="19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Medium"/>
            </a:endParaRPr>
          </a:p>
        </p:txBody>
      </p:sp>
    </p:spTree>
    <p:extLst>
      <p:ext uri="{BB962C8B-B14F-4D97-AF65-F5344CB8AC3E}">
        <p14:creationId xmlns:p14="http://schemas.microsoft.com/office/powerpoint/2010/main" val="365910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6F9C52-C6AB-5DFA-2CD4-3D293BD35B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65" t="23162" r="19687" b="71261"/>
          <a:stretch>
            <a:fillRect/>
          </a:stretch>
        </p:blipFill>
        <p:spPr>
          <a:xfrm>
            <a:off x="275303" y="166688"/>
            <a:ext cx="8058130" cy="4965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2DD7CF-1CBF-B076-F1EA-64098982C0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63" b="7606"/>
          <a:stretch>
            <a:fillRect/>
          </a:stretch>
        </p:blipFill>
        <p:spPr>
          <a:xfrm>
            <a:off x="8333433" y="88490"/>
            <a:ext cx="2182761" cy="5747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E149BB-3C19-67CA-260E-20C296108B6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03" t="18624" r="14656" b="29863"/>
          <a:stretch>
            <a:fillRect/>
          </a:stretch>
        </p:blipFill>
        <p:spPr>
          <a:xfrm>
            <a:off x="10412361" y="51375"/>
            <a:ext cx="766916" cy="496044"/>
          </a:xfrm>
          <a:prstGeom prst="rect">
            <a:avLst/>
          </a:prstGeom>
        </p:spPr>
      </p:pic>
      <p:sp>
        <p:nvSpPr>
          <p:cNvPr id="5" name="AutoShape 2" descr="Lihat detail gambar terkait BRIN researchers win UNESCO for Women in Science 2021 Award - ANTARA News">
            <a:extLst>
              <a:ext uri="{FF2B5EF4-FFF2-40B4-BE49-F238E27FC236}">
                <a16:creationId xmlns:a16="http://schemas.microsoft.com/office/drawing/2014/main" id="{FE5C980B-DC92-0411-5D8A-DB55FCA3F2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0" name="Google Shape;94;p2">
            <a:extLst>
              <a:ext uri="{FF2B5EF4-FFF2-40B4-BE49-F238E27FC236}">
                <a16:creationId xmlns:a16="http://schemas.microsoft.com/office/drawing/2014/main" id="{3F7DB830-0167-A0D9-FEEC-2294337D326D}"/>
              </a:ext>
            </a:extLst>
          </p:cNvPr>
          <p:cNvSpPr txBox="1">
            <a:spLocks/>
          </p:cNvSpPr>
          <p:nvPr/>
        </p:nvSpPr>
        <p:spPr>
          <a:xfrm>
            <a:off x="2040193" y="523741"/>
            <a:ext cx="729062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172F57"/>
              </a:buClr>
              <a:buSzPts val="4400"/>
              <a:buFont typeface="Raleway Black"/>
              <a:buNone/>
            </a:pPr>
            <a:b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</a:br>
            <a:r>
              <a:rPr lang="en-US" sz="3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Judul</a:t>
            </a:r>
            <a:r>
              <a:rPr lang="en-US" sz="36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, Lokasi, Tim </a:t>
            </a:r>
            <a:r>
              <a:rPr lang="en-US" sz="3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Pengusul</a:t>
            </a:r>
            <a:endParaRPr lang="en-US" sz="36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Black"/>
            </a:endParaRPr>
          </a:p>
        </p:txBody>
      </p:sp>
      <p:sp>
        <p:nvSpPr>
          <p:cNvPr id="11" name="Google Shape;95;p2">
            <a:extLst>
              <a:ext uri="{FF2B5EF4-FFF2-40B4-BE49-F238E27FC236}">
                <a16:creationId xmlns:a16="http://schemas.microsoft.com/office/drawing/2014/main" id="{FC98EF3B-35A5-8421-9C08-78EE870C6187}"/>
              </a:ext>
            </a:extLst>
          </p:cNvPr>
          <p:cNvSpPr txBox="1">
            <a:spLocks/>
          </p:cNvSpPr>
          <p:nvPr/>
        </p:nvSpPr>
        <p:spPr>
          <a:xfrm>
            <a:off x="990600" y="1825625"/>
            <a:ext cx="10515600" cy="3139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buClr>
                <a:srgbClr val="172F57"/>
              </a:buClr>
              <a:buSzPts val="4400"/>
            </a:pP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Judul</a:t>
            </a: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: </a:t>
            </a:r>
          </a:p>
          <a:p>
            <a:pPr>
              <a:lnSpc>
                <a:spcPct val="150000"/>
              </a:lnSpc>
              <a:buClr>
                <a:srgbClr val="172F57"/>
              </a:buClr>
              <a:buSzPts val="4400"/>
            </a:pP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Lokasi </a:t>
            </a: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kegiatan</a:t>
            </a: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:</a:t>
            </a:r>
          </a:p>
          <a:p>
            <a:pPr>
              <a:lnSpc>
                <a:spcPct val="150000"/>
              </a:lnSpc>
              <a:buClr>
                <a:srgbClr val="172F57"/>
              </a:buClr>
              <a:buSzPts val="4400"/>
            </a:pP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1. </a:t>
            </a: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Pengusul</a:t>
            </a: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:</a:t>
            </a:r>
          </a:p>
          <a:p>
            <a:pPr>
              <a:lnSpc>
                <a:spcPct val="150000"/>
              </a:lnSpc>
              <a:buClr>
                <a:srgbClr val="172F57"/>
              </a:buClr>
              <a:buSzPts val="4400"/>
            </a:pP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2. </a:t>
            </a: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Ketua</a:t>
            </a: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: </a:t>
            </a:r>
          </a:p>
          <a:p>
            <a:pPr>
              <a:lnSpc>
                <a:spcPct val="150000"/>
              </a:lnSpc>
              <a:buClr>
                <a:srgbClr val="172F57"/>
              </a:buClr>
              <a:buSzPts val="4400"/>
            </a:pP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3. </a:t>
            </a: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Anggota</a:t>
            </a: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: </a:t>
            </a:r>
          </a:p>
          <a:p>
            <a:pPr>
              <a:lnSpc>
                <a:spcPct val="150000"/>
              </a:lnSpc>
              <a:buClr>
                <a:srgbClr val="172F57"/>
              </a:buClr>
              <a:buSzPts val="4400"/>
            </a:pP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Anggota</a:t>
            </a: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 1 (Univ 1)</a:t>
            </a:r>
          </a:p>
          <a:p>
            <a:pPr>
              <a:lnSpc>
                <a:spcPct val="150000"/>
              </a:lnSpc>
              <a:buClr>
                <a:srgbClr val="172F57"/>
              </a:buClr>
              <a:buSzPts val="4400"/>
            </a:pP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Anggota</a:t>
            </a: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 2 (Univ 2)</a:t>
            </a:r>
          </a:p>
          <a:p>
            <a:pPr>
              <a:lnSpc>
                <a:spcPct val="150000"/>
              </a:lnSpc>
              <a:buClr>
                <a:srgbClr val="172F57"/>
              </a:buClr>
              <a:buSzPts val="4400"/>
            </a:pP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Anggota</a:t>
            </a: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 3 (Univ 3)</a:t>
            </a:r>
          </a:p>
          <a:p>
            <a:pPr marL="914400" lvl="2">
              <a:buClr>
                <a:srgbClr val="172F57"/>
              </a:buClr>
              <a:buSzPts val="2400"/>
            </a:pPr>
            <a:endParaRPr lang="en-US" sz="2400" dirty="0">
              <a:solidFill>
                <a:srgbClr val="172F57"/>
              </a:solidFill>
              <a:latin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>
          <a:extLst>
            <a:ext uri="{FF2B5EF4-FFF2-40B4-BE49-F238E27FC236}">
              <a16:creationId xmlns:a16="http://schemas.microsoft.com/office/drawing/2014/main" id="{EEE7045A-8DA1-DB18-D364-2AE8024FB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B9CE2A-6096-2BEE-46E1-514B1D2D4A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65" t="23162" r="19687" b="71261"/>
          <a:stretch>
            <a:fillRect/>
          </a:stretch>
        </p:blipFill>
        <p:spPr>
          <a:xfrm>
            <a:off x="275303" y="166688"/>
            <a:ext cx="8058130" cy="4965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E71155-912E-89F7-11C8-65CAB62B1D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63" b="7606"/>
          <a:stretch>
            <a:fillRect/>
          </a:stretch>
        </p:blipFill>
        <p:spPr>
          <a:xfrm>
            <a:off x="8333433" y="88490"/>
            <a:ext cx="2182761" cy="5747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5B548F-9EB1-702A-8676-9A066BDD249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03" t="18624" r="14656" b="29863"/>
          <a:stretch>
            <a:fillRect/>
          </a:stretch>
        </p:blipFill>
        <p:spPr>
          <a:xfrm>
            <a:off x="10412361" y="51375"/>
            <a:ext cx="766916" cy="496044"/>
          </a:xfrm>
          <a:prstGeom prst="rect">
            <a:avLst/>
          </a:prstGeom>
        </p:spPr>
      </p:pic>
      <p:sp>
        <p:nvSpPr>
          <p:cNvPr id="5" name="AutoShape 2" descr="Lihat detail gambar terkait BRIN researchers win UNESCO for Women in Science 2021 Award - ANTARA News">
            <a:extLst>
              <a:ext uri="{FF2B5EF4-FFF2-40B4-BE49-F238E27FC236}">
                <a16:creationId xmlns:a16="http://schemas.microsoft.com/office/drawing/2014/main" id="{1788F74F-B3F8-E43B-F654-A57C18ECEF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BF77FE-BE72-87FD-9613-D85CBEFEEDF7}"/>
              </a:ext>
            </a:extLst>
          </p:cNvPr>
          <p:cNvSpPr txBox="1"/>
          <p:nvPr/>
        </p:nvSpPr>
        <p:spPr>
          <a:xfrm>
            <a:off x="3048000" y="1217712"/>
            <a:ext cx="6096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Clr>
                <a:srgbClr val="172F57"/>
              </a:buClr>
              <a:buSzPts val="4400"/>
            </a:pPr>
            <a:r>
              <a:rPr lang="en-US" sz="3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Identitas</a:t>
            </a:r>
            <a:r>
              <a:rPr lang="en-US" sz="32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 </a:t>
            </a:r>
            <a:r>
              <a:rPr lang="en-US" sz="3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Usulan</a:t>
            </a:r>
            <a:endParaRPr lang="en-ID" sz="32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</a:endParaRPr>
          </a:p>
        </p:txBody>
      </p:sp>
      <p:sp>
        <p:nvSpPr>
          <p:cNvPr id="8" name="Google Shape;102;p3">
            <a:extLst>
              <a:ext uri="{FF2B5EF4-FFF2-40B4-BE49-F238E27FC236}">
                <a16:creationId xmlns:a16="http://schemas.microsoft.com/office/drawing/2014/main" id="{EEEEE550-DDA9-F2CA-BF8F-576913B4A940}"/>
              </a:ext>
            </a:extLst>
          </p:cNvPr>
          <p:cNvSpPr txBox="1">
            <a:spLocks/>
          </p:cNvSpPr>
          <p:nvPr/>
        </p:nvSpPr>
        <p:spPr>
          <a:xfrm>
            <a:off x="1257300" y="2006600"/>
            <a:ext cx="90469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>
              <a:lnSpc>
                <a:spcPct val="90000"/>
              </a:lnSpc>
              <a:buClr>
                <a:srgbClr val="172F57"/>
              </a:buClr>
              <a:buSzPts val="4400"/>
            </a:pP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Permasalahan</a:t>
            </a:r>
            <a:endParaRPr lang="en-US" sz="20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Medium"/>
            </a:endParaRPr>
          </a:p>
          <a:p>
            <a:pPr marL="800100" lvl="1">
              <a:lnSpc>
                <a:spcPct val="90000"/>
              </a:lnSpc>
              <a:buClr>
                <a:srgbClr val="172F57"/>
              </a:buClr>
              <a:buSzPts val="4400"/>
            </a:pP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Permasalah</a:t>
            </a: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 </a:t>
            </a: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penelitian</a:t>
            </a:r>
            <a:endParaRPr lang="en-US" sz="20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Medium"/>
            </a:endParaRPr>
          </a:p>
          <a:p>
            <a:pPr marL="457200" lvl="1">
              <a:lnSpc>
                <a:spcPct val="90000"/>
              </a:lnSpc>
              <a:buClr>
                <a:srgbClr val="172F57"/>
              </a:buClr>
              <a:buSzPts val="4400"/>
            </a:pPr>
            <a:endParaRPr lang="en-US" sz="20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Medium"/>
            </a:endParaRPr>
          </a:p>
          <a:p>
            <a:pPr marL="342900">
              <a:lnSpc>
                <a:spcPct val="90000"/>
              </a:lnSpc>
              <a:buClr>
                <a:srgbClr val="172F57"/>
              </a:buClr>
              <a:buSzPts val="4400"/>
            </a:pP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Solusi </a:t>
            </a: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Terhadap</a:t>
            </a: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 </a:t>
            </a: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permasalahan</a:t>
            </a:r>
            <a:endParaRPr lang="en-US" sz="20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Medium"/>
            </a:endParaRPr>
          </a:p>
          <a:p>
            <a:pPr marL="800100" lvl="1">
              <a:lnSpc>
                <a:spcPct val="90000"/>
              </a:lnSpc>
              <a:buClr>
                <a:srgbClr val="172F57"/>
              </a:buClr>
              <a:buSzPts val="4400"/>
            </a:pP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Solusi yang </a:t>
            </a: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diajukan</a:t>
            </a:r>
            <a:endParaRPr lang="en-US" sz="20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Medium"/>
            </a:endParaRPr>
          </a:p>
          <a:p>
            <a:pPr marL="457200" lvl="1">
              <a:lnSpc>
                <a:spcPct val="90000"/>
              </a:lnSpc>
              <a:buClr>
                <a:srgbClr val="172F57"/>
              </a:buClr>
              <a:buSzPts val="4400"/>
            </a:pPr>
            <a:endParaRPr lang="en-US" sz="20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Medium"/>
            </a:endParaRPr>
          </a:p>
          <a:p>
            <a:pPr marL="342900">
              <a:lnSpc>
                <a:spcPct val="90000"/>
              </a:lnSpc>
              <a:buClr>
                <a:srgbClr val="172F57"/>
              </a:buClr>
              <a:buSzPts val="4400"/>
            </a:pP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Dana </a:t>
            </a:r>
            <a:r>
              <a:rPr lang="en-US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disetujui</a:t>
            </a:r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: total dana Host dan Co-Host</a:t>
            </a:r>
          </a:p>
        </p:txBody>
      </p:sp>
    </p:spTree>
    <p:extLst>
      <p:ext uri="{BB962C8B-B14F-4D97-AF65-F5344CB8AC3E}">
        <p14:creationId xmlns:p14="http://schemas.microsoft.com/office/powerpoint/2010/main" val="2978250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>
          <a:extLst>
            <a:ext uri="{FF2B5EF4-FFF2-40B4-BE49-F238E27FC236}">
              <a16:creationId xmlns:a16="http://schemas.microsoft.com/office/drawing/2014/main" id="{E4FD77CB-DB39-FC9E-7317-F3817F8D0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110F98-11B8-614A-213D-C21374BC85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65" t="23162" r="19687" b="71261"/>
          <a:stretch>
            <a:fillRect/>
          </a:stretch>
        </p:blipFill>
        <p:spPr>
          <a:xfrm>
            <a:off x="275303" y="166688"/>
            <a:ext cx="8058130" cy="4965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124677-CC51-42E9-ADEC-C0F4B795A9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63" b="7606"/>
          <a:stretch>
            <a:fillRect/>
          </a:stretch>
        </p:blipFill>
        <p:spPr>
          <a:xfrm>
            <a:off x="8333433" y="88490"/>
            <a:ext cx="2182761" cy="5747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739E8B3-9197-C184-45FE-15976E2D2B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03" t="18624" r="14656" b="29863"/>
          <a:stretch>
            <a:fillRect/>
          </a:stretch>
        </p:blipFill>
        <p:spPr>
          <a:xfrm>
            <a:off x="10412361" y="51375"/>
            <a:ext cx="766916" cy="496044"/>
          </a:xfrm>
          <a:prstGeom prst="rect">
            <a:avLst/>
          </a:prstGeom>
        </p:spPr>
      </p:pic>
      <p:sp>
        <p:nvSpPr>
          <p:cNvPr id="5" name="AutoShape 2" descr="Lihat detail gambar terkait BRIN researchers win UNESCO for Women in Science 2021 Award - ANTARA News">
            <a:extLst>
              <a:ext uri="{FF2B5EF4-FFF2-40B4-BE49-F238E27FC236}">
                <a16:creationId xmlns:a16="http://schemas.microsoft.com/office/drawing/2014/main" id="{FDB4E9FB-BC51-0AB7-6A05-0062A8ED11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9" name="Google Shape;108;p4">
            <a:extLst>
              <a:ext uri="{FF2B5EF4-FFF2-40B4-BE49-F238E27FC236}">
                <a16:creationId xmlns:a16="http://schemas.microsoft.com/office/drawing/2014/main" id="{9FF69D43-DE8E-F4DD-F5B5-78BD9AF13742}"/>
              </a:ext>
            </a:extLst>
          </p:cNvPr>
          <p:cNvSpPr txBox="1">
            <a:spLocks/>
          </p:cNvSpPr>
          <p:nvPr/>
        </p:nvSpPr>
        <p:spPr>
          <a:xfrm>
            <a:off x="1550721" y="1178355"/>
            <a:ext cx="5507293" cy="1013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172F57"/>
              </a:buClr>
              <a:buSzPts val="4400"/>
            </a:pPr>
            <a:r>
              <a:rPr lang="en-US" sz="3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Progres</a:t>
            </a:r>
            <a:r>
              <a:rPr lang="en-US" sz="36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 </a:t>
            </a:r>
            <a:r>
              <a:rPr lang="en-US" sz="36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Kegiatan</a:t>
            </a:r>
            <a:endParaRPr lang="en-US" sz="36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Black"/>
            </a:endParaRPr>
          </a:p>
        </p:txBody>
      </p:sp>
      <p:sp>
        <p:nvSpPr>
          <p:cNvPr id="11" name="Google Shape;109;p4">
            <a:extLst>
              <a:ext uri="{FF2B5EF4-FFF2-40B4-BE49-F238E27FC236}">
                <a16:creationId xmlns:a16="http://schemas.microsoft.com/office/drawing/2014/main" id="{EBB48414-AB32-6484-A990-1B8E4BB34874}"/>
              </a:ext>
            </a:extLst>
          </p:cNvPr>
          <p:cNvSpPr txBox="1">
            <a:spLocks/>
          </p:cNvSpPr>
          <p:nvPr/>
        </p:nvSpPr>
        <p:spPr>
          <a:xfrm>
            <a:off x="1550721" y="2618175"/>
            <a:ext cx="5890752" cy="117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172F57"/>
              </a:buClr>
              <a:buSzPts val="4400"/>
            </a:pP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Jelaskan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 </a:t>
            </a: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kemajuan</a:t>
            </a: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 </a:t>
            </a:r>
            <a:r>
              <a:rPr lang="en-US" sz="24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Medium"/>
              </a:rPr>
              <a:t>kegiatan</a:t>
            </a:r>
            <a:endParaRPr lang="en-ID" sz="24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89239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>
          <a:extLst>
            <a:ext uri="{FF2B5EF4-FFF2-40B4-BE49-F238E27FC236}">
              <a16:creationId xmlns:a16="http://schemas.microsoft.com/office/drawing/2014/main" id="{F0C7A993-E07B-0BBF-C292-FE63F2ABB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AA0007-F04A-930E-7F4A-41AE738BCB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65" t="23162" r="19687" b="71261"/>
          <a:stretch>
            <a:fillRect/>
          </a:stretch>
        </p:blipFill>
        <p:spPr>
          <a:xfrm>
            <a:off x="275303" y="166688"/>
            <a:ext cx="8058130" cy="4965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6AAC3F-7B13-9775-9889-36F159D357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63" b="7606"/>
          <a:stretch>
            <a:fillRect/>
          </a:stretch>
        </p:blipFill>
        <p:spPr>
          <a:xfrm>
            <a:off x="8333433" y="88490"/>
            <a:ext cx="2182761" cy="5747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6C328E-0641-20B2-A018-F2591CCEFA5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03" t="18624" r="14656" b="29863"/>
          <a:stretch>
            <a:fillRect/>
          </a:stretch>
        </p:blipFill>
        <p:spPr>
          <a:xfrm>
            <a:off x="10412361" y="51375"/>
            <a:ext cx="766916" cy="496044"/>
          </a:xfrm>
          <a:prstGeom prst="rect">
            <a:avLst/>
          </a:prstGeom>
        </p:spPr>
      </p:pic>
      <p:sp>
        <p:nvSpPr>
          <p:cNvPr id="5" name="AutoShape 2" descr="Lihat detail gambar terkait BRIN researchers win UNESCO for Women in Science 2021 Award - ANTARA News">
            <a:extLst>
              <a:ext uri="{FF2B5EF4-FFF2-40B4-BE49-F238E27FC236}">
                <a16:creationId xmlns:a16="http://schemas.microsoft.com/office/drawing/2014/main" id="{CB243E11-AF02-CF31-55CC-7FE13BBCFD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7" name="Google Shape;115;p5">
            <a:extLst>
              <a:ext uri="{FF2B5EF4-FFF2-40B4-BE49-F238E27FC236}">
                <a16:creationId xmlns:a16="http://schemas.microsoft.com/office/drawing/2014/main" id="{378FDD82-F0BB-F155-C259-44D1A1E9BCAF}"/>
              </a:ext>
            </a:extLst>
          </p:cNvPr>
          <p:cNvSpPr txBox="1">
            <a:spLocks/>
          </p:cNvSpPr>
          <p:nvPr/>
        </p:nvSpPr>
        <p:spPr>
          <a:xfrm>
            <a:off x="12573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172F57"/>
              </a:buClr>
              <a:buSzPts val="4400"/>
              <a:buFont typeface="Arial"/>
              <a:buNone/>
            </a:pPr>
            <a:r>
              <a:rPr lang="en-US" sz="3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Luaran</a:t>
            </a:r>
            <a:r>
              <a:rPr lang="en-US" sz="32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 </a:t>
            </a:r>
            <a:r>
              <a:rPr lang="en-US" sz="3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Penelitian</a:t>
            </a:r>
            <a:r>
              <a:rPr lang="en-US" sz="32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 (</a:t>
            </a:r>
            <a:r>
              <a:rPr lang="en-US" sz="3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Publikasi</a:t>
            </a:r>
            <a:r>
              <a:rPr lang="en-US" sz="32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, HKI)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BA4BDAF-BB29-CBDE-44B6-E2C2D94B60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72682"/>
              </p:ext>
            </p:extLst>
          </p:nvPr>
        </p:nvGraphicFramePr>
        <p:xfrm>
          <a:off x="419100" y="1808117"/>
          <a:ext cx="10996151" cy="380909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36250">
                  <a:extLst>
                    <a:ext uri="{9D8B030D-6E8A-4147-A177-3AD203B41FA5}">
                      <a16:colId xmlns:a16="http://schemas.microsoft.com/office/drawing/2014/main" val="492006796"/>
                    </a:ext>
                  </a:extLst>
                </a:gridCol>
                <a:gridCol w="2939039">
                  <a:extLst>
                    <a:ext uri="{9D8B030D-6E8A-4147-A177-3AD203B41FA5}">
                      <a16:colId xmlns:a16="http://schemas.microsoft.com/office/drawing/2014/main" val="538768305"/>
                    </a:ext>
                  </a:extLst>
                </a:gridCol>
                <a:gridCol w="2583117">
                  <a:extLst>
                    <a:ext uri="{9D8B030D-6E8A-4147-A177-3AD203B41FA5}">
                      <a16:colId xmlns:a16="http://schemas.microsoft.com/office/drawing/2014/main" val="156780384"/>
                    </a:ext>
                  </a:extLst>
                </a:gridCol>
                <a:gridCol w="2583117">
                  <a:extLst>
                    <a:ext uri="{9D8B030D-6E8A-4147-A177-3AD203B41FA5}">
                      <a16:colId xmlns:a16="http://schemas.microsoft.com/office/drawing/2014/main" val="3428675095"/>
                    </a:ext>
                  </a:extLst>
                </a:gridCol>
                <a:gridCol w="2154628">
                  <a:extLst>
                    <a:ext uri="{9D8B030D-6E8A-4147-A177-3AD203B41FA5}">
                      <a16:colId xmlns:a16="http://schemas.microsoft.com/office/drawing/2014/main" val="2624148454"/>
                    </a:ext>
                  </a:extLst>
                </a:gridCol>
              </a:tblGrid>
              <a:tr h="761819"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n-US" sz="1400" b="0" i="0" u="none" strike="noStrike" cap="none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Raleway Black"/>
                        <a:ea typeface="+mn-ea"/>
                        <a:cs typeface="Arial"/>
                        <a:sym typeface="Arial"/>
                      </a:endParaRPr>
                    </a:p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1400" b="0" i="0" u="none" strike="noStrike" cap="none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ea typeface="+mn-ea"/>
                          <a:cs typeface="Arial"/>
                          <a:sym typeface="Arial"/>
                        </a:rPr>
                        <a:t>No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n-US" sz="1600" b="0" i="0" u="none" strike="noStrike" cap="none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Raleway Black"/>
                        <a:ea typeface="+mn-ea"/>
                        <a:cs typeface="Arial"/>
                        <a:sym typeface="Arial"/>
                      </a:endParaRPr>
                    </a:p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1600" b="0" i="0" u="none" strike="noStrike" cap="none" dirty="0" err="1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ea typeface="+mn-ea"/>
                          <a:cs typeface="Arial"/>
                          <a:sym typeface="Arial"/>
                        </a:rPr>
                        <a:t>Judul</a:t>
                      </a:r>
                      <a:endParaRPr lang="en-US" sz="1600" b="0" i="0" u="none" strike="noStrike" cap="none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Raleway Black"/>
                        <a:ea typeface="+mn-ea"/>
                        <a:cs typeface="Arial"/>
                        <a:sym typeface="Arial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n-US" sz="1600" b="0" i="0" u="none" strike="noStrike" cap="none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Raleway Black"/>
                        <a:ea typeface="+mn-ea"/>
                        <a:cs typeface="Arial"/>
                        <a:sym typeface="Arial"/>
                      </a:endParaRPr>
                    </a:p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1600" b="0" i="0" u="none" strike="noStrike" cap="none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ea typeface="+mn-ea"/>
                          <a:cs typeface="Arial"/>
                          <a:sym typeface="Arial"/>
                        </a:rPr>
                        <a:t>Journal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n-US" sz="1600" b="0" i="0" u="none" strike="noStrike" cap="none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Raleway Black"/>
                        <a:ea typeface="+mn-ea"/>
                        <a:cs typeface="Arial"/>
                        <a:sym typeface="Arial"/>
                      </a:endParaRPr>
                    </a:p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1600" b="0" i="0" u="none" strike="noStrike" cap="none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ea typeface="+mn-ea"/>
                          <a:cs typeface="Arial"/>
                          <a:sym typeface="Arial"/>
                        </a:rPr>
                        <a:t>PT </a:t>
                      </a:r>
                      <a:r>
                        <a:rPr lang="en-US" sz="1600" b="0" i="0" u="none" strike="noStrike" cap="none" dirty="0" err="1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ea typeface="+mn-ea"/>
                          <a:cs typeface="Arial"/>
                          <a:sym typeface="Arial"/>
                        </a:rPr>
                        <a:t>Penanggungjawab</a:t>
                      </a:r>
                      <a:endParaRPr lang="en-US" sz="1600" b="0" i="0" u="none" strike="noStrike" cap="none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Raleway Black"/>
                        <a:ea typeface="+mn-ea"/>
                        <a:cs typeface="Arial"/>
                        <a:sym typeface="Arial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n-US" sz="1600" b="0" i="0" u="none" strike="noStrike" cap="none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Raleway Black"/>
                        <a:ea typeface="+mn-ea"/>
                        <a:cs typeface="Arial"/>
                        <a:sym typeface="Arial"/>
                      </a:endParaRPr>
                    </a:p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1600" b="0" i="0" u="none" strike="noStrike" cap="none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ea typeface="+mn-ea"/>
                          <a:cs typeface="Arial"/>
                          <a:sym typeface="Arial"/>
                        </a:rPr>
                        <a:t>Status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58971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endParaRPr lang="en-US" sz="160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0" i="0" u="none" strike="noStrike" cap="none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Raleway Black"/>
                        <a:cs typeface="Arial"/>
                        <a:sym typeface="Arial"/>
                      </a:endParaRPr>
                    </a:p>
                    <a:p>
                      <a:r>
                        <a:rPr lang="en-US" sz="1400" b="0" i="0" u="none" strike="noStrike" cap="none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cs typeface="Arial"/>
                          <a:sym typeface="Arial"/>
                        </a:rPr>
                        <a:t>Kampus A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702256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endParaRPr lang="en-US" sz="160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0" i="0" u="none" strike="noStrike" cap="none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Raleway Black"/>
                        <a:cs typeface="Arial"/>
                        <a:sym typeface="Arial"/>
                      </a:endParaRPr>
                    </a:p>
                    <a:p>
                      <a:r>
                        <a:rPr lang="en-US" sz="1400" b="0" i="0" u="none" strike="noStrike" cap="none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cs typeface="Arial"/>
                          <a:sym typeface="Arial"/>
                        </a:rPr>
                        <a:t>Kampus B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954974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endParaRPr lang="en-US" sz="160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0" i="0" u="none" strike="noStrike" cap="none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Raleway Black"/>
                        <a:cs typeface="Arial"/>
                        <a:sym typeface="Arial"/>
                      </a:endParaRPr>
                    </a:p>
                    <a:p>
                      <a:r>
                        <a:rPr lang="en-US" sz="1400" b="0" i="0" u="none" strike="noStrike" cap="none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cs typeface="Arial"/>
                          <a:sym typeface="Arial"/>
                        </a:rPr>
                        <a:t>Kampus C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3057060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endParaRPr lang="en-US" sz="160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60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b="0" i="0" u="none" strike="noStrike" cap="none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Raleway Black"/>
                        <a:cs typeface="Arial"/>
                        <a:sym typeface="Arial"/>
                      </a:endParaRPr>
                    </a:p>
                    <a:p>
                      <a:r>
                        <a:rPr lang="en-US" sz="1400" b="0" i="0" u="none" strike="noStrike" cap="none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cs typeface="Arial"/>
                          <a:sym typeface="Arial"/>
                        </a:rPr>
                        <a:t>BRIN (</a:t>
                      </a:r>
                      <a:r>
                        <a:rPr lang="en-US" sz="1400" b="0" i="0" u="none" strike="noStrike" cap="none" dirty="0" err="1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cs typeface="Arial"/>
                          <a:sym typeface="Arial"/>
                        </a:rPr>
                        <a:t>skema</a:t>
                      </a:r>
                      <a:r>
                        <a:rPr lang="en-US" sz="1400" b="0" i="0" u="none" strike="noStrike" cap="none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cs typeface="Arial"/>
                          <a:sym typeface="Arial"/>
                        </a:rPr>
                        <a:t> B), Mitra LN (</a:t>
                      </a:r>
                      <a:r>
                        <a:rPr lang="en-US" sz="1400" b="0" i="0" u="none" strike="noStrike" cap="none" dirty="0" err="1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cs typeface="Arial"/>
                          <a:sym typeface="Arial"/>
                        </a:rPr>
                        <a:t>skema</a:t>
                      </a:r>
                      <a:r>
                        <a:rPr lang="en-US" sz="1400" b="0" i="0" u="none" strike="noStrike" cap="none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Raleway Black"/>
                          <a:cs typeface="Arial"/>
                          <a:sym typeface="Arial"/>
                        </a:rPr>
                        <a:t> C)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883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3653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>
          <a:extLst>
            <a:ext uri="{FF2B5EF4-FFF2-40B4-BE49-F238E27FC236}">
              <a16:creationId xmlns:a16="http://schemas.microsoft.com/office/drawing/2014/main" id="{32E447A1-328F-294A-086D-331733074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53B96C-CEAC-FC77-D6C7-6F993B8D33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65" t="23162" r="19687" b="71261"/>
          <a:stretch>
            <a:fillRect/>
          </a:stretch>
        </p:blipFill>
        <p:spPr>
          <a:xfrm>
            <a:off x="275303" y="175611"/>
            <a:ext cx="8058130" cy="4965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06E2CA-4EA3-067F-983B-769C210B67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63" b="7606"/>
          <a:stretch>
            <a:fillRect/>
          </a:stretch>
        </p:blipFill>
        <p:spPr>
          <a:xfrm>
            <a:off x="8333433" y="88490"/>
            <a:ext cx="2182761" cy="5747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5A77EA-AE4B-F1A4-5929-CCFCEAF3037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03" t="18624" r="14656" b="29863"/>
          <a:stretch>
            <a:fillRect/>
          </a:stretch>
        </p:blipFill>
        <p:spPr>
          <a:xfrm>
            <a:off x="10412361" y="51375"/>
            <a:ext cx="766916" cy="496044"/>
          </a:xfrm>
          <a:prstGeom prst="rect">
            <a:avLst/>
          </a:prstGeom>
        </p:spPr>
      </p:pic>
      <p:sp>
        <p:nvSpPr>
          <p:cNvPr id="5" name="AutoShape 2" descr="Lihat detail gambar terkait BRIN researchers win UNESCO for Women in Science 2021 Award - ANTARA News">
            <a:extLst>
              <a:ext uri="{FF2B5EF4-FFF2-40B4-BE49-F238E27FC236}">
                <a16:creationId xmlns:a16="http://schemas.microsoft.com/office/drawing/2014/main" id="{59033AD1-5CB3-385D-82DF-77571F2111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" name="Google Shape;115;p5">
            <a:extLst>
              <a:ext uri="{FF2B5EF4-FFF2-40B4-BE49-F238E27FC236}">
                <a16:creationId xmlns:a16="http://schemas.microsoft.com/office/drawing/2014/main" id="{F946436E-E0A2-D3EA-C6B4-C97CABB67316}"/>
              </a:ext>
            </a:extLst>
          </p:cNvPr>
          <p:cNvSpPr txBox="1">
            <a:spLocks/>
          </p:cNvSpPr>
          <p:nvPr/>
        </p:nvSpPr>
        <p:spPr>
          <a:xfrm>
            <a:off x="816077" y="1723257"/>
            <a:ext cx="521109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172F57"/>
              </a:buClr>
              <a:buSzPts val="4400"/>
            </a:pPr>
            <a:r>
              <a:rPr lang="en-US" sz="32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Dokumentasi </a:t>
            </a:r>
            <a:r>
              <a:rPr lang="en-US" sz="3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sym typeface="Raleway Black"/>
              </a:rPr>
              <a:t>kegiatan</a:t>
            </a:r>
            <a:endParaRPr lang="en-US" sz="3200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sym typeface="Raleway Black"/>
            </a:endParaRPr>
          </a:p>
        </p:txBody>
      </p:sp>
    </p:spTree>
    <p:extLst>
      <p:ext uri="{BB962C8B-B14F-4D97-AF65-F5344CB8AC3E}">
        <p14:creationId xmlns:p14="http://schemas.microsoft.com/office/powerpoint/2010/main" val="1219322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>
          <a:extLst>
            <a:ext uri="{FF2B5EF4-FFF2-40B4-BE49-F238E27FC236}">
              <a16:creationId xmlns:a16="http://schemas.microsoft.com/office/drawing/2014/main" id="{98F72313-4C25-1742-7192-BFB304759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A1C39E-A4CB-C84B-9A52-175C13A5B7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65" t="23162" r="19687" b="71261"/>
          <a:stretch>
            <a:fillRect/>
          </a:stretch>
        </p:blipFill>
        <p:spPr>
          <a:xfrm>
            <a:off x="275303" y="166688"/>
            <a:ext cx="8058130" cy="4965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83D7B3-9CF8-4D28-271E-99A41CF5D7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63" b="7606"/>
          <a:stretch>
            <a:fillRect/>
          </a:stretch>
        </p:blipFill>
        <p:spPr>
          <a:xfrm>
            <a:off x="8333433" y="88490"/>
            <a:ext cx="2182761" cy="5747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DB4086-9AAC-068F-278F-202C842CDE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03" t="18624" r="14656" b="29863"/>
          <a:stretch>
            <a:fillRect/>
          </a:stretch>
        </p:blipFill>
        <p:spPr>
          <a:xfrm>
            <a:off x="10412361" y="51375"/>
            <a:ext cx="766916" cy="496044"/>
          </a:xfrm>
          <a:prstGeom prst="rect">
            <a:avLst/>
          </a:prstGeom>
        </p:spPr>
      </p:pic>
      <p:sp>
        <p:nvSpPr>
          <p:cNvPr id="5" name="AutoShape 2" descr="Lihat detail gambar terkait BRIN researchers win UNESCO for Women in Science 2021 Award - ANTARA News">
            <a:extLst>
              <a:ext uri="{FF2B5EF4-FFF2-40B4-BE49-F238E27FC236}">
                <a16:creationId xmlns:a16="http://schemas.microsoft.com/office/drawing/2014/main" id="{289294B4-74FA-DAC1-0364-ECACCA835D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" name="Google Shape;115;p5">
            <a:extLst>
              <a:ext uri="{FF2B5EF4-FFF2-40B4-BE49-F238E27FC236}">
                <a16:creationId xmlns:a16="http://schemas.microsoft.com/office/drawing/2014/main" id="{FE8E0229-91D7-AC02-B69D-591AA74313FD}"/>
              </a:ext>
            </a:extLst>
          </p:cNvPr>
          <p:cNvSpPr txBox="1">
            <a:spLocks/>
          </p:cNvSpPr>
          <p:nvPr/>
        </p:nvSpPr>
        <p:spPr>
          <a:xfrm>
            <a:off x="12573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172F57"/>
              </a:buClr>
              <a:buSzPts val="4400"/>
              <a:buFont typeface="Raleway Black"/>
              <a:buNone/>
            </a:pPr>
            <a:endParaRPr lang="en-US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7" name="Google Shape;115;p5">
            <a:extLst>
              <a:ext uri="{FF2B5EF4-FFF2-40B4-BE49-F238E27FC236}">
                <a16:creationId xmlns:a16="http://schemas.microsoft.com/office/drawing/2014/main" id="{A500DC23-A9C6-2369-2064-81D23482A3DA}"/>
              </a:ext>
            </a:extLst>
          </p:cNvPr>
          <p:cNvSpPr txBox="1">
            <a:spLocks/>
          </p:cNvSpPr>
          <p:nvPr/>
        </p:nvSpPr>
        <p:spPr>
          <a:xfrm>
            <a:off x="1257300" y="1477436"/>
            <a:ext cx="47803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Bukti </a:t>
            </a:r>
            <a:r>
              <a:rPr lang="en-US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Unggah</a:t>
            </a: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Luaran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</p:spTree>
    <p:extLst>
      <p:ext uri="{BB962C8B-B14F-4D97-AF65-F5344CB8AC3E}">
        <p14:creationId xmlns:p14="http://schemas.microsoft.com/office/powerpoint/2010/main" val="2615212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>
          <a:extLst>
            <a:ext uri="{FF2B5EF4-FFF2-40B4-BE49-F238E27FC236}">
              <a16:creationId xmlns:a16="http://schemas.microsoft.com/office/drawing/2014/main" id="{3A02508F-E879-1639-39E4-A2A348B39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4C94A3-2A1B-CF82-6AAC-A939572EC6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65" t="23162" r="19687" b="71261"/>
          <a:stretch>
            <a:fillRect/>
          </a:stretch>
        </p:blipFill>
        <p:spPr>
          <a:xfrm>
            <a:off x="275303" y="166688"/>
            <a:ext cx="8058130" cy="4965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F48C78-604B-C4D7-0FEA-4C8013E8C1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63" b="7606"/>
          <a:stretch>
            <a:fillRect/>
          </a:stretch>
        </p:blipFill>
        <p:spPr>
          <a:xfrm>
            <a:off x="8333433" y="88490"/>
            <a:ext cx="2182761" cy="5747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91C1F9-B5BC-6233-DAA0-634AB3950E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03" t="18624" r="14656" b="29863"/>
          <a:stretch>
            <a:fillRect/>
          </a:stretch>
        </p:blipFill>
        <p:spPr>
          <a:xfrm>
            <a:off x="10412361" y="51375"/>
            <a:ext cx="766916" cy="496044"/>
          </a:xfrm>
          <a:prstGeom prst="rect">
            <a:avLst/>
          </a:prstGeom>
        </p:spPr>
      </p:pic>
      <p:sp>
        <p:nvSpPr>
          <p:cNvPr id="5" name="AutoShape 2" descr="Lihat detail gambar terkait BRIN researchers win UNESCO for Women in Science 2021 Award - ANTARA News">
            <a:extLst>
              <a:ext uri="{FF2B5EF4-FFF2-40B4-BE49-F238E27FC236}">
                <a16:creationId xmlns:a16="http://schemas.microsoft.com/office/drawing/2014/main" id="{71D95F19-6CF7-452C-CC4C-76C5D1E9AB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" name="Google Shape;115;p5">
            <a:extLst>
              <a:ext uri="{FF2B5EF4-FFF2-40B4-BE49-F238E27FC236}">
                <a16:creationId xmlns:a16="http://schemas.microsoft.com/office/drawing/2014/main" id="{6F4B8B61-B091-1F11-978B-063FEFE27914}"/>
              </a:ext>
            </a:extLst>
          </p:cNvPr>
          <p:cNvSpPr txBox="1">
            <a:spLocks/>
          </p:cNvSpPr>
          <p:nvPr/>
        </p:nvSpPr>
        <p:spPr>
          <a:xfrm>
            <a:off x="1257300" y="6810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172F57"/>
              </a:buClr>
              <a:buSzPts val="4400"/>
              <a:buFont typeface="Raleway Black"/>
              <a:buNone/>
            </a:pPr>
            <a:endParaRPr lang="en-US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9" name="Google Shape;115;p5">
            <a:extLst>
              <a:ext uri="{FF2B5EF4-FFF2-40B4-BE49-F238E27FC236}">
                <a16:creationId xmlns:a16="http://schemas.microsoft.com/office/drawing/2014/main" id="{A065A797-3119-1837-9112-34A63EF283B5}"/>
              </a:ext>
            </a:extLst>
          </p:cNvPr>
          <p:cNvSpPr txBox="1">
            <a:spLocks/>
          </p:cNvSpPr>
          <p:nvPr/>
        </p:nvSpPr>
        <p:spPr>
          <a:xfrm>
            <a:off x="1502174" y="1068697"/>
            <a:ext cx="5604387" cy="80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2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Bukti </a:t>
            </a:r>
            <a:r>
              <a:rPr lang="en-US" sz="3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Unggah</a:t>
            </a:r>
            <a:r>
              <a:rPr lang="en-US" sz="32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2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Laporan</a:t>
            </a:r>
            <a:r>
              <a:rPr lang="en-US" sz="32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  <a:ea typeface="Raleway Black"/>
                <a:cs typeface="Raleway Black"/>
                <a:sym typeface="Raleway Black"/>
              </a:rPr>
              <a:t>  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14CBD779-F790-79CF-74AD-3D36FC1C586B}"/>
              </a:ext>
            </a:extLst>
          </p:cNvPr>
          <p:cNvSpPr txBox="1">
            <a:spLocks/>
          </p:cNvSpPr>
          <p:nvPr/>
        </p:nvSpPr>
        <p:spPr>
          <a:xfrm>
            <a:off x="1502174" y="2380277"/>
            <a:ext cx="5080820" cy="17926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buClr>
                <a:srgbClr val="172F57"/>
              </a:buClr>
              <a:buSzPts val="4400"/>
            </a:pPr>
            <a:r>
              <a:rPr lang="en-US" sz="1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Berisi</a:t>
            </a: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 </a:t>
            </a:r>
            <a:r>
              <a:rPr lang="en-US" sz="1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tangkapan</a:t>
            </a: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 </a:t>
            </a:r>
            <a:r>
              <a:rPr lang="en-US" sz="1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layar</a:t>
            </a: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 </a:t>
            </a:r>
            <a:r>
              <a:rPr lang="en-US" sz="1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unggah</a:t>
            </a: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 </a:t>
            </a:r>
            <a:r>
              <a:rPr lang="en-US" sz="1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Laporan</a:t>
            </a: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 di</a:t>
            </a:r>
          </a:p>
          <a:p>
            <a:pPr marL="114300">
              <a:buClr>
                <a:srgbClr val="172F57"/>
              </a:buClr>
              <a:buSzPts val="4400"/>
            </a:pP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 </a:t>
            </a:r>
          </a:p>
          <a:p>
            <a:pPr marL="114300">
              <a:buClr>
                <a:srgbClr val="172F57"/>
              </a:buClr>
              <a:buSzPts val="4400"/>
            </a:pP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1. SIM Riset </a:t>
            </a:r>
            <a:r>
              <a:rPr lang="en-US" sz="1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Kolaborasi</a:t>
            </a: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 (</a:t>
            </a:r>
            <a:r>
              <a:rPr lang="en-US" sz="1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untuk</a:t>
            </a: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 host)</a:t>
            </a:r>
          </a:p>
          <a:p>
            <a:pPr marL="114300">
              <a:buClr>
                <a:srgbClr val="172F57"/>
              </a:buClr>
              <a:buSzPts val="4400"/>
            </a:pP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2. SIM Internal Kampus A (</a:t>
            </a:r>
            <a:r>
              <a:rPr lang="en-US" sz="1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untuk</a:t>
            </a: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 host)</a:t>
            </a:r>
          </a:p>
          <a:p>
            <a:pPr marL="114300">
              <a:buClr>
                <a:srgbClr val="172F57"/>
              </a:buClr>
              <a:buSzPts val="4400"/>
            </a:pP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3. SIM Internal Kampus B (</a:t>
            </a:r>
            <a:r>
              <a:rPr lang="en-US" sz="1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untuk</a:t>
            </a: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 </a:t>
            </a:r>
            <a:r>
              <a:rPr lang="en-US" sz="1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mitra</a:t>
            </a: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)</a:t>
            </a:r>
          </a:p>
          <a:p>
            <a:pPr marL="114300">
              <a:buClr>
                <a:srgbClr val="172F57"/>
              </a:buClr>
              <a:buSzPts val="4400"/>
            </a:pP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4. SIM Internal Kampus C (</a:t>
            </a:r>
            <a:r>
              <a:rPr lang="en-US" sz="1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untuk</a:t>
            </a: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 </a:t>
            </a:r>
            <a:r>
              <a:rPr lang="en-US" sz="18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mitra</a:t>
            </a:r>
            <a:r>
              <a:rPr lang="en-US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Raleway Black"/>
              </a:rPr>
              <a:t>)</a:t>
            </a:r>
          </a:p>
          <a:p>
            <a:pPr marL="114300"/>
            <a:endParaRPr lang="en-US" sz="1800" dirty="0">
              <a:solidFill>
                <a:schemeClr val="bg2">
                  <a:lumMod val="60000"/>
                  <a:lumOff val="40000"/>
                </a:schemeClr>
              </a:solidFill>
              <a:highlight>
                <a:srgbClr val="FFFF00"/>
              </a:highlight>
            </a:endParaRPr>
          </a:p>
          <a:p>
            <a:pPr marL="628650" indent="-514350">
              <a:buFont typeface="Arial"/>
              <a:buAutoNum type="arabicPeriod"/>
            </a:pPr>
            <a:endParaRPr lang="en-US" sz="1800" dirty="0">
              <a:solidFill>
                <a:schemeClr val="bg2">
                  <a:lumMod val="60000"/>
                  <a:lumOff val="40000"/>
                </a:schemeClr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72532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doman Warna UM">
      <a:dk1>
        <a:srgbClr val="000000"/>
      </a:dk1>
      <a:lt1>
        <a:srgbClr val="FFFFFF"/>
      </a:lt1>
      <a:dk2>
        <a:srgbClr val="003F8C"/>
      </a:dk2>
      <a:lt2>
        <a:srgbClr val="70AD47"/>
      </a:lt2>
      <a:accent1>
        <a:srgbClr val="FFD22F"/>
      </a:accent1>
      <a:accent2>
        <a:srgbClr val="00224B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198</Words>
  <Application>Microsoft Office PowerPoint</Application>
  <PresentationFormat>Widescreen</PresentationFormat>
  <Paragraphs>70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Play</vt:lpstr>
      <vt:lpstr>Montserrat</vt:lpstr>
      <vt:lpstr>Raleway Medium</vt:lpstr>
      <vt:lpstr>Raleway Black</vt:lpstr>
      <vt:lpstr>Arial</vt:lpstr>
      <vt:lpstr>Office Theme</vt:lpstr>
      <vt:lpstr>TEMPLATE PRESENTASI LAPORAN KEMAJUAN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LPPM</dc:creator>
  <cp:lastModifiedBy>luk.luk</cp:lastModifiedBy>
  <cp:revision>6</cp:revision>
  <dcterms:modified xsi:type="dcterms:W3CDTF">2025-08-20T05:52:20Z</dcterms:modified>
</cp:coreProperties>
</file>