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0" r:id="rId3"/>
    <p:sldId id="257" r:id="rId4"/>
    <p:sldId id="10705365" r:id="rId5"/>
    <p:sldId id="10705362" r:id="rId6"/>
    <p:sldId id="10705364" r:id="rId7"/>
    <p:sldId id="10705371" r:id="rId8"/>
    <p:sldId id="10705363" r:id="rId9"/>
    <p:sldId id="4529" r:id="rId10"/>
    <p:sldId id="4528" r:id="rId11"/>
    <p:sldId id="2141411750" r:id="rId12"/>
    <p:sldId id="2141411749" r:id="rId13"/>
    <p:sldId id="4433" r:id="rId14"/>
    <p:sldId id="290" r:id="rId15"/>
    <p:sldId id="4530" r:id="rId16"/>
    <p:sldId id="4531" r:id="rId17"/>
    <p:sldId id="4541" r:id="rId18"/>
    <p:sldId id="1114" r:id="rId19"/>
    <p:sldId id="350" r:id="rId20"/>
    <p:sldId id="351" r:id="rId21"/>
    <p:sldId id="4542" r:id="rId22"/>
    <p:sldId id="4543" r:id="rId23"/>
    <p:sldId id="35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diek Goenadi" initials="DG" lastIdx="1" clrIdx="0">
    <p:extLst>
      <p:ext uri="{19B8F6BF-5375-455C-9EA6-DF929625EA0E}">
        <p15:presenceInfo xmlns:p15="http://schemas.microsoft.com/office/powerpoint/2012/main" userId="442352b605c98d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41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diek Goenadi" userId="442352b605c98d76" providerId="LiveId" clId="{BD3D3D07-254A-4C2C-A32B-A3F158BC0174}"/>
    <pc:docChg chg="undo custSel addSld delSld modSld">
      <pc:chgData name="Didiek Goenadi" userId="442352b605c98d76" providerId="LiveId" clId="{BD3D3D07-254A-4C2C-A32B-A3F158BC0174}" dt="2024-02-14T06:48:56.235" v="1444" actId="14100"/>
      <pc:docMkLst>
        <pc:docMk/>
      </pc:docMkLst>
      <pc:sldChg chg="addSp delSp modSp mod">
        <pc:chgData name="Didiek Goenadi" userId="442352b605c98d76" providerId="LiveId" clId="{BD3D3D07-254A-4C2C-A32B-A3F158BC0174}" dt="2024-02-14T06:48:56.235" v="1444" actId="14100"/>
        <pc:sldMkLst>
          <pc:docMk/>
          <pc:sldMk cId="2605754537" sldId="256"/>
        </pc:sldMkLst>
        <pc:spChg chg="mod">
          <ac:chgData name="Didiek Goenadi" userId="442352b605c98d76" providerId="LiveId" clId="{BD3D3D07-254A-4C2C-A32B-A3F158BC0174}" dt="2024-02-14T06:24:53.348" v="1437" actId="20577"/>
          <ac:spMkLst>
            <pc:docMk/>
            <pc:sldMk cId="2605754537" sldId="256"/>
            <ac:spMk id="3" creationId="{7A15080A-0AA6-5902-82A3-8A0B191B04A4}"/>
          </ac:spMkLst>
        </pc:spChg>
        <pc:spChg chg="mod">
          <ac:chgData name="Didiek Goenadi" userId="442352b605c98d76" providerId="LiveId" clId="{BD3D3D07-254A-4C2C-A32B-A3F158BC0174}" dt="2024-02-13T05:33:58.673" v="1393" actId="1076"/>
          <ac:spMkLst>
            <pc:docMk/>
            <pc:sldMk cId="2605754537" sldId="256"/>
            <ac:spMk id="4" creationId="{8CF0716F-FB3C-8CA5-F3F3-6A848F6145D0}"/>
          </ac:spMkLst>
        </pc:spChg>
        <pc:spChg chg="mod">
          <ac:chgData name="Didiek Goenadi" userId="442352b605c98d76" providerId="LiveId" clId="{BD3D3D07-254A-4C2C-A32B-A3F158BC0174}" dt="2024-02-13T05:35:17.485" v="1404" actId="1076"/>
          <ac:spMkLst>
            <pc:docMk/>
            <pc:sldMk cId="2605754537" sldId="256"/>
            <ac:spMk id="5" creationId="{D60756BB-CD5D-864D-53C0-BE9EE161D396}"/>
          </ac:spMkLst>
        </pc:spChg>
        <pc:grpChg chg="del">
          <ac:chgData name="Didiek Goenadi" userId="442352b605c98d76" providerId="LiveId" clId="{BD3D3D07-254A-4C2C-A32B-A3F158BC0174}" dt="2024-02-14T06:41:42.520" v="1438" actId="478"/>
          <ac:grpSpMkLst>
            <pc:docMk/>
            <pc:sldMk cId="2605754537" sldId="256"/>
            <ac:grpSpMk id="12" creationId="{09862F6B-C23D-707D-E379-52A2A184468E}"/>
          </ac:grpSpMkLst>
        </pc:grpChg>
        <pc:picChg chg="mod">
          <ac:chgData name="Didiek Goenadi" userId="442352b605c98d76" providerId="LiveId" clId="{BD3D3D07-254A-4C2C-A32B-A3F158BC0174}" dt="2024-02-13T05:34:55.180" v="1399" actId="1076"/>
          <ac:picMkLst>
            <pc:docMk/>
            <pc:sldMk cId="2605754537" sldId="256"/>
            <ac:picMk id="6" creationId="{D68F64B0-3EC0-0E58-4454-E5DEC464D3D5}"/>
          </ac:picMkLst>
        </pc:picChg>
        <pc:picChg chg="mod">
          <ac:chgData name="Didiek Goenadi" userId="442352b605c98d76" providerId="LiveId" clId="{BD3D3D07-254A-4C2C-A32B-A3F158BC0174}" dt="2024-02-13T05:35:00.368" v="1400" actId="1076"/>
          <ac:picMkLst>
            <pc:docMk/>
            <pc:sldMk cId="2605754537" sldId="256"/>
            <ac:picMk id="7" creationId="{41D784C0-1614-7D23-45F8-E3C184A39A12}"/>
          </ac:picMkLst>
        </pc:picChg>
        <pc:picChg chg="mod">
          <ac:chgData name="Didiek Goenadi" userId="442352b605c98d76" providerId="LiveId" clId="{BD3D3D07-254A-4C2C-A32B-A3F158BC0174}" dt="2024-02-13T05:35:04.283" v="1401" actId="1076"/>
          <ac:picMkLst>
            <pc:docMk/>
            <pc:sldMk cId="2605754537" sldId="256"/>
            <ac:picMk id="8" creationId="{70C373DC-5FFC-CCA2-14E2-35BB5CDABE42}"/>
          </ac:picMkLst>
        </pc:picChg>
        <pc:picChg chg="add mod">
          <ac:chgData name="Didiek Goenadi" userId="442352b605c98d76" providerId="LiveId" clId="{BD3D3D07-254A-4C2C-A32B-A3F158BC0174}" dt="2024-02-13T05:37:26.918" v="1409" actId="167"/>
          <ac:picMkLst>
            <pc:docMk/>
            <pc:sldMk cId="2605754537" sldId="256"/>
            <ac:picMk id="9" creationId="{11A47376-D173-C0A8-B53B-FF46B1FBBD68}"/>
          </ac:picMkLst>
        </pc:picChg>
        <pc:picChg chg="add mod">
          <ac:chgData name="Didiek Goenadi" userId="442352b605c98d76" providerId="LiveId" clId="{BD3D3D07-254A-4C2C-A32B-A3F158BC0174}" dt="2024-02-14T06:48:56.235" v="1444" actId="14100"/>
          <ac:picMkLst>
            <pc:docMk/>
            <pc:sldMk cId="2605754537" sldId="256"/>
            <ac:picMk id="1026" creationId="{33552535-00EA-16B4-578A-BCB87CED07D9}"/>
          </ac:picMkLst>
        </pc:picChg>
      </pc:sldChg>
      <pc:sldChg chg="modSp mod">
        <pc:chgData name="Didiek Goenadi" userId="442352b605c98d76" providerId="LiveId" clId="{BD3D3D07-254A-4C2C-A32B-A3F158BC0174}" dt="2024-02-13T04:55:54.988" v="259" actId="14100"/>
        <pc:sldMkLst>
          <pc:docMk/>
          <pc:sldMk cId="2118164744" sldId="260"/>
        </pc:sldMkLst>
        <pc:spChg chg="mod">
          <ac:chgData name="Didiek Goenadi" userId="442352b605c98d76" providerId="LiveId" clId="{BD3D3D07-254A-4C2C-A32B-A3F158BC0174}" dt="2024-02-13T04:55:54.988" v="259" actId="14100"/>
          <ac:spMkLst>
            <pc:docMk/>
            <pc:sldMk cId="2118164744" sldId="260"/>
            <ac:spMk id="3" creationId="{F8E00850-64CF-E97D-279F-E00AB3B1C85F}"/>
          </ac:spMkLst>
        </pc:spChg>
        <pc:spChg chg="mod">
          <ac:chgData name="Didiek Goenadi" userId="442352b605c98d76" providerId="LiveId" clId="{BD3D3D07-254A-4C2C-A32B-A3F158BC0174}" dt="2024-02-13T04:54:51.856" v="249" actId="1076"/>
          <ac:spMkLst>
            <pc:docMk/>
            <pc:sldMk cId="2118164744" sldId="260"/>
            <ac:spMk id="4" creationId="{A0D98ECA-C7FE-AAAD-5601-20FD12141E12}"/>
          </ac:spMkLst>
        </pc:spChg>
        <pc:spChg chg="mod">
          <ac:chgData name="Didiek Goenadi" userId="442352b605c98d76" providerId="LiveId" clId="{BD3D3D07-254A-4C2C-A32B-A3F158BC0174}" dt="2024-02-13T04:55:46.690" v="258" actId="14100"/>
          <ac:spMkLst>
            <pc:docMk/>
            <pc:sldMk cId="2118164744" sldId="260"/>
            <ac:spMk id="5" creationId="{D6D22A13-12B4-D9CC-88FE-7FC2E24439DA}"/>
          </ac:spMkLst>
        </pc:spChg>
      </pc:sldChg>
      <pc:sldChg chg="del">
        <pc:chgData name="Didiek Goenadi" userId="442352b605c98d76" providerId="LiveId" clId="{BD3D3D07-254A-4C2C-A32B-A3F158BC0174}" dt="2024-02-13T05:32:09.807" v="1389" actId="2696"/>
        <pc:sldMkLst>
          <pc:docMk/>
          <pc:sldMk cId="492393524" sldId="350"/>
        </pc:sldMkLst>
      </pc:sldChg>
      <pc:sldChg chg="add">
        <pc:chgData name="Didiek Goenadi" userId="442352b605c98d76" providerId="LiveId" clId="{BD3D3D07-254A-4C2C-A32B-A3F158BC0174}" dt="2024-02-13T05:32:14.052" v="1390"/>
        <pc:sldMkLst>
          <pc:docMk/>
          <pc:sldMk cId="968952801" sldId="350"/>
        </pc:sldMkLst>
      </pc:sldChg>
      <pc:sldChg chg="add">
        <pc:chgData name="Didiek Goenadi" userId="442352b605c98d76" providerId="LiveId" clId="{BD3D3D07-254A-4C2C-A32B-A3F158BC0174}" dt="2024-02-13T05:32:14.052" v="1390"/>
        <pc:sldMkLst>
          <pc:docMk/>
          <pc:sldMk cId="1676282423" sldId="351"/>
        </pc:sldMkLst>
      </pc:sldChg>
      <pc:sldChg chg="del">
        <pc:chgData name="Didiek Goenadi" userId="442352b605c98d76" providerId="LiveId" clId="{BD3D3D07-254A-4C2C-A32B-A3F158BC0174}" dt="2024-02-13T05:32:09.807" v="1389" actId="2696"/>
        <pc:sldMkLst>
          <pc:docMk/>
          <pc:sldMk cId="4198772321" sldId="351"/>
        </pc:sldMkLst>
      </pc:sldChg>
      <pc:sldChg chg="add">
        <pc:chgData name="Didiek Goenadi" userId="442352b605c98d76" providerId="LiveId" clId="{BD3D3D07-254A-4C2C-A32B-A3F158BC0174}" dt="2024-02-13T05:32:14.052" v="1390"/>
        <pc:sldMkLst>
          <pc:docMk/>
          <pc:sldMk cId="1278549701" sldId="354"/>
        </pc:sldMkLst>
      </pc:sldChg>
      <pc:sldChg chg="del">
        <pc:chgData name="Didiek Goenadi" userId="442352b605c98d76" providerId="LiveId" clId="{BD3D3D07-254A-4C2C-A32B-A3F158BC0174}" dt="2024-02-13T05:32:09.807" v="1389" actId="2696"/>
        <pc:sldMkLst>
          <pc:docMk/>
          <pc:sldMk cId="2574771023" sldId="354"/>
        </pc:sldMkLst>
      </pc:sldChg>
      <pc:sldChg chg="modSp mod">
        <pc:chgData name="Didiek Goenadi" userId="442352b605c98d76" providerId="LiveId" clId="{BD3D3D07-254A-4C2C-A32B-A3F158BC0174}" dt="2024-02-13T04:58:03.856" v="269" actId="1076"/>
        <pc:sldMkLst>
          <pc:docMk/>
          <pc:sldMk cId="2006554199" sldId="4529"/>
        </pc:sldMkLst>
        <pc:spChg chg="mod">
          <ac:chgData name="Didiek Goenadi" userId="442352b605c98d76" providerId="LiveId" clId="{BD3D3D07-254A-4C2C-A32B-A3F158BC0174}" dt="2024-02-13T04:58:03.856" v="269" actId="1076"/>
          <ac:spMkLst>
            <pc:docMk/>
            <pc:sldMk cId="2006554199" sldId="4529"/>
            <ac:spMk id="2" creationId="{A244AD23-8C50-6D28-ADDD-7BB217A7B41A}"/>
          </ac:spMkLst>
        </pc:spChg>
      </pc:sldChg>
      <pc:sldChg chg="add">
        <pc:chgData name="Didiek Goenadi" userId="442352b605c98d76" providerId="LiveId" clId="{BD3D3D07-254A-4C2C-A32B-A3F158BC0174}" dt="2024-02-13T05:32:14.052" v="1390"/>
        <pc:sldMkLst>
          <pc:docMk/>
          <pc:sldMk cId="1503451930" sldId="4542"/>
        </pc:sldMkLst>
      </pc:sldChg>
      <pc:sldChg chg="del">
        <pc:chgData name="Didiek Goenadi" userId="442352b605c98d76" providerId="LiveId" clId="{BD3D3D07-254A-4C2C-A32B-A3F158BC0174}" dt="2024-02-13T05:32:09.807" v="1389" actId="2696"/>
        <pc:sldMkLst>
          <pc:docMk/>
          <pc:sldMk cId="1877584369" sldId="4542"/>
        </pc:sldMkLst>
      </pc:sldChg>
      <pc:sldChg chg="del">
        <pc:chgData name="Didiek Goenadi" userId="442352b605c98d76" providerId="LiveId" clId="{BD3D3D07-254A-4C2C-A32B-A3F158BC0174}" dt="2024-02-13T05:32:09.807" v="1389" actId="2696"/>
        <pc:sldMkLst>
          <pc:docMk/>
          <pc:sldMk cId="685216646" sldId="4543"/>
        </pc:sldMkLst>
      </pc:sldChg>
      <pc:sldChg chg="add">
        <pc:chgData name="Didiek Goenadi" userId="442352b605c98d76" providerId="LiveId" clId="{BD3D3D07-254A-4C2C-A32B-A3F158BC0174}" dt="2024-02-13T05:32:14.052" v="1390"/>
        <pc:sldMkLst>
          <pc:docMk/>
          <pc:sldMk cId="724449576" sldId="4543"/>
        </pc:sldMkLst>
      </pc:sldChg>
      <pc:sldChg chg="addSp delSp modSp add mod">
        <pc:chgData name="Didiek Goenadi" userId="442352b605c98d76" providerId="LiveId" clId="{BD3D3D07-254A-4C2C-A32B-A3F158BC0174}" dt="2024-02-13T05:42:57.100" v="1435" actId="20577"/>
        <pc:sldMkLst>
          <pc:docMk/>
          <pc:sldMk cId="2538547387" sldId="2141411750"/>
        </pc:sldMkLst>
        <pc:spChg chg="mod">
          <ac:chgData name="Didiek Goenadi" userId="442352b605c98d76" providerId="LiveId" clId="{BD3D3D07-254A-4C2C-A32B-A3F158BC0174}" dt="2024-02-13T05:26:43.297" v="1271" actId="14100"/>
          <ac:spMkLst>
            <pc:docMk/>
            <pc:sldMk cId="2538547387" sldId="2141411750"/>
            <ac:spMk id="2" creationId="{718990B2-42F6-4C9D-EAD5-DB2E8652F80F}"/>
          </ac:spMkLst>
        </pc:spChg>
        <pc:spChg chg="mod">
          <ac:chgData name="Didiek Goenadi" userId="442352b605c98d76" providerId="LiveId" clId="{BD3D3D07-254A-4C2C-A32B-A3F158BC0174}" dt="2024-02-13T04:59:34.958" v="436" actId="14100"/>
          <ac:spMkLst>
            <pc:docMk/>
            <pc:sldMk cId="2538547387" sldId="2141411750"/>
            <ac:spMk id="3" creationId="{4FDE1761-D87D-2C82-764F-63EA7E5A6B5F}"/>
          </ac:spMkLst>
        </pc:spChg>
        <pc:spChg chg="mod">
          <ac:chgData name="Didiek Goenadi" userId="442352b605c98d76" providerId="LiveId" clId="{BD3D3D07-254A-4C2C-A32B-A3F158BC0174}" dt="2024-02-13T05:09:04.336" v="962" actId="1076"/>
          <ac:spMkLst>
            <pc:docMk/>
            <pc:sldMk cId="2538547387" sldId="2141411750"/>
            <ac:spMk id="4" creationId="{51DABD72-92AD-B52C-FA1C-7CBF5478BAAD}"/>
          </ac:spMkLst>
        </pc:spChg>
        <pc:spChg chg="add del mod">
          <ac:chgData name="Didiek Goenadi" userId="442352b605c98d76" providerId="LiveId" clId="{BD3D3D07-254A-4C2C-A32B-A3F158BC0174}" dt="2024-02-13T05:00:54.229" v="473" actId="478"/>
          <ac:spMkLst>
            <pc:docMk/>
            <pc:sldMk cId="2538547387" sldId="2141411750"/>
            <ac:spMk id="15" creationId="{0564F9B4-A411-4AD1-B082-3B25CE89C6FD}"/>
          </ac:spMkLst>
        </pc:spChg>
        <pc:spChg chg="add mod">
          <ac:chgData name="Didiek Goenadi" userId="442352b605c98d76" providerId="LiveId" clId="{BD3D3D07-254A-4C2C-A32B-A3F158BC0174}" dt="2024-02-13T05:02:25.679" v="518" actId="403"/>
          <ac:spMkLst>
            <pc:docMk/>
            <pc:sldMk cId="2538547387" sldId="2141411750"/>
            <ac:spMk id="17" creationId="{0F3B7932-2BD9-DA6A-5D5D-A22B0DEB8087}"/>
          </ac:spMkLst>
        </pc:spChg>
        <pc:spChg chg="add mod">
          <ac:chgData name="Didiek Goenadi" userId="442352b605c98d76" providerId="LiveId" clId="{BD3D3D07-254A-4C2C-A32B-A3F158BC0174}" dt="2024-02-13T05:25:59.753" v="1263" actId="1076"/>
          <ac:spMkLst>
            <pc:docMk/>
            <pc:sldMk cId="2538547387" sldId="2141411750"/>
            <ac:spMk id="18" creationId="{C3F32CCA-303E-90F7-2CC2-847CAF79DBDE}"/>
          </ac:spMkLst>
        </pc:spChg>
        <pc:spChg chg="add mod">
          <ac:chgData name="Didiek Goenadi" userId="442352b605c98d76" providerId="LiveId" clId="{BD3D3D07-254A-4C2C-A32B-A3F158BC0174}" dt="2024-02-13T05:30:47.835" v="1386" actId="1076"/>
          <ac:spMkLst>
            <pc:docMk/>
            <pc:sldMk cId="2538547387" sldId="2141411750"/>
            <ac:spMk id="19" creationId="{E58F4FAE-7A8E-3F55-A59A-FA37BCB63B8D}"/>
          </ac:spMkLst>
        </pc:spChg>
        <pc:spChg chg="add del mod">
          <ac:chgData name="Didiek Goenadi" userId="442352b605c98d76" providerId="LiveId" clId="{BD3D3D07-254A-4C2C-A32B-A3F158BC0174}" dt="2024-02-13T05:04:34.231" v="637" actId="478"/>
          <ac:spMkLst>
            <pc:docMk/>
            <pc:sldMk cId="2538547387" sldId="2141411750"/>
            <ac:spMk id="20" creationId="{5B22EA93-5517-F603-00D9-F6D02B44B324}"/>
          </ac:spMkLst>
        </pc:spChg>
        <pc:spChg chg="add mod">
          <ac:chgData name="Didiek Goenadi" userId="442352b605c98d76" providerId="LiveId" clId="{BD3D3D07-254A-4C2C-A32B-A3F158BC0174}" dt="2024-02-13T05:04:16.817" v="635" actId="20577"/>
          <ac:spMkLst>
            <pc:docMk/>
            <pc:sldMk cId="2538547387" sldId="2141411750"/>
            <ac:spMk id="21" creationId="{87C7CBEC-46E3-D451-457E-A669FEFCAD4D}"/>
          </ac:spMkLst>
        </pc:spChg>
        <pc:spChg chg="add mod">
          <ac:chgData name="Didiek Goenadi" userId="442352b605c98d76" providerId="LiveId" clId="{BD3D3D07-254A-4C2C-A32B-A3F158BC0174}" dt="2024-02-13T05:07:13.732" v="771" actId="1076"/>
          <ac:spMkLst>
            <pc:docMk/>
            <pc:sldMk cId="2538547387" sldId="2141411750"/>
            <ac:spMk id="22" creationId="{8755DA27-0AAD-34B7-B57F-9D9F8408B826}"/>
          </ac:spMkLst>
        </pc:spChg>
        <pc:spChg chg="add mod">
          <ac:chgData name="Didiek Goenadi" userId="442352b605c98d76" providerId="LiveId" clId="{BD3D3D07-254A-4C2C-A32B-A3F158BC0174}" dt="2024-02-13T05:28:40.673" v="1297" actId="14100"/>
          <ac:spMkLst>
            <pc:docMk/>
            <pc:sldMk cId="2538547387" sldId="2141411750"/>
            <ac:spMk id="23" creationId="{3E304AFF-AB2B-E4C9-21C7-745F6AF0D1D2}"/>
          </ac:spMkLst>
        </pc:spChg>
        <pc:spChg chg="add mod">
          <ac:chgData name="Didiek Goenadi" userId="442352b605c98d76" providerId="LiveId" clId="{BD3D3D07-254A-4C2C-A32B-A3F158BC0174}" dt="2024-02-13T05:29:00.484" v="1312" actId="20577"/>
          <ac:spMkLst>
            <pc:docMk/>
            <pc:sldMk cId="2538547387" sldId="2141411750"/>
            <ac:spMk id="24" creationId="{90697F3A-4FC2-C6D6-F3EA-054DA1770F12}"/>
          </ac:spMkLst>
        </pc:spChg>
        <pc:spChg chg="add del mod">
          <ac:chgData name="Didiek Goenadi" userId="442352b605c98d76" providerId="LiveId" clId="{BD3D3D07-254A-4C2C-A32B-A3F158BC0174}" dt="2024-02-13T05:09:30.345" v="967" actId="478"/>
          <ac:spMkLst>
            <pc:docMk/>
            <pc:sldMk cId="2538547387" sldId="2141411750"/>
            <ac:spMk id="25" creationId="{CB47E875-9989-53B9-C802-48355ACEF57E}"/>
          </ac:spMkLst>
        </pc:spChg>
        <pc:spChg chg="add mod">
          <ac:chgData name="Didiek Goenadi" userId="442352b605c98d76" providerId="LiveId" clId="{BD3D3D07-254A-4C2C-A32B-A3F158BC0174}" dt="2024-02-13T05:30:56.694" v="1388" actId="1076"/>
          <ac:spMkLst>
            <pc:docMk/>
            <pc:sldMk cId="2538547387" sldId="2141411750"/>
            <ac:spMk id="26" creationId="{1E008583-6169-B939-69A5-E1C321C65C68}"/>
          </ac:spMkLst>
        </pc:spChg>
        <pc:spChg chg="add mod">
          <ac:chgData name="Didiek Goenadi" userId="442352b605c98d76" providerId="LiveId" clId="{BD3D3D07-254A-4C2C-A32B-A3F158BC0174}" dt="2024-02-13T05:27:21.749" v="1274" actId="207"/>
          <ac:spMkLst>
            <pc:docMk/>
            <pc:sldMk cId="2538547387" sldId="2141411750"/>
            <ac:spMk id="27" creationId="{A4DD3CCE-D25C-C2E7-E6E6-16D26384ED24}"/>
          </ac:spMkLst>
        </pc:spChg>
        <pc:spChg chg="add mod">
          <ac:chgData name="Didiek Goenadi" userId="442352b605c98d76" providerId="LiveId" clId="{BD3D3D07-254A-4C2C-A32B-A3F158BC0174}" dt="2024-02-13T05:27:30.268" v="1278" actId="207"/>
          <ac:spMkLst>
            <pc:docMk/>
            <pc:sldMk cId="2538547387" sldId="2141411750"/>
            <ac:spMk id="28" creationId="{A4A198A6-3B31-A67D-EBB3-B8D5FBEA15F9}"/>
          </ac:spMkLst>
        </pc:spChg>
        <pc:spChg chg="add mod">
          <ac:chgData name="Didiek Goenadi" userId="442352b605c98d76" providerId="LiveId" clId="{BD3D3D07-254A-4C2C-A32B-A3F158BC0174}" dt="2024-02-13T05:27:26.740" v="1276" actId="207"/>
          <ac:spMkLst>
            <pc:docMk/>
            <pc:sldMk cId="2538547387" sldId="2141411750"/>
            <ac:spMk id="29" creationId="{AC17103A-6D36-AF7F-BE2E-376130DE2129}"/>
          </ac:spMkLst>
        </pc:spChg>
        <pc:spChg chg="add del mod">
          <ac:chgData name="Didiek Goenadi" userId="442352b605c98d76" providerId="LiveId" clId="{BD3D3D07-254A-4C2C-A32B-A3F158BC0174}" dt="2024-02-13T05:26:53.246" v="1273" actId="478"/>
          <ac:spMkLst>
            <pc:docMk/>
            <pc:sldMk cId="2538547387" sldId="2141411750"/>
            <ac:spMk id="30" creationId="{CEFE5C71-02DB-8175-3B5A-235C5289A30F}"/>
          </ac:spMkLst>
        </pc:spChg>
        <pc:spChg chg="add mod">
          <ac:chgData name="Didiek Goenadi" userId="442352b605c98d76" providerId="LiveId" clId="{BD3D3D07-254A-4C2C-A32B-A3F158BC0174}" dt="2024-02-13T05:30:52.436" v="1387" actId="1076"/>
          <ac:spMkLst>
            <pc:docMk/>
            <pc:sldMk cId="2538547387" sldId="2141411750"/>
            <ac:spMk id="31" creationId="{59FA2669-3072-0AF9-7AA0-1A5A35B986A7}"/>
          </ac:spMkLst>
        </pc:spChg>
        <pc:spChg chg="add mod">
          <ac:chgData name="Didiek Goenadi" userId="442352b605c98d76" providerId="LiveId" clId="{BD3D3D07-254A-4C2C-A32B-A3F158BC0174}" dt="2024-02-13T05:41:50.221" v="1419" actId="1076"/>
          <ac:spMkLst>
            <pc:docMk/>
            <pc:sldMk cId="2538547387" sldId="2141411750"/>
            <ac:spMk id="32" creationId="{0028C682-F2C5-8F7A-F908-B04140470828}"/>
          </ac:spMkLst>
        </pc:spChg>
        <pc:spChg chg="add mod">
          <ac:chgData name="Didiek Goenadi" userId="442352b605c98d76" providerId="LiveId" clId="{BD3D3D07-254A-4C2C-A32B-A3F158BC0174}" dt="2024-02-13T05:42:19.826" v="1425" actId="20577"/>
          <ac:spMkLst>
            <pc:docMk/>
            <pc:sldMk cId="2538547387" sldId="2141411750"/>
            <ac:spMk id="33" creationId="{C0BEEFB1-D9D6-9CAC-D819-44FFEDA17DE3}"/>
          </ac:spMkLst>
        </pc:spChg>
        <pc:spChg chg="add mod">
          <ac:chgData name="Didiek Goenadi" userId="442352b605c98d76" providerId="LiveId" clId="{BD3D3D07-254A-4C2C-A32B-A3F158BC0174}" dt="2024-02-13T05:42:37.677" v="1429" actId="20577"/>
          <ac:spMkLst>
            <pc:docMk/>
            <pc:sldMk cId="2538547387" sldId="2141411750"/>
            <ac:spMk id="34" creationId="{082EA81D-2172-D6F8-4323-592B957270B0}"/>
          </ac:spMkLst>
        </pc:spChg>
        <pc:spChg chg="add mod">
          <ac:chgData name="Didiek Goenadi" userId="442352b605c98d76" providerId="LiveId" clId="{BD3D3D07-254A-4C2C-A32B-A3F158BC0174}" dt="2024-02-13T05:42:57.100" v="1435" actId="20577"/>
          <ac:spMkLst>
            <pc:docMk/>
            <pc:sldMk cId="2538547387" sldId="2141411750"/>
            <ac:spMk id="35" creationId="{A5E6988B-B4C9-126C-B54F-B43F1EC73093}"/>
          </ac:spMkLst>
        </pc:spChg>
        <pc:picChg chg="del">
          <ac:chgData name="Didiek Goenadi" userId="442352b605c98d76" providerId="LiveId" clId="{BD3D3D07-254A-4C2C-A32B-A3F158BC0174}" dt="2024-02-13T04:58:22.972" v="271" actId="478"/>
          <ac:picMkLst>
            <pc:docMk/>
            <pc:sldMk cId="2538547387" sldId="2141411750"/>
            <ac:picMk id="16" creationId="{8D388617-7C2A-2092-DBB1-14EBFD08E1A7}"/>
          </ac:picMkLst>
        </pc:picChg>
      </pc:sldChg>
      <pc:sldChg chg="new del">
        <pc:chgData name="Didiek Goenadi" userId="442352b605c98d76" providerId="LiveId" clId="{BD3D3D07-254A-4C2C-A32B-A3F158BC0174}" dt="2024-02-13T04:58:03.765" v="268" actId="680"/>
        <pc:sldMkLst>
          <pc:docMk/>
          <pc:sldMk cId="4026718274" sldId="21414117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4D6C3-B796-45D9-BB3A-251C72C415A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E1FEB-27FE-432B-BC69-818AD2406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9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1141F-38A5-7257-7524-6AABA8D55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AAC7E-689D-5DAA-B33F-2C29282F7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D65BE3-8EDF-96E2-89C0-E7EA91B3D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B1D45-DAB6-4FA6-8AFD-51731F5B8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E1FEB-27FE-432B-BC69-818AD24068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3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E1FEB-27FE-432B-BC69-818AD24068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E92C-27C0-D17A-67FA-1ED9A3948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A575D-C91A-A9F6-A572-7C2FD40B9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FAC21-0DD2-458D-C341-F33295548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F2AE0-3ED4-30E7-D5B8-22023B0C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5AE72-EA0F-8C19-E2B4-9D144F0F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2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DFAB-FBAE-E492-F7FA-FE3403FEA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7196F-D3CD-E37B-1017-70322275D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2923-B6ED-B09A-8E9B-72511D90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55DA0-1972-91A3-A607-3B148FC4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ECFD-5AB9-B785-95BC-76FE5E38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0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316397-39E8-AEE1-86CF-022015104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B6CD2-8F0E-376B-AF8A-732D6EC81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02EA8-36B6-B09D-2A8D-8428CCC7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86DF-F769-32B1-6213-A7B2C242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E587-9DB4-0DE8-7E86-47F0BBE6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51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belakan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"/>
          <a:stretch/>
        </p:blipFill>
        <p:spPr>
          <a:xfrm>
            <a:off x="0" y="0"/>
            <a:ext cx="12192000" cy="68635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" y="5174277"/>
            <a:ext cx="12191999" cy="169104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15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174276"/>
            <a:ext cx="121920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23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A5D91-3B7C-4B0E-D28C-BCDE91E4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4F07C-F5B7-2C28-6D24-92C81E69E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61EBF-2CE7-52A8-B756-56317C073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0EF9-7E34-6863-2D97-6994CEF41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B83A6-CD4A-52EC-779D-50C98745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0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AB43-90D8-A965-6D9E-37CA2023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F5E3-868E-A7C4-78ED-F4E939443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C34E7-F07E-7699-2744-7FCFCF4B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23A39-D88A-F3B2-BB93-CC2B31735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C5907-4A88-A290-FE2A-AE020ED6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B254-F721-B5C1-2BDC-F1ECE384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B1373-FB8D-3E0E-38FC-463FB73AF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FA2B7C-F76A-9FDA-B08F-5BA4031B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F949A-DA3B-8446-A607-78BA8DDDA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5B418-BFB7-D86F-2B62-CCB9BE13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50780-7323-E5E2-7BD0-34D74841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9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A9D4-EFB1-BB09-6DB8-9FF02633B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07B57-6CF2-E9D1-C358-1349BBFEF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FAB87-DBA2-68B9-A075-78A2C56CD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6046FE-F23B-4318-B0BA-7E41B253C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E2154-8470-D802-EF20-1BBC7F7E9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40B0CA-A4C8-A1BA-5A96-AD39E556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7E934-0FCD-7FDE-F5F2-E648C798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A93C3F-60B8-B4DC-DACF-D7B47613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5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3B255-9BAD-2E5D-AD17-38890F68D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3F0D-DCA5-4898-7FFF-04D4191C1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4502C-4A71-3E0F-EC29-714CBD9CA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F9C30-5701-1C18-B933-76DBAA72F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8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B8481C-1EE7-37E7-EF16-29FAF37B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C0C4F-F1B4-BA25-2156-4071F80B1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0E29-F301-C92F-27FA-870EBF10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F595-9429-5A44-A370-B2D8B605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3B6E2-6537-2780-C50F-5A2175DC9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2C443-A68E-DED4-B8B4-DED65AF76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A1702-5AA9-D5D5-D0F4-8C042F42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54059-3A05-52D3-65E7-6C88229A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B6945-7A9B-3A30-B570-76AFD64CA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D182-0BB6-2997-1544-00E0C1480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C7A075-1707-3C37-43CF-037309F25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2435E-4759-09ED-8AB5-DC11CB1FC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D3269-08EC-1DB8-D213-FECB3D79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6DE93-CF69-B4F0-BC80-E40368AD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2A49D-B165-3348-F052-9CBF8C33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9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837766-C962-1D72-4FCD-5EC9A613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8EEB0-37BF-BA60-A782-37E321FA2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0070C-C47A-C3F7-0310-B303C027D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733CA-608D-49AE-AE4E-FCA57887B5D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2221E-E3A1-888E-0AFA-34336C264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8117E-193D-8743-C04C-1223544D7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2C027-98DB-4E51-B726-6FE45C475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9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5" Type="http://schemas.openxmlformats.org/officeDocument/2006/relationships/image" Target="../media/image5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jpe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image" Target="../media/image43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svg"/><Relationship Id="rId7" Type="http://schemas.openxmlformats.org/officeDocument/2006/relationships/image" Target="../media/image48.svg"/><Relationship Id="rId12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3.sv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urusan Dan Logo ITS (Institut Teknologi Sepuluh November ...">
            <a:extLst>
              <a:ext uri="{FF2B5EF4-FFF2-40B4-BE49-F238E27FC236}">
                <a16:creationId xmlns:a16="http://schemas.microsoft.com/office/drawing/2014/main" id="{11A47376-D173-C0A8-B53B-FF46B1FB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34" y="1248879"/>
            <a:ext cx="2180121" cy="21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0716F-FB3C-8CA5-F3F3-6A848F6145D0}"/>
              </a:ext>
            </a:extLst>
          </p:cNvPr>
          <p:cNvSpPr txBox="1"/>
          <p:nvPr/>
        </p:nvSpPr>
        <p:spPr>
          <a:xfrm>
            <a:off x="715208" y="1373541"/>
            <a:ext cx="10761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STRATEGI PENYIAPAN PROPOSAL HIBAH RISET KELAPA SAWIT (GRS)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756BB-CD5D-864D-53C0-BE9EE161D396}"/>
              </a:ext>
            </a:extLst>
          </p:cNvPr>
          <p:cNvSpPr txBox="1"/>
          <p:nvPr/>
        </p:nvSpPr>
        <p:spPr>
          <a:xfrm>
            <a:off x="2132953" y="3938209"/>
            <a:ext cx="918257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PROF IR DIDIEK HADJAR GOENADI MSC PHD IPU INV</a:t>
            </a:r>
          </a:p>
          <a:p>
            <a:r>
              <a:rPr lang="en-US" sz="2800" b="1" i="1" dirty="0" err="1">
                <a:solidFill>
                  <a:srgbClr val="7030A0"/>
                </a:solidFill>
              </a:rPr>
              <a:t>Koordinator</a:t>
            </a:r>
            <a:r>
              <a:rPr lang="en-US" sz="2800" b="1" i="1" dirty="0">
                <a:solidFill>
                  <a:srgbClr val="7030A0"/>
                </a:solidFill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</a:rPr>
              <a:t>Komite</a:t>
            </a:r>
            <a:r>
              <a:rPr lang="en-US" sz="2800" b="1" i="1" dirty="0">
                <a:solidFill>
                  <a:srgbClr val="7030A0"/>
                </a:solidFill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</a:rPr>
              <a:t>Litbang</a:t>
            </a:r>
            <a:r>
              <a:rPr lang="en-US" sz="2800" b="1" i="1" dirty="0">
                <a:solidFill>
                  <a:srgbClr val="7030A0"/>
                </a:solidFill>
              </a:rPr>
              <a:t> BPDPKS</a:t>
            </a:r>
          </a:p>
          <a:p>
            <a:endParaRPr lang="en-US" sz="2800" b="1" i="1" dirty="0">
              <a:solidFill>
                <a:srgbClr val="7030A0"/>
              </a:solidFill>
            </a:endParaRPr>
          </a:p>
          <a:p>
            <a:r>
              <a:rPr lang="en-US" sz="2800" b="1" i="1" dirty="0">
                <a:solidFill>
                  <a:srgbClr val="7030A0"/>
                </a:solidFill>
              </a:rPr>
              <a:t>Prof </a:t>
            </a:r>
            <a:r>
              <a:rPr lang="en-US" sz="2800" b="1" i="1" dirty="0" err="1">
                <a:solidFill>
                  <a:srgbClr val="7030A0"/>
                </a:solidFill>
              </a:rPr>
              <a:t>Riset</a:t>
            </a:r>
            <a:r>
              <a:rPr lang="en-US" sz="2800" b="1" i="1" dirty="0">
                <a:solidFill>
                  <a:srgbClr val="7030A0"/>
                </a:solidFill>
              </a:rPr>
              <a:t> cum Inventor PPKS Unit Bogor</a:t>
            </a:r>
          </a:p>
          <a:p>
            <a:endParaRPr lang="en-US" sz="2800" b="1" i="1" dirty="0">
              <a:solidFill>
                <a:srgbClr val="7030A0"/>
              </a:solidFill>
            </a:endParaRPr>
          </a:p>
          <a:p>
            <a:r>
              <a:rPr lang="en-US" sz="2800" b="1" i="1" dirty="0" err="1">
                <a:solidFill>
                  <a:srgbClr val="7030A0"/>
                </a:solidFill>
              </a:rPr>
              <a:t>Ketua</a:t>
            </a:r>
            <a:r>
              <a:rPr lang="en-US" sz="2800" b="1" i="1" dirty="0">
                <a:solidFill>
                  <a:srgbClr val="7030A0"/>
                </a:solidFill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</a:rPr>
              <a:t>Umum</a:t>
            </a:r>
            <a:r>
              <a:rPr lang="en-US" sz="2800" b="1" i="1" dirty="0">
                <a:solidFill>
                  <a:srgbClr val="7030A0"/>
                </a:solidFill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</a:rPr>
              <a:t>Asosiasi</a:t>
            </a:r>
            <a:r>
              <a:rPr lang="en-US" sz="2800" b="1" i="1" dirty="0">
                <a:solidFill>
                  <a:srgbClr val="7030A0"/>
                </a:solidFill>
              </a:rPr>
              <a:t> Inventor Indonesia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C666D4-AE61-02E6-9C7A-E58DF439B0DC}"/>
              </a:ext>
            </a:extLst>
          </p:cNvPr>
          <p:cNvSpPr txBox="1"/>
          <p:nvPr/>
        </p:nvSpPr>
        <p:spPr>
          <a:xfrm>
            <a:off x="5881095" y="90105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5080A-0AA6-5902-82A3-8A0B191B04A4}"/>
              </a:ext>
            </a:extLst>
          </p:cNvPr>
          <p:cNvSpPr txBox="1"/>
          <p:nvPr/>
        </p:nvSpPr>
        <p:spPr>
          <a:xfrm>
            <a:off x="1233523" y="249169"/>
            <a:ext cx="9664633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  COACHING CLINIC PROPOSAL GRAND RISET SAWIT (GRS) 2024 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DRPM INSTITUT TEKNOLOGI 10 NOVEMBER SURABAYA, 15 FEBRUARI 2024</a:t>
            </a:r>
          </a:p>
        </p:txBody>
      </p:sp>
      <p:pic>
        <p:nvPicPr>
          <p:cNvPr id="6" name="Picture 4" descr="Pusat Penelitian Kelapa Sawit - Home">
            <a:extLst>
              <a:ext uri="{FF2B5EF4-FFF2-40B4-BE49-F238E27FC236}">
                <a16:creationId xmlns:a16="http://schemas.microsoft.com/office/drawing/2014/main" id="{D68F64B0-3EC0-0E58-4454-E5DEC464D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65" y="4175034"/>
            <a:ext cx="1096588" cy="105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usat Penelitian Kelapa Sawit - Home">
            <a:extLst>
              <a:ext uri="{FF2B5EF4-FFF2-40B4-BE49-F238E27FC236}">
                <a16:creationId xmlns:a16="http://schemas.microsoft.com/office/drawing/2014/main" id="{41D784C0-1614-7D23-45F8-E3C184A3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47" y="5205626"/>
            <a:ext cx="607224" cy="5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II LOGO">
            <a:extLst>
              <a:ext uri="{FF2B5EF4-FFF2-40B4-BE49-F238E27FC236}">
                <a16:creationId xmlns:a16="http://schemas.microsoft.com/office/drawing/2014/main" id="{70C373DC-5FFC-CCA2-14E2-35BB5CDABE4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47" y="6045495"/>
            <a:ext cx="607224" cy="43830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BB6F078C-1700-CD98-F604-F7A130067130}"/>
              </a:ext>
            </a:extLst>
          </p:cNvPr>
          <p:cNvSpPr/>
          <p:nvPr/>
        </p:nvSpPr>
        <p:spPr>
          <a:xfrm>
            <a:off x="225879" y="196112"/>
            <a:ext cx="810486" cy="830997"/>
          </a:xfrm>
          <a:custGeom>
            <a:avLst/>
            <a:gdLst/>
            <a:ahLst/>
            <a:cxnLst/>
            <a:rect l="l" t="t" r="r" b="b"/>
            <a:pathLst>
              <a:path w="2575974" h="1677603">
                <a:moveTo>
                  <a:pt x="0" y="0"/>
                </a:moveTo>
                <a:lnTo>
                  <a:pt x="2575974" y="0"/>
                </a:lnTo>
                <a:lnTo>
                  <a:pt x="2575974" y="1677603"/>
                </a:lnTo>
                <a:lnTo>
                  <a:pt x="0" y="167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59E003DC-48B2-A074-6D36-1C94BA7700CF}"/>
              </a:ext>
            </a:extLst>
          </p:cNvPr>
          <p:cNvSpPr/>
          <p:nvPr/>
        </p:nvSpPr>
        <p:spPr>
          <a:xfrm>
            <a:off x="11045701" y="196112"/>
            <a:ext cx="947323" cy="830997"/>
          </a:xfrm>
          <a:custGeom>
            <a:avLst/>
            <a:gdLst/>
            <a:ahLst/>
            <a:cxnLst/>
            <a:rect l="l" t="t" r="r" b="b"/>
            <a:pathLst>
              <a:path w="2575974" h="1677603">
                <a:moveTo>
                  <a:pt x="0" y="0"/>
                </a:moveTo>
                <a:lnTo>
                  <a:pt x="2575974" y="0"/>
                </a:lnTo>
                <a:lnTo>
                  <a:pt x="2575974" y="1677603"/>
                </a:lnTo>
                <a:lnTo>
                  <a:pt x="0" y="167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Gratis Foto stok gratis clicbot, cyborg, Desain Foto Stok">
            <a:extLst>
              <a:ext uri="{FF2B5EF4-FFF2-40B4-BE49-F238E27FC236}">
                <a16:creationId xmlns:a16="http://schemas.microsoft.com/office/drawing/2014/main" id="{33552535-00EA-16B4-578A-BCB87CED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108" y="4468073"/>
            <a:ext cx="1591847" cy="220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54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0F1DE-F5E0-D092-9663-17291DF84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CBF7B7BF-1DC2-1BEF-9DDD-02C7C1491483}"/>
              </a:ext>
            </a:extLst>
          </p:cNvPr>
          <p:cNvSpPr txBox="1">
            <a:spLocks/>
          </p:cNvSpPr>
          <p:nvPr/>
        </p:nvSpPr>
        <p:spPr>
          <a:xfrm>
            <a:off x="3308278" y="0"/>
            <a:ext cx="4896169" cy="6136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kern="1200" dirty="0" err="1">
                <a:solidFill>
                  <a:schemeClr val="bg1"/>
                </a:solidFill>
                <a:latin typeface="Myriad Pro" panose="020B0503030403020204"/>
              </a:rPr>
              <a:t>Kriteria</a:t>
            </a:r>
            <a:r>
              <a:rPr lang="en-US" sz="2000" b="1" kern="12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Myriad Pro" panose="020B0503030403020204"/>
              </a:rPr>
              <a:t>Penilaian</a:t>
            </a:r>
            <a:r>
              <a:rPr lang="en-US" sz="2000" b="1" kern="1200" dirty="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en-US" sz="2000" b="1" kern="1200" dirty="0" err="1">
                <a:solidFill>
                  <a:schemeClr val="bg1"/>
                </a:solidFill>
                <a:latin typeface="Myriad Pro" panose="020B0503030403020204"/>
              </a:rPr>
              <a:t>Substantif</a:t>
            </a:r>
            <a:r>
              <a:rPr lang="en-US" sz="2000" b="1" kern="1200" dirty="0">
                <a:solidFill>
                  <a:schemeClr val="bg1"/>
                </a:solidFill>
                <a:latin typeface="Myriad Pro" panose="020B0503030403020204"/>
              </a:rPr>
              <a:t> Proposal</a:t>
            </a:r>
            <a:endParaRPr lang="en-US" sz="2000" kern="1200" dirty="0">
              <a:solidFill>
                <a:schemeClr val="bg1"/>
              </a:solidFill>
              <a:latin typeface="Myriad Pro" panose="020B050303040302020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218A10-1ED1-6E83-17B5-189434011DCC}"/>
              </a:ext>
            </a:extLst>
          </p:cNvPr>
          <p:cNvGraphicFramePr>
            <a:graphicFrameLocks noGrp="1"/>
          </p:cNvGraphicFramePr>
          <p:nvPr/>
        </p:nvGraphicFramePr>
        <p:xfrm>
          <a:off x="178085" y="435741"/>
          <a:ext cx="11835830" cy="66379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832524">
                  <a:extLst>
                    <a:ext uri="{9D8B030D-6E8A-4147-A177-3AD203B41FA5}">
                      <a16:colId xmlns:a16="http://schemas.microsoft.com/office/drawing/2014/main" val="549468885"/>
                    </a:ext>
                  </a:extLst>
                </a:gridCol>
                <a:gridCol w="2714991">
                  <a:extLst>
                    <a:ext uri="{9D8B030D-6E8A-4147-A177-3AD203B41FA5}">
                      <a16:colId xmlns:a16="http://schemas.microsoft.com/office/drawing/2014/main" val="3523400435"/>
                    </a:ext>
                  </a:extLst>
                </a:gridCol>
                <a:gridCol w="7130604">
                  <a:extLst>
                    <a:ext uri="{9D8B030D-6E8A-4147-A177-3AD203B41FA5}">
                      <a16:colId xmlns:a16="http://schemas.microsoft.com/office/drawing/2014/main" val="88395084"/>
                    </a:ext>
                  </a:extLst>
                </a:gridCol>
                <a:gridCol w="1157711">
                  <a:extLst>
                    <a:ext uri="{9D8B030D-6E8A-4147-A177-3AD203B41FA5}">
                      <a16:colId xmlns:a16="http://schemas.microsoft.com/office/drawing/2014/main" val="2930145791"/>
                    </a:ext>
                  </a:extLst>
                </a:gridCol>
              </a:tblGrid>
              <a:tr h="410737">
                <a:tc>
                  <a:txBody>
                    <a:bodyPr/>
                    <a:lstStyle/>
                    <a:p>
                      <a:pPr marL="81280" marR="67945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No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3980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Kriteria Penilaian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485775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Uraian dan Elemen Penilaian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725" marR="71755" algn="ct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Bobot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96369"/>
                  </a:ext>
                </a:extLst>
              </a:tr>
              <a:tr h="522149">
                <a:tc>
                  <a:txBody>
                    <a:bodyPr/>
                    <a:lstStyle/>
                    <a:p>
                      <a:pPr marL="12700" marR="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1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95300">
                        <a:lnSpc>
                          <a:spcPts val="134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solidFill>
                            <a:schemeClr val="bg1"/>
                          </a:solidFill>
                          <a:effectLst/>
                        </a:rPr>
                        <a:t>Pernyataan Masalah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257810">
                        <a:lnSpc>
                          <a:spcPct val="100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Pemahaman dan tingkat kepentingan terhadap permasalahan dimaksud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725" marR="7175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15%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797967"/>
                  </a:ext>
                </a:extLst>
              </a:tr>
              <a:tr h="807439">
                <a:tc>
                  <a:txBody>
                    <a:bodyPr/>
                    <a:lstStyle/>
                    <a:p>
                      <a:pPr marL="1270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effectLst/>
                        </a:rPr>
                        <a:t>2</a:t>
                      </a:r>
                      <a:endParaRPr lang="en-US" sz="1800" b="1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38481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solidFill>
                            <a:schemeClr val="bg1"/>
                          </a:solidFill>
                          <a:effectLst/>
                        </a:rPr>
                        <a:t>Analisis Kesenjangan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7945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Ketepatan dan kelengkapan indikator yang dipakai dalam melakukan analisis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149860" lvl="0" indent="-34290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Ketepatan pendekatan analitik</a:t>
                      </a:r>
                      <a:r>
                        <a:rPr lang="id-ID" sz="1800" b="1" spc="-60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serta teknik yang</a:t>
                      </a:r>
                      <a:r>
                        <a:rPr lang="id-ID" sz="1800" b="1" spc="-15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digunakan</a:t>
                      </a:r>
                      <a:endParaRPr lang="en-US" sz="1800" b="1" spc="-10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725" marR="71755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20%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163145"/>
                  </a:ext>
                </a:extLst>
              </a:tr>
              <a:tr h="2871820">
                <a:tc>
                  <a:txBody>
                    <a:bodyPr/>
                    <a:lstStyle/>
                    <a:p>
                      <a:pPr marL="12700" marR="0" algn="ctr">
                        <a:lnSpc>
                          <a:spcPts val="13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>
                          <a:effectLst/>
                        </a:rPr>
                        <a:t>3</a:t>
                      </a:r>
                      <a:endParaRPr lang="en-US" sz="1800" b="1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32829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solidFill>
                            <a:schemeClr val="bg1"/>
                          </a:solidFill>
                          <a:effectLst/>
                        </a:rPr>
                        <a:t>Program dan kegiatan riset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Orisinalitas ide</a:t>
                      </a:r>
                      <a:r>
                        <a:rPr lang="id-ID" sz="1800" b="1" spc="-5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penelitian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Kerangka</a:t>
                      </a:r>
                      <a:r>
                        <a:rPr lang="id-ID" sz="1800" b="1" spc="-15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pikir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61595" lvl="0" indent="-34290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Program dan kegiatan yang dilakukan relevan dengan bidang</a:t>
                      </a:r>
                      <a:r>
                        <a:rPr lang="id-ID" sz="1800" b="1" spc="-70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dan prioritas</a:t>
                      </a:r>
                      <a:r>
                        <a:rPr lang="id-ID" sz="1800" b="1" spc="5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riset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3683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Kelayakan program dan</a:t>
                      </a:r>
                      <a:r>
                        <a:rPr lang="id-ID" sz="1800" b="1" spc="-70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kegiatan dalam mengatasi</a:t>
                      </a:r>
                      <a:r>
                        <a:rPr lang="id-ID" sz="1800" b="1" spc="-35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masalah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586105" lvl="0" indent="-34290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Kelayakan anggaran terhadap program dan kegiatan yang diusulkan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Kreativitas dan</a:t>
                      </a:r>
                      <a:r>
                        <a:rPr lang="id-ID" sz="1800" b="1" spc="5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inovasi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Pemanfaatan sumberdaya yang</a:t>
                      </a:r>
                      <a:r>
                        <a:rPr lang="id-ID" sz="1800" b="1" spc="-40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ada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354330" lvl="0" indent="-342900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Kepustakaan yang dipakai dan publikasi periset (terutama</a:t>
                      </a:r>
                      <a:r>
                        <a:rPr lang="id-ID" sz="1800" b="1" spc="-75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ketua periset)</a:t>
                      </a:r>
                      <a:endParaRPr lang="en-US" sz="1800" b="1" spc="-10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725" marR="71755" algn="ctr">
                        <a:lnSpc>
                          <a:spcPts val="131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25%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027150"/>
                  </a:ext>
                </a:extLst>
              </a:tr>
              <a:tr h="1305373">
                <a:tc>
                  <a:txBody>
                    <a:bodyPr/>
                    <a:lstStyle/>
                    <a:p>
                      <a:pPr marL="1270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4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64198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solidFill>
                            <a:schemeClr val="bg1"/>
                          </a:solidFill>
                          <a:effectLst/>
                        </a:rPr>
                        <a:t>Hasil dan Manfaat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365125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Hasil dan manfaat yang relevan dengan bidang dan prioritas</a:t>
                      </a:r>
                      <a:r>
                        <a:rPr lang="id-ID" sz="1800" b="1" spc="-50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riset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598805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Kesesuaian hasil dan</a:t>
                      </a:r>
                      <a:r>
                        <a:rPr lang="id-ID" sz="1800" b="1" spc="-50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manfaat dengan kegiatan yang akan diusulkan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Potensi Hak Kekayaan</a:t>
                      </a:r>
                      <a:r>
                        <a:rPr lang="id-ID" sz="1800" b="1" spc="-45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Intelektual</a:t>
                      </a:r>
                      <a:endParaRPr lang="en-US" sz="1800" b="1" spc="-1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MS Reference Sans Serif" panose="020B0604030504040204" pitchFamily="34" charset="0"/>
                        <a:buAutoNum type="arabicPeriod"/>
                        <a:tabLst>
                          <a:tab pos="269875" algn="l"/>
                        </a:tabLst>
                      </a:pPr>
                      <a:r>
                        <a:rPr lang="id-ID" sz="1800" b="1" spc="-10" dirty="0">
                          <a:effectLst/>
                        </a:rPr>
                        <a:t>Kelayakan</a:t>
                      </a:r>
                      <a:r>
                        <a:rPr lang="id-ID" sz="1800" b="1" spc="-15" dirty="0">
                          <a:effectLst/>
                        </a:rPr>
                        <a:t> </a:t>
                      </a:r>
                      <a:r>
                        <a:rPr lang="id-ID" sz="1800" b="1" spc="-10" dirty="0">
                          <a:effectLst/>
                        </a:rPr>
                        <a:t>aplikasi</a:t>
                      </a:r>
                      <a:endParaRPr lang="en-US" sz="1800" b="1" spc="-10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5725" marR="71755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40%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31990"/>
                  </a:ext>
                </a:extLst>
              </a:tr>
              <a:tr h="443948">
                <a:tc gridSpan="3">
                  <a:txBody>
                    <a:bodyPr/>
                    <a:lstStyle/>
                    <a:p>
                      <a:pPr marL="67945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</a:endParaRPr>
                    </a:p>
                    <a:p>
                      <a:pPr marL="67945" marR="0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TOTAL</a:t>
                      </a: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7790" marR="6858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</a:endParaRPr>
                    </a:p>
                    <a:p>
                      <a:pPr marL="97790" marR="6858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800" b="1" dirty="0">
                          <a:effectLst/>
                        </a:rPr>
                        <a:t>100%</a:t>
                      </a:r>
                      <a:endParaRPr lang="en-US" sz="1800" b="1" dirty="0">
                        <a:effectLst/>
                      </a:endParaRPr>
                    </a:p>
                    <a:p>
                      <a:pPr marL="97790" marR="68580" algn="ctr">
                        <a:lnSpc>
                          <a:spcPts val="12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MS Reference Sans Serif" panose="020B0604030504040204" pitchFamily="34" charset="0"/>
                        <a:ea typeface="MS Reference Sans Serif" panose="020B0604030504040204" pitchFamily="34" charset="0"/>
                        <a:cs typeface="MS Reference Sans Serif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165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77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F9D97-8DBA-648E-B3E0-D7A975B09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8990B2-42F6-4C9D-EAD5-DB2E8652F80F}"/>
              </a:ext>
            </a:extLst>
          </p:cNvPr>
          <p:cNvSpPr/>
          <p:nvPr/>
        </p:nvSpPr>
        <p:spPr>
          <a:xfrm>
            <a:off x="-52942" y="112375"/>
            <a:ext cx="1224494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1DABD72-92AD-B52C-FA1C-7CBF5478BAAD}"/>
              </a:ext>
            </a:extLst>
          </p:cNvPr>
          <p:cNvSpPr/>
          <p:nvPr/>
        </p:nvSpPr>
        <p:spPr>
          <a:xfrm>
            <a:off x="10297710" y="779326"/>
            <a:ext cx="2194322" cy="2306777"/>
          </a:xfrm>
          <a:custGeom>
            <a:avLst/>
            <a:gdLst/>
            <a:ahLst/>
            <a:cxnLst/>
            <a:rect l="l" t="t" r="r" b="b"/>
            <a:pathLst>
              <a:path w="3291483" h="3460166">
                <a:moveTo>
                  <a:pt x="0" y="0"/>
                </a:moveTo>
                <a:lnTo>
                  <a:pt x="3291483" y="0"/>
                </a:lnTo>
                <a:lnTo>
                  <a:pt x="3291483" y="3460166"/>
                </a:lnTo>
                <a:lnTo>
                  <a:pt x="0" y="3460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D28D6E2-8950-851B-F06E-3E9E64D086DD}"/>
              </a:ext>
            </a:extLst>
          </p:cNvPr>
          <p:cNvSpPr/>
          <p:nvPr/>
        </p:nvSpPr>
        <p:spPr>
          <a:xfrm>
            <a:off x="240410" y="5408289"/>
            <a:ext cx="1717316" cy="1118402"/>
          </a:xfrm>
          <a:custGeom>
            <a:avLst/>
            <a:gdLst/>
            <a:ahLst/>
            <a:cxnLst/>
            <a:rect l="l" t="t" r="r" b="b"/>
            <a:pathLst>
              <a:path w="2575974" h="1677603">
                <a:moveTo>
                  <a:pt x="0" y="0"/>
                </a:moveTo>
                <a:lnTo>
                  <a:pt x="2575974" y="0"/>
                </a:lnTo>
                <a:lnTo>
                  <a:pt x="2575974" y="1677603"/>
                </a:lnTo>
                <a:lnTo>
                  <a:pt x="0" y="1677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5EFFF7-D087-B9C7-3727-3D96C2AC362E}"/>
              </a:ext>
            </a:extLst>
          </p:cNvPr>
          <p:cNvSpPr/>
          <p:nvPr/>
        </p:nvSpPr>
        <p:spPr>
          <a:xfrm>
            <a:off x="11161240" y="-10242"/>
            <a:ext cx="3124880" cy="312488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5ABE2E2-6DD7-7007-E884-E8D211C8E3D2}"/>
              </a:ext>
            </a:extLst>
          </p:cNvPr>
          <p:cNvGrpSpPr/>
          <p:nvPr/>
        </p:nvGrpSpPr>
        <p:grpSpPr>
          <a:xfrm>
            <a:off x="10543329" y="-334182"/>
            <a:ext cx="1766175" cy="1766175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03C9207-AF86-BAE3-CF58-E36903FB873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23AB79C-9D37-8F1B-13BB-D2BF73CAF431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F3477660-DE7B-5D0E-7F00-641F4DF1A834}"/>
              </a:ext>
            </a:extLst>
          </p:cNvPr>
          <p:cNvSpPr/>
          <p:nvPr/>
        </p:nvSpPr>
        <p:spPr>
          <a:xfrm flipH="1" flipV="1">
            <a:off x="-1372815" y="-532260"/>
            <a:ext cx="2745629" cy="2436122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EC6EE8B9-1F86-8EBD-F9BC-BDCFFE95845F}"/>
              </a:ext>
            </a:extLst>
          </p:cNvPr>
          <p:cNvGrpSpPr/>
          <p:nvPr/>
        </p:nvGrpSpPr>
        <p:grpSpPr>
          <a:xfrm>
            <a:off x="-302499" y="6696474"/>
            <a:ext cx="12796997" cy="267467"/>
            <a:chOff x="0" y="0"/>
            <a:chExt cx="5055604" cy="10566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DB2451F-F751-C8DC-E1BD-88C832932A11}"/>
                </a:ext>
              </a:extLst>
            </p:cNvPr>
            <p:cNvSpPr/>
            <p:nvPr/>
          </p:nvSpPr>
          <p:spPr>
            <a:xfrm>
              <a:off x="0" y="0"/>
              <a:ext cx="5055604" cy="105666"/>
            </a:xfrm>
            <a:custGeom>
              <a:avLst/>
              <a:gdLst/>
              <a:ahLst/>
              <a:cxnLst/>
              <a:rect l="l" t="t" r="r" b="b"/>
              <a:pathLst>
                <a:path w="5055604" h="105666">
                  <a:moveTo>
                    <a:pt x="0" y="0"/>
                  </a:moveTo>
                  <a:lnTo>
                    <a:pt x="5055604" y="0"/>
                  </a:lnTo>
                  <a:lnTo>
                    <a:pt x="5055604" y="105666"/>
                  </a:lnTo>
                  <a:lnTo>
                    <a:pt x="0" y="105666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0DDA2CC-CB0B-06C1-2D75-A4B5CBD63836}"/>
                </a:ext>
              </a:extLst>
            </p:cNvPr>
            <p:cNvSpPr txBox="1"/>
            <p:nvPr/>
          </p:nvSpPr>
          <p:spPr>
            <a:xfrm>
              <a:off x="0" y="-85725"/>
              <a:ext cx="5055604" cy="1913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endParaRPr sz="12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DE1761-D87D-2C82-764F-63EA7E5A6B5F}"/>
              </a:ext>
            </a:extLst>
          </p:cNvPr>
          <p:cNvSpPr txBox="1"/>
          <p:nvPr/>
        </p:nvSpPr>
        <p:spPr>
          <a:xfrm>
            <a:off x="330805" y="40680"/>
            <a:ext cx="908646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STRATEGI MEMENUHI ASPEK SUBSTANTIF PROPOSAL GRS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3B7932-2BD9-DA6A-5D5D-A22B0DEB8087}"/>
              </a:ext>
            </a:extLst>
          </p:cNvPr>
          <p:cNvSpPr txBox="1"/>
          <p:nvPr/>
        </p:nvSpPr>
        <p:spPr>
          <a:xfrm>
            <a:off x="405010" y="1969874"/>
            <a:ext cx="249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PERNYATAAN MASALAH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F32CCA-303E-90F7-2CC2-847CAF79DBDE}"/>
              </a:ext>
            </a:extLst>
          </p:cNvPr>
          <p:cNvSpPr txBox="1"/>
          <p:nvPr/>
        </p:nvSpPr>
        <p:spPr>
          <a:xfrm>
            <a:off x="625114" y="3195340"/>
            <a:ext cx="249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ANALISIS KESENJANGAN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8F4FAE-7A8E-3F55-A59A-FA37BCB63B8D}"/>
              </a:ext>
            </a:extLst>
          </p:cNvPr>
          <p:cNvSpPr txBox="1"/>
          <p:nvPr/>
        </p:nvSpPr>
        <p:spPr>
          <a:xfrm>
            <a:off x="1990543" y="5487299"/>
            <a:ext cx="249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HASIL DAN MANFAAT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C7CBEC-46E3-D451-457E-A669FEFCAD4D}"/>
              </a:ext>
            </a:extLst>
          </p:cNvPr>
          <p:cNvSpPr txBox="1"/>
          <p:nvPr/>
        </p:nvSpPr>
        <p:spPr>
          <a:xfrm>
            <a:off x="1099068" y="4178737"/>
            <a:ext cx="249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PROGRAM &amp; KEGIATAN RISET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55DA27-0AAD-34B7-B57F-9D9F8408B826}"/>
              </a:ext>
            </a:extLst>
          </p:cNvPr>
          <p:cNvSpPr txBox="1"/>
          <p:nvPr/>
        </p:nvSpPr>
        <p:spPr>
          <a:xfrm>
            <a:off x="3420998" y="1890513"/>
            <a:ext cx="780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PAHAMI SECARA RIIL MASALAH YANG DITANGANI ADA DI LAPANGAN DAN SIGNIFIKAN PENGARUHNYA TERHADAP KINERJA INDUSTRI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304AFF-AB2B-E4C9-21C7-745F6AF0D1D2}"/>
              </a:ext>
            </a:extLst>
          </p:cNvPr>
          <p:cNvSpPr txBox="1"/>
          <p:nvPr/>
        </p:nvSpPr>
        <p:spPr>
          <a:xfrm>
            <a:off x="3752453" y="3187570"/>
            <a:ext cx="808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MASALAH YANG AKAN DITANGANI BELUM ADA SOLUSINYA YANG EFEKTIF HINGGA KINI VS USULAN SOLUSI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97F3A-4FC2-C6D6-F3EA-054DA1770F12}"/>
              </a:ext>
            </a:extLst>
          </p:cNvPr>
          <p:cNvSpPr txBox="1"/>
          <p:nvPr/>
        </p:nvSpPr>
        <p:spPr>
          <a:xfrm>
            <a:off x="4331005" y="4214494"/>
            <a:ext cx="780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RINCIAN TEORI YANG MELANDASI SOLUSI YANG DITAWARKAN DAN PROGRAM KEGIATAN TERKAIT SECARA LENGKAP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008583-6169-B939-69A5-E1C321C65C68}"/>
              </a:ext>
            </a:extLst>
          </p:cNvPr>
          <p:cNvSpPr txBox="1"/>
          <p:nvPr/>
        </p:nvSpPr>
        <p:spPr>
          <a:xfrm>
            <a:off x="4519223" y="5459293"/>
            <a:ext cx="780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MAMPU MENYELESAIKAN MASALAH DENGAN DAMPAK YANG BESAR (EKONOMI/KEBIJAKAN) DAN/ATAU POTENSI KOMERSIALISASI TINGGI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A4DD3CCE-D25C-C2E7-E6E6-16D26384ED24}"/>
              </a:ext>
            </a:extLst>
          </p:cNvPr>
          <p:cNvSpPr/>
          <p:nvPr/>
        </p:nvSpPr>
        <p:spPr>
          <a:xfrm rot="5400000" flipH="1">
            <a:off x="2327765" y="2014847"/>
            <a:ext cx="1052968" cy="830997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A4A198A6-3B31-A67D-EBB3-B8D5FBEA15F9}"/>
              </a:ext>
            </a:extLst>
          </p:cNvPr>
          <p:cNvSpPr/>
          <p:nvPr/>
        </p:nvSpPr>
        <p:spPr>
          <a:xfrm rot="5400000" flipH="1">
            <a:off x="3310012" y="4202484"/>
            <a:ext cx="1052968" cy="830997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AC17103A-6D36-AF7F-BE2E-376130DE2129}"/>
              </a:ext>
            </a:extLst>
          </p:cNvPr>
          <p:cNvSpPr/>
          <p:nvPr/>
        </p:nvSpPr>
        <p:spPr>
          <a:xfrm rot="5400000" flipH="1">
            <a:off x="2822699" y="3180872"/>
            <a:ext cx="1052968" cy="830997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59FA2669-3072-0AF9-7AA0-1A5A35B986A7}"/>
              </a:ext>
            </a:extLst>
          </p:cNvPr>
          <p:cNvSpPr/>
          <p:nvPr/>
        </p:nvSpPr>
        <p:spPr>
          <a:xfrm rot="5400000" flipH="1">
            <a:off x="3575436" y="5472443"/>
            <a:ext cx="1052968" cy="830997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8C682-F2C5-8F7A-F908-B04140470828}"/>
              </a:ext>
            </a:extLst>
          </p:cNvPr>
          <p:cNvSpPr txBox="1"/>
          <p:nvPr/>
        </p:nvSpPr>
        <p:spPr>
          <a:xfrm>
            <a:off x="2338971" y="2148111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BEEFB1-D9D6-9CAC-D819-44FFEDA17DE3}"/>
              </a:ext>
            </a:extLst>
          </p:cNvPr>
          <p:cNvSpPr txBox="1"/>
          <p:nvPr/>
        </p:nvSpPr>
        <p:spPr>
          <a:xfrm>
            <a:off x="2849487" y="3327484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2EA81D-2172-D6F8-4323-592B957270B0}"/>
              </a:ext>
            </a:extLst>
          </p:cNvPr>
          <p:cNvSpPr txBox="1"/>
          <p:nvPr/>
        </p:nvSpPr>
        <p:spPr>
          <a:xfrm>
            <a:off x="3358461" y="4390482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25%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E6988B-B4C9-126C-B54F-B43F1EC73093}"/>
              </a:ext>
            </a:extLst>
          </p:cNvPr>
          <p:cNvSpPr txBox="1"/>
          <p:nvPr/>
        </p:nvSpPr>
        <p:spPr>
          <a:xfrm>
            <a:off x="3620892" y="5658806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40%</a:t>
            </a:r>
          </a:p>
        </p:txBody>
      </p:sp>
    </p:spTree>
    <p:extLst>
      <p:ext uri="{BB962C8B-B14F-4D97-AF65-F5344CB8AC3E}">
        <p14:creationId xmlns:p14="http://schemas.microsoft.com/office/powerpoint/2010/main" val="2538547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F07E-3733-4DB0-B001-7D919357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467" y="438912"/>
            <a:ext cx="6619708" cy="1380744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SUCCESS RATE </a:t>
            </a:r>
            <a:r>
              <a:rPr lang="en-US" b="1" dirty="0">
                <a:solidFill>
                  <a:schemeClr val="bg1"/>
                </a:solidFill>
              </a:rPr>
              <a:t>PENDANAAN PROPOSAL GRS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55E29-8AA7-4E2D-9006-2DB48F379868}"/>
              </a:ext>
            </a:extLst>
          </p:cNvPr>
          <p:cNvSpPr txBox="1"/>
          <p:nvPr/>
        </p:nvSpPr>
        <p:spPr>
          <a:xfrm>
            <a:off x="2400467" y="1995785"/>
            <a:ext cx="68103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2015 : 		</a:t>
            </a:r>
            <a:r>
              <a:rPr lang="en-US" sz="3600" b="1" dirty="0">
                <a:solidFill>
                  <a:srgbClr val="FF0000"/>
                </a:solidFill>
              </a:rPr>
              <a:t>236</a:t>
            </a:r>
            <a:r>
              <a:rPr lang="en-US" sz="3600" b="1" dirty="0"/>
              <a:t> vs </a:t>
            </a:r>
            <a:r>
              <a:rPr lang="en-US" sz="3600" b="1" dirty="0">
                <a:solidFill>
                  <a:srgbClr val="00B050"/>
                </a:solidFill>
              </a:rPr>
              <a:t>46 (19.5%)</a:t>
            </a:r>
          </a:p>
          <a:p>
            <a:r>
              <a:rPr lang="en-US" sz="3600" b="1" dirty="0"/>
              <a:t>2016 : 		</a:t>
            </a:r>
            <a:r>
              <a:rPr lang="en-US" sz="3600" b="1" dirty="0">
                <a:solidFill>
                  <a:srgbClr val="FF0000"/>
                </a:solidFill>
              </a:rPr>
              <a:t>360</a:t>
            </a:r>
            <a:r>
              <a:rPr lang="en-US" sz="3600" b="1" dirty="0"/>
              <a:t> vs </a:t>
            </a:r>
            <a:r>
              <a:rPr lang="en-US" sz="3600" b="1" dirty="0">
                <a:solidFill>
                  <a:srgbClr val="00B050"/>
                </a:solidFill>
              </a:rPr>
              <a:t>25 (6.9%)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2017 : 		</a:t>
            </a:r>
            <a:r>
              <a:rPr lang="en-US" sz="3600" b="1" dirty="0" err="1">
                <a:solidFill>
                  <a:srgbClr val="0070C0"/>
                </a:solidFill>
              </a:rPr>
              <a:t>Tidak</a:t>
            </a:r>
            <a:r>
              <a:rPr lang="en-US" sz="3600" b="1" dirty="0">
                <a:solidFill>
                  <a:srgbClr val="0070C0"/>
                </a:solidFill>
              </a:rPr>
              <a:t> Ada</a:t>
            </a:r>
          </a:p>
          <a:p>
            <a:r>
              <a:rPr lang="en-US" sz="3600" b="1" dirty="0"/>
              <a:t>2018 : 		</a:t>
            </a:r>
            <a:r>
              <a:rPr lang="en-US" sz="3600" b="1" dirty="0">
                <a:solidFill>
                  <a:srgbClr val="FF0000"/>
                </a:solidFill>
              </a:rPr>
              <a:t>386</a:t>
            </a:r>
            <a:r>
              <a:rPr lang="en-US" sz="3600" b="1" dirty="0"/>
              <a:t> vs </a:t>
            </a:r>
            <a:r>
              <a:rPr lang="en-US" sz="3600" b="1" dirty="0">
                <a:solidFill>
                  <a:srgbClr val="00B050"/>
                </a:solidFill>
              </a:rPr>
              <a:t>36 (9.3%)</a:t>
            </a:r>
          </a:p>
          <a:p>
            <a:r>
              <a:rPr lang="en-US" sz="3600" b="1" dirty="0"/>
              <a:t>2019/2020 : 	</a:t>
            </a:r>
            <a:r>
              <a:rPr lang="en-US" sz="3600" b="1" dirty="0">
                <a:solidFill>
                  <a:srgbClr val="FF0000"/>
                </a:solidFill>
              </a:rPr>
              <a:t>358</a:t>
            </a:r>
            <a:r>
              <a:rPr lang="en-US" sz="3600" b="1" dirty="0"/>
              <a:t> vs </a:t>
            </a:r>
            <a:r>
              <a:rPr lang="en-US" sz="3600" b="1" dirty="0">
                <a:solidFill>
                  <a:srgbClr val="00B050"/>
                </a:solidFill>
              </a:rPr>
              <a:t>18 (5.0%)</a:t>
            </a:r>
          </a:p>
          <a:p>
            <a:r>
              <a:rPr lang="en-US" sz="3600" b="1" dirty="0"/>
              <a:t>2021 : 		</a:t>
            </a:r>
            <a:r>
              <a:rPr lang="en-US" sz="3600" b="1" dirty="0">
                <a:solidFill>
                  <a:srgbClr val="FF0000"/>
                </a:solidFill>
              </a:rPr>
              <a:t>448</a:t>
            </a:r>
            <a:r>
              <a:rPr lang="en-US" sz="3600" b="1" dirty="0"/>
              <a:t> vs </a:t>
            </a:r>
            <a:r>
              <a:rPr lang="en-US" sz="3600" b="1" dirty="0">
                <a:solidFill>
                  <a:srgbClr val="00B050"/>
                </a:solidFill>
              </a:rPr>
              <a:t>28 (6.3%)</a:t>
            </a:r>
          </a:p>
          <a:p>
            <a:r>
              <a:rPr lang="en-US" sz="3600" b="1" dirty="0"/>
              <a:t>2022 :		</a:t>
            </a:r>
            <a:r>
              <a:rPr lang="en-US" sz="3600" b="1" dirty="0">
                <a:solidFill>
                  <a:srgbClr val="FF0000"/>
                </a:solidFill>
              </a:rPr>
              <a:t>368</a:t>
            </a:r>
            <a:r>
              <a:rPr lang="en-US" sz="3600" b="1" dirty="0"/>
              <a:t> vs </a:t>
            </a:r>
            <a:r>
              <a:rPr lang="en-US" sz="3600" b="1" dirty="0">
                <a:solidFill>
                  <a:srgbClr val="00B050"/>
                </a:solidFill>
              </a:rPr>
              <a:t>46 (12,5%)</a:t>
            </a:r>
          </a:p>
          <a:p>
            <a:r>
              <a:rPr lang="en-US" sz="3600" b="1" dirty="0"/>
              <a:t>2023 :</a:t>
            </a:r>
            <a:r>
              <a:rPr lang="en-US" sz="3600" b="1" dirty="0">
                <a:solidFill>
                  <a:srgbClr val="00B050"/>
                </a:solidFill>
              </a:rPr>
              <a:t>		</a:t>
            </a:r>
            <a:r>
              <a:rPr lang="en-US" sz="3600" b="1" dirty="0">
                <a:solidFill>
                  <a:srgbClr val="FF0000"/>
                </a:solidFill>
              </a:rPr>
              <a:t>659</a:t>
            </a:r>
            <a:r>
              <a:rPr lang="en-US" sz="3600" b="1" dirty="0">
                <a:solidFill>
                  <a:srgbClr val="00B050"/>
                </a:solidFill>
              </a:rPr>
              <a:t> vs 43  (6,4%)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81F68D-C894-BE5B-BCFA-9B989637C33D}"/>
              </a:ext>
            </a:extLst>
          </p:cNvPr>
          <p:cNvGrpSpPr/>
          <p:nvPr/>
        </p:nvGrpSpPr>
        <p:grpSpPr>
          <a:xfrm>
            <a:off x="9638464" y="2916843"/>
            <a:ext cx="1848966" cy="1901630"/>
            <a:chOff x="0" y="0"/>
            <a:chExt cx="9678889" cy="87286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AD139A-78B8-50CD-D5E3-AE01ABB22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370" r="15370"/>
            <a:stretch>
              <a:fillRect/>
            </a:stretch>
          </p:blipFill>
          <p:spPr>
            <a:xfrm>
              <a:off x="0" y="0"/>
              <a:ext cx="9678889" cy="8728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566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63ED5-188C-4685-A83A-3870ABC9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4" y="161985"/>
            <a:ext cx="6972301" cy="1774317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Alasan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utama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kegagalan</a:t>
            </a:r>
            <a:r>
              <a:rPr lang="en-US" b="1" dirty="0">
                <a:solidFill>
                  <a:schemeClr val="bg1"/>
                </a:solidFill>
              </a:rPr>
              <a:t> proposal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(SKEMA KOMPETITIF/SELEKSI)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938BF-B207-4DDC-A8C4-B9A7979FC938}"/>
              </a:ext>
            </a:extLst>
          </p:cNvPr>
          <p:cNvSpPr txBox="1"/>
          <p:nvPr/>
        </p:nvSpPr>
        <p:spPr>
          <a:xfrm>
            <a:off x="987552" y="1936302"/>
            <a:ext cx="11204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cs typeface="Aldhabi" panose="01000000000000000000" pitchFamily="2" charset="-78"/>
              </a:rPr>
              <a:t>TIDAK MEMAHAMI MASALAH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cs typeface="Aldhabi" panose="01000000000000000000" pitchFamily="2" charset="-78"/>
              </a:rPr>
              <a:t>PROPOSAL TIDAK MENJANJIKAN KELAYAKAN PENCAPAIAN OUTPUT YANG REALISTIS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cs typeface="Aldhabi" panose="01000000000000000000" pitchFamily="2" charset="-78"/>
              </a:rPr>
              <a:t>ASPEK NOVELTY TERGOLONG LEMAH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cs typeface="Aldhabi" panose="01000000000000000000" pitchFamily="2" charset="-78"/>
              </a:rPr>
              <a:t>RANCANGAN EKSEKUSI ILMIAH METODOLOGINYA MERAGUKAN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cs typeface="Aldhabi" panose="01000000000000000000" pitchFamily="2" charset="-78"/>
              </a:rPr>
              <a:t>ASPEK MANFAAT TERGOLONG KECIL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cs typeface="Aldhabi" panose="01000000000000000000" pitchFamily="2" charset="-78"/>
              </a:rPr>
              <a:t>KOMITMEN PROFESIONAL PENELITI RENDAH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74520B-405B-4152-9B80-879F634DD3EA}"/>
              </a:ext>
            </a:extLst>
          </p:cNvPr>
          <p:cNvGrpSpPr/>
          <p:nvPr/>
        </p:nvGrpSpPr>
        <p:grpSpPr>
          <a:xfrm>
            <a:off x="9858376" y="391089"/>
            <a:ext cx="1398208" cy="1316110"/>
            <a:chOff x="0" y="0"/>
            <a:chExt cx="9678889" cy="872861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85FE0454-AFB9-4DB4-C246-020F70A8D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370" r="15370"/>
            <a:stretch>
              <a:fillRect/>
            </a:stretch>
          </p:blipFill>
          <p:spPr>
            <a:xfrm>
              <a:off x="0" y="0"/>
              <a:ext cx="9678889" cy="8728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313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44D6A-3BB6-40CE-A0EA-F7CD3EAA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659" y="18288"/>
            <a:ext cx="9143833" cy="859536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STRATEGI PENYUSUNAN PROPOSAL GRS</a:t>
            </a:r>
            <a:br>
              <a:rPr lang="en-US" sz="3200" b="1" dirty="0">
                <a:solidFill>
                  <a:schemeClr val="bg1"/>
                </a:solidFill>
                <a:latin typeface="+mn-lt"/>
              </a:rPr>
            </a:b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36064A-D560-40BD-B620-B5900A2DAE84}"/>
              </a:ext>
            </a:extLst>
          </p:cNvPr>
          <p:cNvSpPr txBox="1"/>
          <p:nvPr/>
        </p:nvSpPr>
        <p:spPr>
          <a:xfrm>
            <a:off x="308225" y="1078786"/>
            <a:ext cx="1178928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ngsanaUPC" panose="02020603050405020304" pitchFamily="18" charset="-34"/>
              </a:rPr>
              <a:t>SESUAI DENGAN BIDANG UNGGULAN RISET </a:t>
            </a:r>
            <a:r>
              <a:rPr lang="en-US" sz="2800" b="1" dirty="0">
                <a:solidFill>
                  <a:srgbClr val="C00000"/>
                </a:solidFill>
                <a:cs typeface="AngsanaUPC" panose="02020603050405020304" pitchFamily="18" charset="-34"/>
                <a:sym typeface="Wingdings" panose="05000000000000000000" pitchFamily="2" charset="2"/>
              </a:rPr>
              <a:t> BACA PEDOMAN</a:t>
            </a:r>
            <a:endParaRPr lang="en-US" sz="2800" b="1" dirty="0">
              <a:solidFill>
                <a:srgbClr val="C00000"/>
              </a:solidFill>
              <a:cs typeface="AngsanaUPC" panose="02020603050405020304" pitchFamily="18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ngsanaUPC" panose="02020603050405020304" pitchFamily="18" charset="-34"/>
              </a:rPr>
              <a:t>PAHAM TENTANG ISU YANG AKAN DITANGANI </a:t>
            </a:r>
            <a:r>
              <a:rPr lang="en-US" sz="2800" b="1" dirty="0">
                <a:solidFill>
                  <a:srgbClr val="C00000"/>
                </a:solidFill>
                <a:cs typeface="AngsanaUPC" panose="02020603050405020304" pitchFamily="18" charset="-34"/>
                <a:sym typeface="Wingdings" panose="05000000000000000000" pitchFamily="2" charset="2"/>
              </a:rPr>
              <a:t> PAHAMI PRAKTEK INDUSTRI KELAPA SAWIT &amp; BACA PUBLIKASI TERKAIT TOPIK </a:t>
            </a:r>
            <a:endParaRPr lang="en-US" sz="2800" b="1" dirty="0">
              <a:solidFill>
                <a:srgbClr val="C00000"/>
              </a:solidFill>
              <a:cs typeface="AngsanaUPC" panose="02020603050405020304" pitchFamily="18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ngsanaUPC" panose="02020603050405020304" pitchFamily="18" charset="-34"/>
              </a:rPr>
              <a:t>PEMIKIRAN YANG JERNIH DAN RUNUT PENYAJIANNYA </a:t>
            </a:r>
            <a:r>
              <a:rPr lang="en-US" sz="2800" b="1" dirty="0">
                <a:solidFill>
                  <a:srgbClr val="C00000"/>
                </a:solidFill>
                <a:cs typeface="AngsanaUPC" panose="02020603050405020304" pitchFamily="18" charset="-34"/>
                <a:sym typeface="Wingdings" panose="05000000000000000000" pitchFamily="2" charset="2"/>
              </a:rPr>
              <a:t> IKUTI FORMAT &amp; LATIHAN TERUS MENULIS SECARA CONCISE</a:t>
            </a:r>
            <a:endParaRPr lang="en-US" sz="2800" b="1" dirty="0">
              <a:solidFill>
                <a:srgbClr val="C00000"/>
              </a:solidFill>
              <a:cs typeface="AngsanaUPC" panose="02020603050405020304" pitchFamily="18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ngsanaUPC" panose="02020603050405020304" pitchFamily="18" charset="-34"/>
              </a:rPr>
              <a:t>ASPEK MANFAAT SESUAI TUJUAN PROGRAM RISET BPDPKS JELAS DAN SIGNIFIKAN (BUKAN SEKEDAR PUBLIKASI) </a:t>
            </a:r>
            <a:r>
              <a:rPr lang="en-US" sz="2800" b="1" dirty="0">
                <a:solidFill>
                  <a:srgbClr val="C00000"/>
                </a:solidFill>
                <a:cs typeface="AngsanaUPC" panose="02020603050405020304" pitchFamily="18" charset="-34"/>
                <a:sym typeface="Wingdings" panose="05000000000000000000" pitchFamily="2" charset="2"/>
              </a:rPr>
              <a:t> NILAI EKONOMI HARUS DICERMINKAN DENGAN JELAS &amp; BESAR</a:t>
            </a:r>
            <a:endParaRPr lang="en-US" sz="2800" b="1" dirty="0">
              <a:solidFill>
                <a:srgbClr val="C00000"/>
              </a:solidFill>
              <a:cs typeface="AngsanaUPC" panose="02020603050405020304" pitchFamily="18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ngsanaUPC" panose="02020603050405020304" pitchFamily="18" charset="-34"/>
              </a:rPr>
              <a:t>TIDAK MENGULANG PROPOSAL SEBELUMNYA YANG SUDAH DIBIAYAI OLEH BPDPKS  </a:t>
            </a:r>
            <a:r>
              <a:rPr lang="en-US" sz="2800" b="1" dirty="0">
                <a:solidFill>
                  <a:srgbClr val="C00000"/>
                </a:solidFill>
                <a:cs typeface="AngsanaUPC" panose="02020603050405020304" pitchFamily="18" charset="-34"/>
                <a:sym typeface="Wingdings" panose="05000000000000000000" pitchFamily="2" charset="2"/>
              </a:rPr>
              <a:t> BACA WEB BPDPKS</a:t>
            </a:r>
            <a:endParaRPr lang="en-US" sz="2800" b="1" dirty="0">
              <a:solidFill>
                <a:srgbClr val="C00000"/>
              </a:solidFill>
              <a:cs typeface="AngsanaUPC" panose="02020603050405020304" pitchFamily="18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ngsanaUPC" panose="02020603050405020304" pitchFamily="18" charset="-34"/>
              </a:rPr>
              <a:t>UNTUK TEKNOLOGI SEBAIKNYA SUDAH TRL 6 </a:t>
            </a:r>
            <a:r>
              <a:rPr lang="en-US" sz="2800" b="1" dirty="0">
                <a:solidFill>
                  <a:srgbClr val="C00000"/>
                </a:solidFill>
                <a:cs typeface="AngsanaUPC" panose="02020603050405020304" pitchFamily="18" charset="-34"/>
                <a:sym typeface="Wingdings" panose="05000000000000000000" pitchFamily="2" charset="2"/>
              </a:rPr>
              <a:t> SUDAH ADA PROOF OF CONCEPT NYA</a:t>
            </a:r>
            <a:endParaRPr lang="en-US" sz="2800" b="1" dirty="0">
              <a:solidFill>
                <a:srgbClr val="C00000"/>
              </a:solidFill>
              <a:cs typeface="AngsanaUPC" panose="02020603050405020304" pitchFamily="18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ngsanaUPC" panose="02020603050405020304" pitchFamily="18" charset="-34"/>
              </a:rPr>
              <a:t>TRACK-RECORD PENELITI </a:t>
            </a:r>
            <a:r>
              <a:rPr lang="en-US" sz="2800" b="1" dirty="0">
                <a:cs typeface="AngsanaUPC" panose="02020603050405020304" pitchFamily="18" charset="-34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C00000"/>
                </a:solidFill>
                <a:cs typeface="AngsanaUPC" panose="02020603050405020304" pitchFamily="18" charset="-34"/>
                <a:sym typeface="Wingdings" panose="05000000000000000000" pitchFamily="2" charset="2"/>
              </a:rPr>
              <a:t>LENGKAPI PUSTAKA DGN HASIL SENDIRI</a:t>
            </a:r>
            <a:endParaRPr lang="en-US" sz="2800" b="1" dirty="0">
              <a:solidFill>
                <a:srgbClr val="C00000"/>
              </a:solidFill>
              <a:cs typeface="AngsanaUPC" panose="02020603050405020304" pitchFamily="18" charset="-34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B7BDC2A-3A08-472D-097A-21BECD743D76}"/>
              </a:ext>
            </a:extLst>
          </p:cNvPr>
          <p:cNvSpPr/>
          <p:nvPr/>
        </p:nvSpPr>
        <p:spPr>
          <a:xfrm>
            <a:off x="10507460" y="158194"/>
            <a:ext cx="1259084" cy="920592"/>
          </a:xfrm>
          <a:custGeom>
            <a:avLst/>
            <a:gdLst/>
            <a:ahLst/>
            <a:cxnLst/>
            <a:rect l="l" t="t" r="r" b="b"/>
            <a:pathLst>
              <a:path w="2575974" h="1677603">
                <a:moveTo>
                  <a:pt x="0" y="0"/>
                </a:moveTo>
                <a:lnTo>
                  <a:pt x="2575974" y="0"/>
                </a:lnTo>
                <a:lnTo>
                  <a:pt x="2575974" y="1677603"/>
                </a:lnTo>
                <a:lnTo>
                  <a:pt x="0" y="167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30387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4D9F9A-5FA3-E760-2A4D-59C20BA74985}"/>
              </a:ext>
            </a:extLst>
          </p:cNvPr>
          <p:cNvSpPr txBox="1"/>
          <p:nvPr/>
        </p:nvSpPr>
        <p:spPr>
          <a:xfrm>
            <a:off x="543989" y="1287855"/>
            <a:ext cx="10942518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TUJUAN SELEKSI VIA PRESENTASI LANGSUNG PROPOSAL (SELEKSI TAHAP LANJUTAN – PEMANTABAN)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BFF87-8969-DF15-5D7C-3F1B560A0D13}"/>
              </a:ext>
            </a:extLst>
          </p:cNvPr>
          <p:cNvSpPr txBox="1"/>
          <p:nvPr/>
        </p:nvSpPr>
        <p:spPr>
          <a:xfrm>
            <a:off x="777284" y="2488184"/>
            <a:ext cx="103086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PROPOSAL MEMILIKI PROSPEK DIBIAYAI KARENA TOPIKNYA SESUAI DENGAN MASALAH URGENT SAAT INI, DAPAT MEMENUHI PALING TIDAK SATU TARGET MANFAAT UTAMA RISET GRS, DAN/ATAU SESUAI DENGAN FOKUS RISET GRS YANG SESUAI DENGAN ROAD-MAP RISET KELAPA SAWIT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TERDAPAT BEBERAPA HAL YANG PERLU DIKLARIFIKASI OLEH KOMITE LITBANG KEPADA PENGUSUL AKIBAT KERAGUAN YANG TIMBUL AKIBAT KEKURANG-JELASAN SEBAGIAN INFORMASI YANG DISAJIKAN DI DALAM PROPOSAL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KEKURANG-JELASAN TERSEBUT UMUMNYA TERKAIT DENGAN METODOLOGI, BAHAN YANG DIGUNAKAN, PROSES YANG DIPILIH, DAN/ATAU BIAYA YANG TIDAK SESUAI KOMPOSISI ALOKASI PER POS ANGGARAN YANG DITETAPKAN OLEH BPDPKS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7DBA08B-0E9D-8875-D30C-A0DAB9ACDE14}"/>
              </a:ext>
            </a:extLst>
          </p:cNvPr>
          <p:cNvSpPr/>
          <p:nvPr/>
        </p:nvSpPr>
        <p:spPr>
          <a:xfrm>
            <a:off x="10892655" y="6108912"/>
            <a:ext cx="1187705" cy="700623"/>
          </a:xfrm>
          <a:custGeom>
            <a:avLst/>
            <a:gdLst/>
            <a:ahLst/>
            <a:cxnLst/>
            <a:rect l="l" t="t" r="r" b="b"/>
            <a:pathLst>
              <a:path w="2575974" h="1677603">
                <a:moveTo>
                  <a:pt x="0" y="0"/>
                </a:moveTo>
                <a:lnTo>
                  <a:pt x="2575974" y="0"/>
                </a:lnTo>
                <a:lnTo>
                  <a:pt x="2575974" y="1677603"/>
                </a:lnTo>
                <a:lnTo>
                  <a:pt x="0" y="1677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95193-0A12-50EF-0809-30996072E4C5}"/>
              </a:ext>
            </a:extLst>
          </p:cNvPr>
          <p:cNvSpPr txBox="1"/>
          <p:nvPr/>
        </p:nvSpPr>
        <p:spPr>
          <a:xfrm>
            <a:off x="2640459" y="210637"/>
            <a:ext cx="2147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SELEKSI SUBSTANTIF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9FBC8-17CE-D616-220C-75CEE19EAE17}"/>
              </a:ext>
            </a:extLst>
          </p:cNvPr>
          <p:cNvSpPr txBox="1"/>
          <p:nvPr/>
        </p:nvSpPr>
        <p:spPr>
          <a:xfrm>
            <a:off x="6799780" y="210637"/>
            <a:ext cx="2354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SELEKSI PEMANTABAN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B93E870-DBC3-960C-E065-3ED8B0B0B7D2}"/>
              </a:ext>
            </a:extLst>
          </p:cNvPr>
          <p:cNvSpPr/>
          <p:nvPr/>
        </p:nvSpPr>
        <p:spPr>
          <a:xfrm>
            <a:off x="5059166" y="170708"/>
            <a:ext cx="1263721" cy="10339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93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90EA9C-A01B-32A7-EEC1-AF885EC0C637}"/>
              </a:ext>
            </a:extLst>
          </p:cNvPr>
          <p:cNvSpPr txBox="1"/>
          <p:nvPr/>
        </p:nvSpPr>
        <p:spPr>
          <a:xfrm>
            <a:off x="83905" y="310386"/>
            <a:ext cx="1202418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HAL-HAL KHUSUS YANG PERLU DIPERHATIKAN DALAM PRESENTASI PROPOSAL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89977-9AB1-24F0-792F-CF5691EDFE3F}"/>
              </a:ext>
            </a:extLst>
          </p:cNvPr>
          <p:cNvSpPr txBox="1"/>
          <p:nvPr/>
        </p:nvSpPr>
        <p:spPr>
          <a:xfrm>
            <a:off x="167810" y="856357"/>
            <a:ext cx="118563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GUNAKAN SLIDE YANG </a:t>
            </a:r>
            <a:r>
              <a:rPr lang="en-US" sz="2400" b="1" i="1" dirty="0"/>
              <a:t>SELF-EXPLAINING, CONCISE,</a:t>
            </a:r>
            <a:r>
              <a:rPr lang="en-US" sz="2400" b="1" dirty="0"/>
              <a:t> DAN TIDAK </a:t>
            </a:r>
            <a:r>
              <a:rPr lang="en-US" sz="2400" b="1" i="1" dirty="0"/>
              <a:t>CROWDED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JIKA MERAKIT PRODUK BARU DENGAN BAHAN BAKU TURUNAN MINYAK KELAPA SAWIT, JANGAN MEMBUAT SENDIRI TETAPI GUNAKAN YANG SUDAH ADA DI PASARAN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JIKA MENYANGKUT MERAKIT METODE BARU, HARUS DIBANDINGKAN DENGAN METODE YANG ADA SAAT INI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JIKA MENYANGKUT PENGEMBANGAN PROSES, ALUR PROSES DAN DASAR TEORI KEILMUANNYA HARUS DISAJIKAN DENGAN JELAS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JIKA MENYANGKUT PERAKITAN ALAT/MESIN HARUS DILENGKAPI MODEL DISAIN PROTOTIPENYA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SAJIKAN </a:t>
            </a:r>
            <a:r>
              <a:rPr lang="en-US" sz="2400" b="1" i="1" dirty="0"/>
              <a:t>PROOF OF CONCEPT </a:t>
            </a:r>
            <a:r>
              <a:rPr lang="en-US" sz="2400" b="1" dirty="0"/>
              <a:t>ATAU HASIL RISET SENDIRI SEBELUMNYA UNTUK MEYAKINKAN KEBERHASILAN CAPAIAN TARGET LUARAN YANG DIJANJIKAN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SEDAPAT MUNGKIN POTENSI TEKNO-EKONOMI DISAJIKAN SEJAK AWAL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PERLU MEMAHAMI SECARA LUAS TENTANG KELAPA SAWIT TERMASUK PRODUK-PRODUK KELAPA SAWIT YANG AKAN DITELITI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UNTUK ASPEK ANGGARAN BIAYA GUNAKAN STANDAR YANG SUDAH DITETAPKAN DALAM PEDOMAN PROPOSAL</a:t>
            </a:r>
          </a:p>
        </p:txBody>
      </p:sp>
    </p:spTree>
    <p:extLst>
      <p:ext uri="{BB962C8B-B14F-4D97-AF65-F5344CB8AC3E}">
        <p14:creationId xmlns:p14="http://schemas.microsoft.com/office/powerpoint/2010/main" val="2733120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D0282F-5427-470D-1316-513C45AB7F41}"/>
              </a:ext>
            </a:extLst>
          </p:cNvPr>
          <p:cNvSpPr txBox="1"/>
          <p:nvPr/>
        </p:nvSpPr>
        <p:spPr>
          <a:xfrm>
            <a:off x="4889640" y="137332"/>
            <a:ext cx="2448106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PENUTUP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64774-ACA7-0791-59F3-00C0A7C71AD8}"/>
              </a:ext>
            </a:extLst>
          </p:cNvPr>
          <p:cNvSpPr txBox="1"/>
          <p:nvPr/>
        </p:nvSpPr>
        <p:spPr>
          <a:xfrm>
            <a:off x="606175" y="951024"/>
            <a:ext cx="11198832" cy="526297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TARGET MANFAAT HASIL RISET DARI BPDPKS (GRS) SUDAH DITETAPKAN DENGAN JELAS (4 MANFAAT UTAMA)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TUJUH BIDANG RISET GRS SESUAI DENGAN KOMPETENSI 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TOPIK RISET PRIORITAS BIDANG TAHUN 2024 TELAH DITETAPKAN SECARA RINCI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PEDOMAN PENULISAN PROPOSAL GRS SUDAH DIPUBLIKASIKAN SECARA LUAS RINCI DAN JELAS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KEGAGALAN PROPOSAL GRS KOMPETITIF/SELEKTIF BUKAN SELALU AKIBAT PROPOSAL TIDAK BAIK, TETAPI UMUMNYA TIDAK MEMENUHI KRITERIA-KRITERIA TERSEBUT DI ATAS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STRATEGI PEMILIHAN TOPIK PROPOSAL PERLU MENGACU PEDOMAN DAN PRIORITAS RISET SERTA MANFAAT YANG BESAR (SIGNIFIKAN)</a:t>
            </a:r>
          </a:p>
        </p:txBody>
      </p:sp>
      <p:pic>
        <p:nvPicPr>
          <p:cNvPr id="6" name="Picture 4" descr="Pusat Penelitian Kelapa Sawit - Home">
            <a:extLst>
              <a:ext uri="{FF2B5EF4-FFF2-40B4-BE49-F238E27FC236}">
                <a16:creationId xmlns:a16="http://schemas.microsoft.com/office/drawing/2014/main" id="{EAEE74FF-992B-38A9-903D-72D6A751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2" y="30778"/>
            <a:ext cx="953784" cy="9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usat Penelitian Kelapa Sawit - Home">
            <a:extLst>
              <a:ext uri="{FF2B5EF4-FFF2-40B4-BE49-F238E27FC236}">
                <a16:creationId xmlns:a16="http://schemas.microsoft.com/office/drawing/2014/main" id="{FE2A795D-8ED6-BCD9-252E-C02B2591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112" y="30778"/>
            <a:ext cx="952888" cy="9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22F3040-393B-4495-85CB-5DD4971995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4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852" y="5340930"/>
            <a:ext cx="947426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b="1" i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IMPORTANT NOTICE:</a:t>
            </a:r>
            <a:endParaRPr lang="en-US" sz="1000" i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This presentation is delivered subject to the agreed term of BPDP </a:t>
            </a:r>
            <a:r>
              <a:rPr lang="en-US" sz="1000" i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Sawit</a:t>
            </a:r>
            <a:endParaRPr lang="en-US" sz="1000" i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The presentation and the accompanying slide pack are provide solely for the benefit of the parties </a:t>
            </a:r>
            <a:r>
              <a:rPr lang="en-US" sz="1000" i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and </a:t>
            </a:r>
            <a:r>
              <a:rPr lang="id-ID" sz="1000" i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1000" i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are </a:t>
            </a:r>
            <a:r>
              <a:rPr lang="en-US" sz="1000" i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not to be copied, quoted or referred into in </a:t>
            </a:r>
            <a:r>
              <a:rPr lang="en-US" sz="1000" i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whole or</a:t>
            </a:r>
            <a:br>
              <a:rPr lang="id-ID" sz="1000" i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US" sz="1000" i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in </a:t>
            </a:r>
            <a:r>
              <a:rPr lang="en-US" sz="1000" i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part without BPDP </a:t>
            </a:r>
            <a:r>
              <a:rPr lang="en-US" sz="1000" i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Sawit</a:t>
            </a:r>
            <a:r>
              <a:rPr lang="en-US" sz="1000" i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prior written consent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BPDP </a:t>
            </a:r>
            <a:r>
              <a:rPr lang="en-US" sz="1000" i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Sawit</a:t>
            </a:r>
            <a:r>
              <a:rPr lang="en-US" sz="1000" i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accept no responsibility to anyone other than the parties identified for the information contained in this presentation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The presentation, data and other written information provide by BPDP </a:t>
            </a:r>
            <a:r>
              <a:rPr lang="en-US" sz="1000" i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Sawit</a:t>
            </a:r>
            <a:r>
              <a:rPr lang="en-US" sz="1000" i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are specifically to be used for the project and restricted for public</a:t>
            </a:r>
          </a:p>
        </p:txBody>
      </p:sp>
      <p:sp>
        <p:nvSpPr>
          <p:cNvPr id="3" name="Rectangle 2"/>
          <p:cNvSpPr/>
          <p:nvPr/>
        </p:nvSpPr>
        <p:spPr>
          <a:xfrm>
            <a:off x="489853" y="987568"/>
            <a:ext cx="353066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b="1" dirty="0" err="1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Badan</a:t>
            </a:r>
            <a:r>
              <a:rPr lang="en-US" sz="2400" b="1" dirty="0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Pengelola</a:t>
            </a:r>
            <a:r>
              <a:rPr lang="en-US" sz="2400" b="1" dirty="0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endParaRPr lang="id-ID" sz="2400" b="1" dirty="0">
              <a:solidFill>
                <a:srgbClr val="FFC00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400" b="1" dirty="0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Dana Perkebunan</a:t>
            </a:r>
            <a:endParaRPr lang="id-ID" sz="2400" b="1" dirty="0">
              <a:solidFill>
                <a:srgbClr val="FFC000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400" b="1" dirty="0" err="1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Kelapa</a:t>
            </a:r>
            <a:r>
              <a:rPr lang="en-US" sz="2400" b="1" dirty="0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Sawit</a:t>
            </a:r>
            <a:b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Gedung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Graha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Mandiri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id-ID" b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Lt</a:t>
            </a:r>
            <a:r>
              <a:rPr lang="id-ID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. 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5</a:t>
            </a:r>
            <a:b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Jl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Imam </a:t>
            </a:r>
            <a:r>
              <a:rPr lang="en-US" b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Bonjol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61,</a:t>
            </a:r>
            <a:endParaRPr lang="id-ID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Jakarta </a:t>
            </a:r>
            <a:r>
              <a:rPr lang="en-US" b="1" dirty="0" err="1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Pusat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10310</a:t>
            </a:r>
            <a:endParaRPr lang="id-ID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id-ID" b="1" dirty="0" err="1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P</a:t>
            </a:r>
            <a:r>
              <a:rPr lang="id-ID" b="1" dirty="0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021-39832091</a:t>
            </a:r>
            <a:endParaRPr lang="id-ID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id-ID" b="1" dirty="0" err="1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E</a:t>
            </a:r>
            <a:r>
              <a:rPr lang="id-ID" b="1" dirty="0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bpdpsawit@bpdp.or.id</a:t>
            </a:r>
            <a:b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id-ID" b="1" dirty="0" err="1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W</a:t>
            </a:r>
            <a:r>
              <a:rPr lang="en-US" b="1" dirty="0">
                <a:solidFill>
                  <a:srgbClr val="FFC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: 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www.bpdp.or.id</a:t>
            </a:r>
            <a:endParaRPr lang="en-US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8EAD7-B8B8-4B6B-B125-54D28DE0A1AA}"/>
              </a:ext>
            </a:extLst>
          </p:cNvPr>
          <p:cNvSpPr txBox="1"/>
          <p:nvPr/>
        </p:nvSpPr>
        <p:spPr>
          <a:xfrm>
            <a:off x="6830568" y="2258127"/>
            <a:ext cx="4187952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TERIMA KASIH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3B1BF-4A45-C309-5E5C-3DD3CABCEF99}"/>
              </a:ext>
            </a:extLst>
          </p:cNvPr>
          <p:cNvSpPr txBox="1"/>
          <p:nvPr/>
        </p:nvSpPr>
        <p:spPr>
          <a:xfrm>
            <a:off x="3595955" y="678094"/>
            <a:ext cx="68674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Curlz MT" panose="04040404050702020202" pitchFamily="82" charset="0"/>
              </a:rPr>
              <a:t>GOOD LUCK !!</a:t>
            </a:r>
          </a:p>
        </p:txBody>
      </p:sp>
    </p:spTree>
    <p:extLst>
      <p:ext uri="{BB962C8B-B14F-4D97-AF65-F5344CB8AC3E}">
        <p14:creationId xmlns:p14="http://schemas.microsoft.com/office/powerpoint/2010/main" val="1130920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9F104-93E1-C1A1-64B1-12CE52FC4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81E16F-7964-5ED2-D4F5-AEBC232F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70" y="233165"/>
            <a:ext cx="3381375" cy="285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drone flying over trees&#10;&#10;Description automatically generated with medium confidence">
            <a:extLst>
              <a:ext uri="{FF2B5EF4-FFF2-40B4-BE49-F238E27FC236}">
                <a16:creationId xmlns:a16="http://schemas.microsoft.com/office/drawing/2014/main" id="{40FC5D5F-93DA-D8E0-08C4-70CC8296D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23436" y="1302679"/>
            <a:ext cx="1816973" cy="1211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6B80F-43F9-5E7F-EC61-92564E13EAF6}"/>
              </a:ext>
            </a:extLst>
          </p:cNvPr>
          <p:cNvSpPr txBox="1"/>
          <p:nvPr/>
        </p:nvSpPr>
        <p:spPr>
          <a:xfrm>
            <a:off x="99158" y="2972331"/>
            <a:ext cx="381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Narrow" pitchFamily="34" charset="0"/>
              </a:rPr>
              <a:t>Drone </a:t>
            </a:r>
            <a:r>
              <a:rPr lang="en-US" sz="2000" b="1" dirty="0" err="1">
                <a:latin typeface="Arial Narrow" pitchFamily="34" charset="0"/>
              </a:rPr>
              <a:t>untuk</a:t>
            </a:r>
            <a:r>
              <a:rPr lang="en-US" sz="2000" b="1" dirty="0">
                <a:latin typeface="Arial Narrow" pitchFamily="34" charset="0"/>
              </a:rPr>
              <a:t> Monitoring </a:t>
            </a:r>
            <a:r>
              <a:rPr lang="id-ID" sz="2000" b="1" dirty="0">
                <a:latin typeface="Arial Narrow" pitchFamily="34" charset="0"/>
              </a:rPr>
              <a:t>Ganoderma</a:t>
            </a:r>
          </a:p>
          <a:p>
            <a:pPr algn="ctr"/>
            <a:r>
              <a:rPr lang="id-ID" b="1" i="1" dirty="0">
                <a:latin typeface="Arial Narrow" pitchFamily="34" charset="0"/>
              </a:rPr>
              <a:t>Dhimas Wiratmoko, M.Sc</a:t>
            </a:r>
            <a:r>
              <a:rPr lang="en-US" b="1" i="1" dirty="0">
                <a:latin typeface="Arial Narrow" pitchFamily="34" charset="0"/>
              </a:rPr>
              <a:t> - PPKS</a:t>
            </a:r>
            <a:endParaRPr lang="id-ID" b="1" i="1" dirty="0">
              <a:latin typeface="Arial Narrow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0EAE05B-43C9-4E4C-C69B-F8CE6F6CD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8839" y="294566"/>
            <a:ext cx="3781479" cy="222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C6462-94CE-468F-A16C-D52D368BD72D}"/>
              </a:ext>
            </a:extLst>
          </p:cNvPr>
          <p:cNvSpPr txBox="1"/>
          <p:nvPr/>
        </p:nvSpPr>
        <p:spPr>
          <a:xfrm>
            <a:off x="4269804" y="2609173"/>
            <a:ext cx="389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 Narrow" pitchFamily="34" charset="0"/>
              </a:rPr>
              <a:t>Produksi</a:t>
            </a:r>
            <a:r>
              <a:rPr lang="id-ID" b="1" dirty="0">
                <a:latin typeface="Arial Narrow" pitchFamily="34" charset="0"/>
              </a:rPr>
              <a:t> CNCs dari TK</a:t>
            </a:r>
            <a:r>
              <a:rPr lang="en-US" b="1" dirty="0">
                <a:latin typeface="Arial Narrow" pitchFamily="34" charset="0"/>
              </a:rPr>
              <a:t>K</a:t>
            </a:r>
            <a:r>
              <a:rPr lang="id-ID" b="1" dirty="0">
                <a:latin typeface="Arial Narrow" pitchFamily="34" charset="0"/>
              </a:rPr>
              <a:t>S </a:t>
            </a:r>
            <a:r>
              <a:rPr lang="en-US" b="1" dirty="0" err="1">
                <a:latin typeface="Arial Narrow" pitchFamily="34" charset="0"/>
              </a:rPr>
              <a:t>untuk</a:t>
            </a:r>
            <a:r>
              <a:rPr lang="en-US" b="1" dirty="0">
                <a:latin typeface="Arial Narrow" pitchFamily="34" charset="0"/>
              </a:rPr>
              <a:t> Hand Sanitizer dan </a:t>
            </a:r>
            <a:r>
              <a:rPr lang="en-US" b="1" dirty="0" err="1">
                <a:latin typeface="Arial Narrow" pitchFamily="34" charset="0"/>
              </a:rPr>
              <a:t>Farmasi</a:t>
            </a:r>
            <a:endParaRPr lang="id-ID" b="1" dirty="0">
              <a:latin typeface="Arial Narrow" pitchFamily="34" charset="0"/>
            </a:endParaRPr>
          </a:p>
          <a:p>
            <a:pPr algn="ctr"/>
            <a:r>
              <a:rPr lang="id-ID" sz="2000" b="1" i="1" dirty="0">
                <a:latin typeface="Arial Narrow" pitchFamily="34" charset="0"/>
              </a:rPr>
              <a:t>Yogi Wibisono Budhi</a:t>
            </a:r>
            <a:r>
              <a:rPr lang="en-US" sz="2000" b="1" i="1" dirty="0">
                <a:latin typeface="Arial Narrow" pitchFamily="34" charset="0"/>
              </a:rPr>
              <a:t> - ITB</a:t>
            </a:r>
            <a:endParaRPr lang="id-ID" sz="2000" b="1" i="1" dirty="0">
              <a:latin typeface="Arial Narrow" pitchFamily="34" charset="0"/>
            </a:endParaRPr>
          </a:p>
        </p:txBody>
      </p:sp>
      <p:pic>
        <p:nvPicPr>
          <p:cNvPr id="7" name="Picture 6" descr="Picture1.png">
            <a:extLst>
              <a:ext uri="{FF2B5EF4-FFF2-40B4-BE49-F238E27FC236}">
                <a16:creationId xmlns:a16="http://schemas.microsoft.com/office/drawing/2014/main" id="{C8AE8D3A-4711-07DB-2488-286AC8B48A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6579" y="294566"/>
            <a:ext cx="3664446" cy="2666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3E53B8-B803-2E5C-5F52-0678F74536E1}"/>
              </a:ext>
            </a:extLst>
          </p:cNvPr>
          <p:cNvSpPr txBox="1"/>
          <p:nvPr/>
        </p:nvSpPr>
        <p:spPr>
          <a:xfrm>
            <a:off x="8240301" y="2933520"/>
            <a:ext cx="376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latin typeface="Arial Narrow" pitchFamily="34" charset="0"/>
              </a:rPr>
              <a:t>Bioplastik Dari Selulosa TK</a:t>
            </a:r>
            <a:r>
              <a:rPr lang="en-US" sz="2000" b="1" dirty="0">
                <a:latin typeface="Arial Narrow" pitchFamily="34" charset="0"/>
              </a:rPr>
              <a:t>K</a:t>
            </a:r>
            <a:r>
              <a:rPr lang="id-ID" sz="2000" b="1" dirty="0">
                <a:latin typeface="Arial Narrow" pitchFamily="34" charset="0"/>
              </a:rPr>
              <a:t>S</a:t>
            </a:r>
          </a:p>
          <a:p>
            <a:pPr algn="ctr"/>
            <a:r>
              <a:rPr lang="id-ID" sz="2000" b="1" i="1" dirty="0">
                <a:latin typeface="Arial Narrow" pitchFamily="34" charset="0"/>
              </a:rPr>
              <a:t>I</a:t>
            </a:r>
            <a:r>
              <a:rPr lang="en-US" sz="2000" b="1" i="1" dirty="0" err="1">
                <a:latin typeface="Arial Narrow" pitchFamily="34" charset="0"/>
              </a:rPr>
              <a:t>sroi</a:t>
            </a:r>
            <a:r>
              <a:rPr lang="en-US" sz="2000" b="1" i="1" dirty="0">
                <a:latin typeface="Arial Narrow" pitchFamily="34" charset="0"/>
              </a:rPr>
              <a:t> </a:t>
            </a:r>
            <a:r>
              <a:rPr lang="en-US" b="1" i="1" dirty="0">
                <a:latin typeface="Arial Narrow" pitchFamily="34" charset="0"/>
              </a:rPr>
              <a:t>– PPBBI/MAKSI</a:t>
            </a:r>
            <a:endParaRPr lang="id-ID" b="1" i="1" dirty="0">
              <a:latin typeface="Arial Narrow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78B058C-36A9-CAC7-64CB-5E326D5B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3126" y="3882534"/>
            <a:ext cx="2831575" cy="218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F4072F9B-213A-8D2D-12E8-25557783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38116" y="3846295"/>
            <a:ext cx="2872910" cy="217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43DE88B-A65B-B358-4742-9A98AAE0E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311" y="3882534"/>
            <a:ext cx="2831575" cy="218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A57B28D-8DD2-6A95-4C2A-900A90527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0408" y="3900875"/>
            <a:ext cx="2939303" cy="218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13B520-1127-5B4A-FEAF-C531127EB2B4}"/>
              </a:ext>
            </a:extLst>
          </p:cNvPr>
          <p:cNvSpPr txBox="1"/>
          <p:nvPr/>
        </p:nvSpPr>
        <p:spPr>
          <a:xfrm>
            <a:off x="0" y="6085673"/>
            <a:ext cx="3053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</a:rPr>
              <a:t>Foaming Agent Dari Minyak Sawit Untuk Pemadam Kebakaran</a:t>
            </a:r>
          </a:p>
          <a:p>
            <a:pPr algn="ctr"/>
            <a:r>
              <a:rPr lang="id-ID" sz="1600" b="1" i="1" dirty="0">
                <a:solidFill>
                  <a:srgbClr val="FF0000"/>
                </a:solidFill>
                <a:latin typeface="Arial Narrow" pitchFamily="34" charset="0"/>
              </a:rPr>
              <a:t>Mira Rivai</a:t>
            </a:r>
            <a:r>
              <a:rPr lang="en-US" sz="1600" b="1" i="1" dirty="0">
                <a:solidFill>
                  <a:srgbClr val="FF0000"/>
                </a:solidFill>
                <a:latin typeface="Arial Narrow" pitchFamily="34" charset="0"/>
              </a:rPr>
              <a:t> – SBRC IPBU</a:t>
            </a:r>
            <a:endParaRPr lang="id-ID" sz="1600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B4EEC-8D1F-C05C-CFBA-5432179A12B5}"/>
              </a:ext>
            </a:extLst>
          </p:cNvPr>
          <p:cNvSpPr txBox="1"/>
          <p:nvPr/>
        </p:nvSpPr>
        <p:spPr>
          <a:xfrm>
            <a:off x="3016875" y="6098146"/>
            <a:ext cx="30791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rgbClr val="FF0000"/>
                </a:solidFill>
                <a:latin typeface="Arial Narrow" pitchFamily="34" charset="0"/>
              </a:rPr>
              <a:t>Stabiliser Termal PVC dari PFAD</a:t>
            </a:r>
          </a:p>
          <a:p>
            <a:r>
              <a:rPr lang="id-ID" sz="1600" b="1" i="1" dirty="0">
                <a:solidFill>
                  <a:srgbClr val="FF0000"/>
                </a:solidFill>
                <a:latin typeface="Arial Narrow" pitchFamily="34" charset="0"/>
              </a:rPr>
              <a:t>I Dewa Gede Arsa Putrawan</a:t>
            </a:r>
            <a:r>
              <a:rPr lang="en-US" sz="1600" b="1" i="1" dirty="0">
                <a:solidFill>
                  <a:srgbClr val="FF0000"/>
                </a:solidFill>
                <a:latin typeface="Arial Narrow" pitchFamily="34" charset="0"/>
              </a:rPr>
              <a:t> - ITB</a:t>
            </a:r>
            <a:endParaRPr lang="id-ID" sz="1600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7DF49-434F-AAFC-D692-E9D8159F0A73}"/>
              </a:ext>
            </a:extLst>
          </p:cNvPr>
          <p:cNvSpPr txBox="1"/>
          <p:nvPr/>
        </p:nvSpPr>
        <p:spPr>
          <a:xfrm>
            <a:off x="6193126" y="6085673"/>
            <a:ext cx="2831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Arial Narrow" pitchFamily="34" charset="0"/>
              </a:rPr>
              <a:t>Produksi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</a:rPr>
              <a:t>Furfural Berbasis TK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k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</a:rPr>
              <a:t>S</a:t>
            </a:r>
          </a:p>
          <a:p>
            <a:pPr algn="ctr"/>
            <a:r>
              <a:rPr lang="id-ID" sz="1400" b="1" i="1" dirty="0">
                <a:solidFill>
                  <a:srgbClr val="FF0000"/>
                </a:solidFill>
                <a:latin typeface="Arial Narrow" pitchFamily="34" charset="0"/>
              </a:rPr>
              <a:t>Misri Gozan</a:t>
            </a:r>
            <a:r>
              <a:rPr lang="en-US" sz="1400" b="1" i="1" dirty="0">
                <a:solidFill>
                  <a:srgbClr val="FF0000"/>
                </a:solidFill>
                <a:latin typeface="Arial Narrow" pitchFamily="34" charset="0"/>
              </a:rPr>
              <a:t> - UI</a:t>
            </a:r>
            <a:endParaRPr lang="id-ID" sz="1400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F7B04D-BE03-DB1C-168A-EAE7650384F5}"/>
              </a:ext>
            </a:extLst>
          </p:cNvPr>
          <p:cNvSpPr txBox="1"/>
          <p:nvPr/>
        </p:nvSpPr>
        <p:spPr>
          <a:xfrm>
            <a:off x="9024699" y="6057781"/>
            <a:ext cx="31392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</a:rPr>
              <a:t>Pabrik Kayu Sawit Dengan Teknologi Sandwich Laminated Lumber</a:t>
            </a:r>
          </a:p>
          <a:p>
            <a:pPr algn="ctr"/>
            <a:r>
              <a:rPr lang="id-ID" sz="1400" b="1" i="1" dirty="0">
                <a:solidFill>
                  <a:srgbClr val="FF0000"/>
                </a:solidFill>
                <a:latin typeface="Arial Narrow" pitchFamily="34" charset="0"/>
              </a:rPr>
              <a:t>Erwinsyah</a:t>
            </a:r>
            <a:r>
              <a:rPr lang="en-US" sz="1400" b="1" i="1" dirty="0">
                <a:solidFill>
                  <a:srgbClr val="FF0000"/>
                </a:solidFill>
                <a:latin typeface="Arial Narrow" pitchFamily="34" charset="0"/>
              </a:rPr>
              <a:t> - PPKS</a:t>
            </a:r>
            <a:endParaRPr lang="id-ID" sz="1400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2050" name="Picture 2" descr="Sedunia NanoCrystalline Cellulose (NCC) Laporan Pasar Entailed Analisis  Rantai Industri, Struktur Biaya Manufaktur, dan Proses – Mandennews">
            <a:extLst>
              <a:ext uri="{FF2B5EF4-FFF2-40B4-BE49-F238E27FC236}">
                <a16:creationId xmlns:a16="http://schemas.microsoft.com/office/drawing/2014/main" id="{C1731A7C-0E80-618E-FB27-10C0C7DD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68" y="1748056"/>
            <a:ext cx="1238250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ak Perlu Beli, Begini Cara Bikin Hand Sanitizer Sendiri di Rumah -  Citizen6 Liputan6.com">
            <a:extLst>
              <a:ext uri="{FF2B5EF4-FFF2-40B4-BE49-F238E27FC236}">
                <a16:creationId xmlns:a16="http://schemas.microsoft.com/office/drawing/2014/main" id="{5FB2E539-3852-2DC9-F79E-BB09BAEA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9578" y="494753"/>
            <a:ext cx="1869361" cy="105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ngertian apab perbedaan apar dan apab - AlatPemadam.Online">
            <a:extLst>
              <a:ext uri="{FF2B5EF4-FFF2-40B4-BE49-F238E27FC236}">
                <a16:creationId xmlns:a16="http://schemas.microsoft.com/office/drawing/2014/main" id="{D2489B89-874B-D1FC-9904-E25999513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86" y="391805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pa Pvc Tahan Panas Aliran Air Pipa Pvc Pipa Pvc Sesuai Pesanan - Buy Tahan  Panas Pipa,Tahan Panas Pipa,Menjelaskan Pvc Pipa Plastik Product on  Alibaba.com">
            <a:extLst>
              <a:ext uri="{FF2B5EF4-FFF2-40B4-BE49-F238E27FC236}">
                <a16:creationId xmlns:a16="http://schemas.microsoft.com/office/drawing/2014/main" id="{21924382-03DA-BAB6-A297-9397038C1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81" y="3900875"/>
            <a:ext cx="1010030" cy="101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al furfural merck (per 100ml) - Kota Bandung - Sumber Berkah Glass&amp;amp;Lab |  Tokopedia">
            <a:extLst>
              <a:ext uri="{FF2B5EF4-FFF2-40B4-BE49-F238E27FC236}">
                <a16:creationId xmlns:a16="http://schemas.microsoft.com/office/drawing/2014/main" id="{1AA915E5-3CE5-1452-0067-A7389EFA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94" y="3813515"/>
            <a:ext cx="1169705" cy="116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49FE07-FDB7-831E-5EC7-34EAC5E818FC}"/>
              </a:ext>
            </a:extLst>
          </p:cNvPr>
          <p:cNvSpPr txBox="1"/>
          <p:nvPr/>
        </p:nvSpPr>
        <p:spPr>
          <a:xfrm>
            <a:off x="285750" y="213760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AFB858-4833-1E6E-FDB0-A950F0AC560A}"/>
              </a:ext>
            </a:extLst>
          </p:cNvPr>
          <p:cNvSpPr txBox="1"/>
          <p:nvPr/>
        </p:nvSpPr>
        <p:spPr>
          <a:xfrm>
            <a:off x="4013033" y="263920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C4F6C7-E5D8-C4F6-F4A9-720B9639E278}"/>
              </a:ext>
            </a:extLst>
          </p:cNvPr>
          <p:cNvSpPr txBox="1"/>
          <p:nvPr/>
        </p:nvSpPr>
        <p:spPr>
          <a:xfrm>
            <a:off x="8364878" y="294566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6BF23A-6BAA-A21B-8A7B-013B8FCC1ABC}"/>
              </a:ext>
            </a:extLst>
          </p:cNvPr>
          <p:cNvSpPr txBox="1"/>
          <p:nvPr/>
        </p:nvSpPr>
        <p:spPr>
          <a:xfrm>
            <a:off x="180974" y="3877165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E74A79-D12C-9A8D-BD1B-460F4E2B2E57}"/>
              </a:ext>
            </a:extLst>
          </p:cNvPr>
          <p:cNvSpPr txBox="1"/>
          <p:nvPr/>
        </p:nvSpPr>
        <p:spPr>
          <a:xfrm>
            <a:off x="3134255" y="3904505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8E23E1-3D61-E575-FF86-2454B3945D58}"/>
              </a:ext>
            </a:extLst>
          </p:cNvPr>
          <p:cNvSpPr txBox="1"/>
          <p:nvPr/>
        </p:nvSpPr>
        <p:spPr>
          <a:xfrm>
            <a:off x="6193126" y="3877165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40E982-0ECA-8CB6-1571-9325A2EFF351}"/>
              </a:ext>
            </a:extLst>
          </p:cNvPr>
          <p:cNvSpPr txBox="1"/>
          <p:nvPr/>
        </p:nvSpPr>
        <p:spPr>
          <a:xfrm>
            <a:off x="9124023" y="3846295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6E2D42-A3BF-3B4F-77BB-4D5BEEBB60C7}"/>
              </a:ext>
            </a:extLst>
          </p:cNvPr>
          <p:cNvSpPr txBox="1"/>
          <p:nvPr/>
        </p:nvSpPr>
        <p:spPr>
          <a:xfrm>
            <a:off x="2529329" y="3602556"/>
            <a:ext cx="8256876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CONTOH-CONTOH INVENSI BEORIENTASI INOVASI BIDANG KELAPA SAWIT 2015-2019</a:t>
            </a:r>
          </a:p>
        </p:txBody>
      </p:sp>
      <p:pic>
        <p:nvPicPr>
          <p:cNvPr id="30" name="Picture 4" descr="AII LOGO">
            <a:extLst>
              <a:ext uri="{FF2B5EF4-FFF2-40B4-BE49-F238E27FC236}">
                <a16:creationId xmlns:a16="http://schemas.microsoft.com/office/drawing/2014/main" id="{113EC78D-3CED-0957-002A-E40CB5C7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091" y="171290"/>
            <a:ext cx="868588" cy="57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95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D98ECA-C7FE-AAAD-5601-20FD12141E12}"/>
              </a:ext>
            </a:extLst>
          </p:cNvPr>
          <p:cNvSpPr txBox="1"/>
          <p:nvPr/>
        </p:nvSpPr>
        <p:spPr>
          <a:xfrm>
            <a:off x="654243" y="271529"/>
            <a:ext cx="210454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PENGANTAR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22A13-12B4-D9CC-88FE-7FC2E24439DA}"/>
              </a:ext>
            </a:extLst>
          </p:cNvPr>
          <p:cNvSpPr txBox="1"/>
          <p:nvPr/>
        </p:nvSpPr>
        <p:spPr>
          <a:xfrm>
            <a:off x="-1" y="769797"/>
            <a:ext cx="1228659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err="1"/>
              <a:t>Kelapa</a:t>
            </a:r>
            <a:r>
              <a:rPr lang="en-US" sz="2800" b="1" dirty="0"/>
              <a:t> </a:t>
            </a:r>
            <a:r>
              <a:rPr lang="en-US" sz="2800" b="1" dirty="0" err="1"/>
              <a:t>sawit</a:t>
            </a:r>
            <a:r>
              <a:rPr lang="en-US" sz="2800" b="1" dirty="0"/>
              <a:t> dan </a:t>
            </a:r>
            <a:r>
              <a:rPr lang="en-US" sz="2800" b="1" dirty="0" err="1"/>
              <a:t>produk-produk</a:t>
            </a:r>
            <a:r>
              <a:rPr lang="en-US" sz="2800" b="1" dirty="0"/>
              <a:t> </a:t>
            </a:r>
            <a:r>
              <a:rPr lang="en-US" sz="2800" b="1" dirty="0" err="1"/>
              <a:t>turunannya</a:t>
            </a:r>
            <a:r>
              <a:rPr lang="en-US" sz="2800" b="1" dirty="0"/>
              <a:t> </a:t>
            </a:r>
            <a:r>
              <a:rPr lang="en-US" sz="2800" b="1" dirty="0" err="1"/>
              <a:t>termasuk</a:t>
            </a:r>
            <a:r>
              <a:rPr lang="en-US" sz="2800" b="1" dirty="0"/>
              <a:t> </a:t>
            </a:r>
            <a:r>
              <a:rPr lang="en-US" sz="2800" b="1" dirty="0" err="1"/>
              <a:t>limbahnya</a:t>
            </a:r>
            <a:r>
              <a:rPr lang="en-US" sz="2800" b="1" dirty="0"/>
              <a:t> </a:t>
            </a:r>
            <a:r>
              <a:rPr lang="en-US" sz="2800" b="1" dirty="0" err="1"/>
              <a:t>memiliki</a:t>
            </a:r>
            <a:r>
              <a:rPr lang="en-US" sz="2800" b="1" dirty="0"/>
              <a:t> </a:t>
            </a:r>
            <a:r>
              <a:rPr lang="en-US" sz="2800" b="1" dirty="0" err="1"/>
              <a:t>potensi</a:t>
            </a:r>
            <a:r>
              <a:rPr lang="en-US" sz="2800" b="1" dirty="0"/>
              <a:t> </a:t>
            </a:r>
            <a:r>
              <a:rPr lang="en-US" sz="2800" b="1" dirty="0" err="1"/>
              <a:t>luas</a:t>
            </a:r>
            <a:r>
              <a:rPr lang="en-US" sz="2800" b="1" dirty="0"/>
              <a:t> </a:t>
            </a:r>
            <a:r>
              <a:rPr lang="en-US" sz="2800" b="1" dirty="0" err="1"/>
              <a:t>untuk</a:t>
            </a:r>
            <a:r>
              <a:rPr lang="en-US" sz="2800" b="1" dirty="0"/>
              <a:t> </a:t>
            </a:r>
            <a:r>
              <a:rPr lang="en-US" sz="2800" b="1" dirty="0" err="1"/>
              <a:t>dikembangkan</a:t>
            </a:r>
            <a:r>
              <a:rPr lang="en-US" sz="2800" b="1" dirty="0"/>
              <a:t> </a:t>
            </a:r>
            <a:r>
              <a:rPr lang="en-US" sz="2800" b="1" dirty="0" err="1"/>
              <a:t>menjadi</a:t>
            </a:r>
            <a:r>
              <a:rPr lang="en-US" sz="2800" b="1" dirty="0"/>
              <a:t> </a:t>
            </a:r>
            <a:r>
              <a:rPr lang="en-US" sz="2800" b="1" dirty="0" err="1"/>
              <a:t>produk</a:t>
            </a:r>
            <a:r>
              <a:rPr lang="en-US" sz="2800" b="1" dirty="0"/>
              <a:t> yang </a:t>
            </a:r>
            <a:r>
              <a:rPr lang="en-US" sz="2800" b="1" dirty="0" err="1"/>
              <a:t>bernilai</a:t>
            </a:r>
            <a:r>
              <a:rPr lang="en-US" sz="2800" b="1" dirty="0"/>
              <a:t> </a:t>
            </a:r>
            <a:r>
              <a:rPr lang="en-US" sz="2800" b="1" dirty="0" err="1"/>
              <a:t>tambah</a:t>
            </a:r>
            <a:r>
              <a:rPr lang="en-US" sz="2800" b="1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err="1"/>
              <a:t>Pengembangan</a:t>
            </a:r>
            <a:r>
              <a:rPr lang="en-US" sz="2800" b="1" dirty="0"/>
              <a:t> </a:t>
            </a:r>
            <a:r>
              <a:rPr lang="en-US" sz="2800" b="1" dirty="0" err="1"/>
              <a:t>produk-produk</a:t>
            </a:r>
            <a:r>
              <a:rPr lang="en-US" sz="2800" b="1" dirty="0"/>
              <a:t> </a:t>
            </a:r>
            <a:r>
              <a:rPr lang="en-US" sz="2800" b="1" dirty="0" err="1"/>
              <a:t>tersebut</a:t>
            </a:r>
            <a:r>
              <a:rPr lang="en-US" sz="2800" b="1" dirty="0"/>
              <a:t> </a:t>
            </a:r>
            <a:r>
              <a:rPr lang="en-US" sz="2800" b="1" dirty="0" err="1"/>
              <a:t>membutuhkan</a:t>
            </a:r>
            <a:r>
              <a:rPr lang="en-US" sz="2800" b="1" dirty="0"/>
              <a:t> </a:t>
            </a:r>
            <a:r>
              <a:rPr lang="en-US" sz="2800" b="1" dirty="0" err="1"/>
              <a:t>perakitan</a:t>
            </a:r>
            <a:r>
              <a:rPr lang="en-US" sz="2800" b="1" dirty="0"/>
              <a:t> </a:t>
            </a:r>
            <a:r>
              <a:rPr lang="en-US" sz="2800" b="1" dirty="0" err="1"/>
              <a:t>teknologi</a:t>
            </a:r>
            <a:r>
              <a:rPr lang="en-US" sz="2800" b="1" dirty="0"/>
              <a:t> </a:t>
            </a:r>
            <a:r>
              <a:rPr lang="en-US" sz="2800" b="1" dirty="0" err="1"/>
              <a:t>baru</a:t>
            </a:r>
            <a:r>
              <a:rPr lang="en-US" sz="2800" b="1" dirty="0"/>
              <a:t> yang </a:t>
            </a:r>
            <a:r>
              <a:rPr lang="en-US" sz="2800" b="1" dirty="0" err="1"/>
              <a:t>efisien</a:t>
            </a:r>
            <a:r>
              <a:rPr lang="en-US" sz="2800" b="1" dirty="0"/>
              <a:t> dan </a:t>
            </a:r>
            <a:r>
              <a:rPr lang="en-US" sz="2800" b="1" dirty="0" err="1"/>
              <a:t>ramah</a:t>
            </a:r>
            <a:r>
              <a:rPr lang="en-US" sz="2800" b="1" dirty="0"/>
              <a:t> </a:t>
            </a:r>
            <a:r>
              <a:rPr lang="en-US" sz="2800" b="1" dirty="0" err="1"/>
              <a:t>lingkungan</a:t>
            </a:r>
            <a:r>
              <a:rPr lang="en-US" sz="2800" b="1" dirty="0"/>
              <a:t> dan/</a:t>
            </a:r>
            <a:r>
              <a:rPr lang="en-US" sz="2800" b="1" dirty="0" err="1"/>
              <a:t>atau</a:t>
            </a:r>
            <a:r>
              <a:rPr lang="en-US" sz="2800" b="1" dirty="0"/>
              <a:t> </a:t>
            </a:r>
            <a:r>
              <a:rPr lang="en-US" sz="2800" b="1" dirty="0" err="1"/>
              <a:t>dukungan</a:t>
            </a:r>
            <a:r>
              <a:rPr lang="en-US" sz="2800" b="1" dirty="0"/>
              <a:t> </a:t>
            </a:r>
            <a:r>
              <a:rPr lang="en-US" sz="2800" b="1" dirty="0" err="1"/>
              <a:t>kebijakan</a:t>
            </a:r>
            <a:r>
              <a:rPr lang="en-US" sz="2800" b="1" dirty="0"/>
              <a:t> yang </a:t>
            </a:r>
            <a:r>
              <a:rPr lang="en-US" sz="2800" b="1" dirty="0" err="1"/>
              <a:t>berbasis</a:t>
            </a:r>
            <a:r>
              <a:rPr lang="en-US" sz="2800" b="1" dirty="0"/>
              <a:t> pada </a:t>
            </a:r>
            <a:r>
              <a:rPr lang="en-US" sz="2800" b="1" dirty="0" err="1"/>
              <a:t>kegiatan</a:t>
            </a:r>
            <a:r>
              <a:rPr lang="en-US" sz="2800" b="1" dirty="0"/>
              <a:t> </a:t>
            </a:r>
            <a:r>
              <a:rPr lang="en-US" sz="2800" b="1" dirty="0" err="1"/>
              <a:t>riset</a:t>
            </a:r>
            <a:endParaRPr lang="en-US" sz="28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err="1"/>
              <a:t>Sejak</a:t>
            </a:r>
            <a:r>
              <a:rPr lang="en-US" sz="2800" b="1" dirty="0"/>
              <a:t> GRS </a:t>
            </a:r>
            <a:r>
              <a:rPr lang="en-US" sz="2800" b="1" dirty="0" err="1"/>
              <a:t>tahun</a:t>
            </a:r>
            <a:r>
              <a:rPr lang="en-US" sz="2800" b="1" dirty="0"/>
              <a:t> </a:t>
            </a:r>
            <a:r>
              <a:rPr lang="en-US" sz="2800" b="1" dirty="0" err="1"/>
              <a:t>pertama</a:t>
            </a:r>
            <a:r>
              <a:rPr lang="en-US" sz="2800" b="1" dirty="0"/>
              <a:t> (2015) proposal yang </a:t>
            </a:r>
            <a:r>
              <a:rPr lang="en-US" sz="2800" b="1" dirty="0" err="1"/>
              <a:t>diterima</a:t>
            </a:r>
            <a:r>
              <a:rPr lang="en-US" sz="2800" b="1" dirty="0"/>
              <a:t> </a:t>
            </a:r>
            <a:r>
              <a:rPr lang="en-US" sz="2800" b="1" dirty="0" err="1"/>
              <a:t>untuk</a:t>
            </a:r>
            <a:r>
              <a:rPr lang="en-US" sz="2800" b="1" dirty="0"/>
              <a:t> </a:t>
            </a:r>
            <a:r>
              <a:rPr lang="en-US" sz="2800" b="1" dirty="0" err="1"/>
              <a:t>didanai</a:t>
            </a:r>
            <a:r>
              <a:rPr lang="en-US" sz="2800" b="1" dirty="0"/>
              <a:t> </a:t>
            </a:r>
            <a:r>
              <a:rPr lang="en-US" sz="2800" b="1" dirty="0" err="1"/>
              <a:t>tergolong</a:t>
            </a:r>
            <a:r>
              <a:rPr lang="en-US" sz="2800" b="1" dirty="0"/>
              <a:t> </a:t>
            </a:r>
            <a:r>
              <a:rPr lang="en-US" sz="2800" b="1" dirty="0" err="1"/>
              <a:t>kecil</a:t>
            </a:r>
            <a:r>
              <a:rPr lang="en-US" sz="2800" b="1" dirty="0"/>
              <a:t> (&lt; 10%) </a:t>
            </a:r>
            <a:r>
              <a:rPr lang="en-US" sz="2800" b="1" dirty="0" err="1"/>
              <a:t>akibat</a:t>
            </a:r>
            <a:r>
              <a:rPr lang="en-US" sz="2800" b="1" dirty="0"/>
              <a:t> </a:t>
            </a:r>
            <a:r>
              <a:rPr lang="en-US" sz="2800" b="1" dirty="0" err="1"/>
              <a:t>mutu</a:t>
            </a:r>
            <a:r>
              <a:rPr lang="en-US" sz="2800" b="1" dirty="0"/>
              <a:t> proposal </a:t>
            </a:r>
            <a:r>
              <a:rPr lang="en-US" sz="2800" b="1" dirty="0" err="1"/>
              <a:t>dalam</a:t>
            </a:r>
            <a:r>
              <a:rPr lang="en-US" sz="2800" b="1" dirty="0"/>
              <a:t> </a:t>
            </a:r>
            <a:r>
              <a:rPr lang="en-US" sz="2800" b="1" dirty="0" err="1"/>
              <a:t>memenuhi</a:t>
            </a:r>
            <a:r>
              <a:rPr lang="en-US" sz="2800" b="1" dirty="0"/>
              <a:t> target </a:t>
            </a:r>
            <a:r>
              <a:rPr lang="en-US" sz="2800" b="1" dirty="0" err="1"/>
              <a:t>capaian</a:t>
            </a:r>
            <a:r>
              <a:rPr lang="en-US" sz="2800" b="1" dirty="0"/>
              <a:t> </a:t>
            </a:r>
            <a:r>
              <a:rPr lang="en-US" sz="2800" b="1" dirty="0" err="1"/>
              <a:t>riset</a:t>
            </a:r>
            <a:r>
              <a:rPr lang="en-US" sz="2800" b="1" dirty="0"/>
              <a:t> BPDPKS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Di </a:t>
            </a:r>
            <a:r>
              <a:rPr lang="en-US" sz="2800" b="1" dirty="0" err="1"/>
              <a:t>sisi</a:t>
            </a:r>
            <a:r>
              <a:rPr lang="en-US" sz="2800" b="1" dirty="0"/>
              <a:t> lain </a:t>
            </a:r>
            <a:r>
              <a:rPr lang="en-US" sz="2800" b="1" dirty="0" err="1"/>
              <a:t>aspek-aspek</a:t>
            </a:r>
            <a:r>
              <a:rPr lang="en-US" sz="2800" b="1" dirty="0"/>
              <a:t> </a:t>
            </a:r>
            <a:r>
              <a:rPr lang="en-US" sz="2800" b="1" dirty="0" err="1"/>
              <a:t>bidang</a:t>
            </a:r>
            <a:r>
              <a:rPr lang="en-US" sz="2800" b="1" dirty="0"/>
              <a:t> </a:t>
            </a:r>
            <a:r>
              <a:rPr lang="en-US" sz="2800" b="1" dirty="0" err="1"/>
              <a:t>riset</a:t>
            </a:r>
            <a:r>
              <a:rPr lang="en-US" sz="2800" b="1" dirty="0"/>
              <a:t> yang </a:t>
            </a:r>
            <a:r>
              <a:rPr lang="en-US" sz="2800" b="1" dirty="0" err="1"/>
              <a:t>dapat</a:t>
            </a:r>
            <a:r>
              <a:rPr lang="en-US" sz="2800" b="1" dirty="0"/>
              <a:t> </a:t>
            </a:r>
            <a:r>
              <a:rPr lang="en-US" sz="2800" b="1" dirty="0" err="1"/>
              <a:t>memanfaatkan</a:t>
            </a:r>
            <a:r>
              <a:rPr lang="en-US" sz="2800" b="1" dirty="0"/>
              <a:t> </a:t>
            </a:r>
            <a:r>
              <a:rPr lang="en-US" sz="2800" b="1" dirty="0" err="1"/>
              <a:t>bahan</a:t>
            </a:r>
            <a:r>
              <a:rPr lang="en-US" sz="2800" b="1" dirty="0"/>
              <a:t> </a:t>
            </a:r>
            <a:r>
              <a:rPr lang="en-US" sz="2800" b="1" dirty="0" err="1"/>
              <a:t>asal</a:t>
            </a:r>
            <a:r>
              <a:rPr lang="en-US" sz="2800" b="1" dirty="0"/>
              <a:t> </a:t>
            </a:r>
            <a:r>
              <a:rPr lang="en-US" sz="2800" b="1" dirty="0" err="1"/>
              <a:t>kelapa</a:t>
            </a:r>
            <a:r>
              <a:rPr lang="en-US" sz="2800" b="1" dirty="0"/>
              <a:t> </a:t>
            </a:r>
            <a:r>
              <a:rPr lang="en-US" sz="2800" b="1" dirty="0" err="1"/>
              <a:t>sawit</a:t>
            </a:r>
            <a:r>
              <a:rPr lang="en-US" sz="2800" b="1" dirty="0"/>
              <a:t> </a:t>
            </a:r>
            <a:r>
              <a:rPr lang="en-US" sz="2800" b="1" dirty="0" err="1"/>
              <a:t>hampir</a:t>
            </a:r>
            <a:r>
              <a:rPr lang="en-US" sz="2800" b="1" dirty="0"/>
              <a:t> </a:t>
            </a:r>
            <a:r>
              <a:rPr lang="en-US" sz="2800" b="1" dirty="0" err="1"/>
              <a:t>tidak</a:t>
            </a:r>
            <a:r>
              <a:rPr lang="en-US" sz="2800" b="1" dirty="0"/>
              <a:t> </a:t>
            </a:r>
            <a:r>
              <a:rPr lang="en-US" sz="2800" b="1" dirty="0" err="1"/>
              <a:t>terbatas</a:t>
            </a:r>
            <a:r>
              <a:rPr lang="en-US" sz="2800" b="1" dirty="0"/>
              <a:t>, </a:t>
            </a:r>
            <a:r>
              <a:rPr lang="en-US" sz="2800" b="1" dirty="0" err="1"/>
              <a:t>baik</a:t>
            </a:r>
            <a:r>
              <a:rPr lang="en-US" sz="2800" b="1" dirty="0"/>
              <a:t> </a:t>
            </a:r>
            <a:r>
              <a:rPr lang="en-US" sz="2800" b="1" dirty="0" err="1"/>
              <a:t>sebagai</a:t>
            </a:r>
            <a:r>
              <a:rPr lang="en-US" sz="2800" b="1" dirty="0"/>
              <a:t> </a:t>
            </a:r>
            <a:r>
              <a:rPr lang="en-US" sz="2800" b="1" dirty="0" err="1"/>
              <a:t>bahan</a:t>
            </a:r>
            <a:r>
              <a:rPr lang="en-US" sz="2800" b="1" dirty="0"/>
              <a:t> </a:t>
            </a:r>
            <a:r>
              <a:rPr lang="en-US" sz="2800" b="1" dirty="0" err="1"/>
              <a:t>baku</a:t>
            </a:r>
            <a:r>
              <a:rPr lang="en-US" sz="2800" b="1" dirty="0"/>
              <a:t> </a:t>
            </a:r>
            <a:r>
              <a:rPr lang="en-US" sz="2800" b="1" dirty="0" err="1"/>
              <a:t>utama</a:t>
            </a:r>
            <a:r>
              <a:rPr lang="en-US" sz="2800" b="1" dirty="0"/>
              <a:t>, </a:t>
            </a:r>
            <a:r>
              <a:rPr lang="en-US" sz="2800" b="1" dirty="0" err="1"/>
              <a:t>komponen</a:t>
            </a:r>
            <a:r>
              <a:rPr lang="en-US" sz="2800" b="1" dirty="0"/>
              <a:t> </a:t>
            </a:r>
            <a:r>
              <a:rPr lang="en-US" sz="2800" b="1" dirty="0" err="1"/>
              <a:t>bahan</a:t>
            </a:r>
            <a:r>
              <a:rPr lang="en-US" sz="2800" b="1" dirty="0"/>
              <a:t> </a:t>
            </a:r>
            <a:r>
              <a:rPr lang="en-US" sz="2800" b="1" dirty="0" err="1"/>
              <a:t>aktif</a:t>
            </a:r>
            <a:r>
              <a:rPr lang="en-US" sz="2800" b="1" dirty="0"/>
              <a:t>, dan </a:t>
            </a:r>
            <a:r>
              <a:rPr lang="en-US" sz="2800" b="1" dirty="0" err="1"/>
              <a:t>substitusi</a:t>
            </a:r>
            <a:r>
              <a:rPr lang="en-US" sz="2800" b="1" dirty="0"/>
              <a:t> </a:t>
            </a:r>
            <a:r>
              <a:rPr lang="en-US" sz="2800" b="1" dirty="0" err="1"/>
              <a:t>impor</a:t>
            </a:r>
            <a:endParaRPr lang="en-US" sz="28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Masih </a:t>
            </a:r>
            <a:r>
              <a:rPr lang="en-US" sz="2800" b="1" dirty="0" err="1"/>
              <a:t>banyak</a:t>
            </a:r>
            <a:r>
              <a:rPr lang="en-US" sz="2800" b="1" dirty="0"/>
              <a:t> proposal yang </a:t>
            </a:r>
            <a:r>
              <a:rPr lang="en-US" sz="2800" b="1" dirty="0" err="1"/>
              <a:t>tidak</a:t>
            </a:r>
            <a:r>
              <a:rPr lang="en-US" sz="2800" b="1" dirty="0"/>
              <a:t> lolos </a:t>
            </a:r>
            <a:r>
              <a:rPr lang="en-US" sz="2800" b="1" dirty="0" err="1"/>
              <a:t>seleksi</a:t>
            </a:r>
            <a:r>
              <a:rPr lang="en-US" sz="2800" b="1" dirty="0"/>
              <a:t> </a:t>
            </a:r>
            <a:r>
              <a:rPr lang="en-US" sz="2800" b="1" dirty="0" err="1"/>
              <a:t>administratif</a:t>
            </a:r>
            <a:r>
              <a:rPr lang="en-US" sz="2800" b="1" dirty="0"/>
              <a:t> </a:t>
            </a:r>
            <a:r>
              <a:rPr lang="en-US" sz="2800" b="1" dirty="0" err="1"/>
              <a:t>karena</a:t>
            </a:r>
            <a:r>
              <a:rPr lang="en-US" sz="2800" b="1" dirty="0"/>
              <a:t> </a:t>
            </a:r>
            <a:r>
              <a:rPr lang="en-US" sz="2800" b="1" dirty="0" err="1"/>
              <a:t>kurangnya</a:t>
            </a:r>
            <a:r>
              <a:rPr lang="en-US" sz="2800" b="1" dirty="0"/>
              <a:t> </a:t>
            </a:r>
            <a:r>
              <a:rPr lang="en-US" sz="2800" b="1" dirty="0" err="1"/>
              <a:t>komitment</a:t>
            </a:r>
            <a:r>
              <a:rPr lang="en-US" sz="2800" b="1" dirty="0"/>
              <a:t> </a:t>
            </a:r>
            <a:r>
              <a:rPr lang="en-US" sz="2800" b="1" dirty="0" err="1"/>
              <a:t>periset</a:t>
            </a:r>
            <a:r>
              <a:rPr lang="en-US" sz="2800" b="1" dirty="0"/>
              <a:t> </a:t>
            </a:r>
            <a:r>
              <a:rPr lang="en-US" sz="2800" b="1" dirty="0" err="1"/>
              <a:t>pengusulnya</a:t>
            </a:r>
            <a:r>
              <a:rPr lang="en-US" sz="2800" b="1" dirty="0"/>
              <a:t> </a:t>
            </a:r>
            <a:r>
              <a:rPr lang="en-US" sz="2800" b="1" dirty="0" err="1"/>
              <a:t>dalam</a:t>
            </a:r>
            <a:r>
              <a:rPr lang="en-US" sz="2800" b="1" dirty="0"/>
              <a:t> </a:t>
            </a:r>
            <a:r>
              <a:rPr lang="en-US" sz="2800" b="1" dirty="0" err="1"/>
              <a:t>mematuhi</a:t>
            </a:r>
            <a:r>
              <a:rPr lang="en-US" sz="2800" b="1" dirty="0"/>
              <a:t> </a:t>
            </a:r>
            <a:r>
              <a:rPr lang="en-US" sz="2800" b="1" dirty="0" err="1"/>
              <a:t>pedoman</a:t>
            </a:r>
            <a:r>
              <a:rPr lang="en-US" sz="2800" b="1" dirty="0"/>
              <a:t> </a:t>
            </a:r>
            <a:r>
              <a:rPr lang="en-US" sz="2800" b="1" dirty="0" err="1"/>
              <a:t>penulisan</a:t>
            </a:r>
            <a:r>
              <a:rPr lang="en-US" sz="2800" b="1" dirty="0"/>
              <a:t> proposal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8E00850-64CF-E97D-279F-E00AB3B1C85F}"/>
              </a:ext>
            </a:extLst>
          </p:cNvPr>
          <p:cNvSpPr/>
          <p:nvPr/>
        </p:nvSpPr>
        <p:spPr>
          <a:xfrm>
            <a:off x="10857186" y="181626"/>
            <a:ext cx="1138240" cy="588172"/>
          </a:xfrm>
          <a:custGeom>
            <a:avLst/>
            <a:gdLst/>
            <a:ahLst/>
            <a:cxnLst/>
            <a:rect l="l" t="t" r="r" b="b"/>
            <a:pathLst>
              <a:path w="2575974" h="1677603">
                <a:moveTo>
                  <a:pt x="0" y="0"/>
                </a:moveTo>
                <a:lnTo>
                  <a:pt x="2575974" y="0"/>
                </a:lnTo>
                <a:lnTo>
                  <a:pt x="2575974" y="1677603"/>
                </a:lnTo>
                <a:lnTo>
                  <a:pt x="0" y="1677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18164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E7957-C737-25E0-3374-56D0B55E4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9011C69-C0E7-81A9-9F22-2A0FD7A45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61" y="205754"/>
            <a:ext cx="3373363" cy="22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E94129-9680-4C1F-2611-0715C8B4ACC6}"/>
              </a:ext>
            </a:extLst>
          </p:cNvPr>
          <p:cNvSpPr txBox="1"/>
          <p:nvPr/>
        </p:nvSpPr>
        <p:spPr>
          <a:xfrm>
            <a:off x="201545" y="2502759"/>
            <a:ext cx="34474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Arial Narrow" pitchFamily="34" charset="0"/>
              </a:rPr>
              <a:t>Produksi Pati-gula Dari Batang Pohon Sawit - </a:t>
            </a:r>
            <a:r>
              <a:rPr lang="id-ID" sz="2000" b="1" i="1" dirty="0">
                <a:latin typeface="Arial Narrow" pitchFamily="34" charset="0"/>
              </a:rPr>
              <a:t>Agus Eko Tjahjono</a:t>
            </a:r>
            <a:r>
              <a:rPr lang="en-US" sz="2000" b="1" i="1" dirty="0">
                <a:latin typeface="Arial Narrow" pitchFamily="34" charset="0"/>
              </a:rPr>
              <a:t> - BPPT</a:t>
            </a:r>
            <a:endParaRPr lang="id-ID" sz="1600" b="1" i="1" dirty="0">
              <a:latin typeface="Arial Narrow" pitchFamily="34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45245A2-D025-DCCD-6D55-90C367BE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5431" y="205754"/>
            <a:ext cx="3460858" cy="225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204E6-E940-CA9E-C26A-750439B5B17B}"/>
              </a:ext>
            </a:extLst>
          </p:cNvPr>
          <p:cNvSpPr txBox="1"/>
          <p:nvPr/>
        </p:nvSpPr>
        <p:spPr>
          <a:xfrm>
            <a:off x="3883521" y="2474893"/>
            <a:ext cx="3260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latin typeface="Arial Narrow" pitchFamily="34" charset="0"/>
              </a:rPr>
              <a:t>Sabun Kalsium </a:t>
            </a:r>
            <a:r>
              <a:rPr lang="en-US" b="1" dirty="0" err="1">
                <a:latin typeface="Arial Narrow" pitchFamily="34" charset="0"/>
              </a:rPr>
              <a:t>dari</a:t>
            </a:r>
            <a:r>
              <a:rPr lang="en-US" b="1" dirty="0">
                <a:latin typeface="Arial Narrow" pitchFamily="34" charset="0"/>
              </a:rPr>
              <a:t> PFAD </a:t>
            </a:r>
            <a:r>
              <a:rPr lang="id-ID" b="1" dirty="0">
                <a:latin typeface="Arial Narrow" pitchFamily="34" charset="0"/>
              </a:rPr>
              <a:t>untuk P</a:t>
            </a:r>
            <a:r>
              <a:rPr lang="en-US" b="1" dirty="0" err="1">
                <a:latin typeface="Arial Narrow" pitchFamily="34" charset="0"/>
              </a:rPr>
              <a:t>roduksi</a:t>
            </a:r>
            <a:r>
              <a:rPr lang="en-US" b="1" dirty="0">
                <a:latin typeface="Arial Narrow" pitchFamily="34" charset="0"/>
              </a:rPr>
              <a:t> Susu </a:t>
            </a:r>
            <a:r>
              <a:rPr lang="en-US" b="1" dirty="0" err="1">
                <a:latin typeface="Arial Narrow" pitchFamily="34" charset="0"/>
              </a:rPr>
              <a:t>Sapi</a:t>
            </a:r>
            <a:endParaRPr lang="id-ID" b="1" dirty="0">
              <a:latin typeface="Arial Narrow" pitchFamily="34" charset="0"/>
            </a:endParaRPr>
          </a:p>
          <a:p>
            <a:pPr algn="ctr"/>
            <a:r>
              <a:rPr lang="id-ID" sz="2000" b="1" i="1" dirty="0">
                <a:latin typeface="Arial Narrow" pitchFamily="34" charset="0"/>
              </a:rPr>
              <a:t>Lienda A. Handojo</a:t>
            </a:r>
            <a:r>
              <a:rPr lang="en-US" sz="2000" b="1" i="1" dirty="0">
                <a:latin typeface="Arial Narrow" pitchFamily="34" charset="0"/>
              </a:rPr>
              <a:t> - ITB</a:t>
            </a:r>
            <a:endParaRPr lang="id-ID" sz="2000" b="1" i="1" dirty="0">
              <a:latin typeface="Arial Narrow" pitchFamily="34" charset="0"/>
            </a:endParaRPr>
          </a:p>
        </p:txBody>
      </p:sp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8B142CA-3BED-359C-8393-3D8BD561D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142" y="-4040"/>
            <a:ext cx="3794835" cy="25911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3312AF-00E0-A488-577F-3B34D6DECB55}"/>
              </a:ext>
            </a:extLst>
          </p:cNvPr>
          <p:cNvSpPr txBox="1"/>
          <p:nvPr/>
        </p:nvSpPr>
        <p:spPr>
          <a:xfrm>
            <a:off x="7621142" y="2474893"/>
            <a:ext cx="365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Produksi</a:t>
            </a:r>
            <a:r>
              <a:rPr lang="en-US" b="1" dirty="0"/>
              <a:t> MDAG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Minyak</a:t>
            </a:r>
            <a:r>
              <a:rPr lang="en-US" b="1" dirty="0"/>
              <a:t> </a:t>
            </a:r>
            <a:r>
              <a:rPr lang="en-US" b="1" dirty="0" err="1"/>
              <a:t>Sawit</a:t>
            </a:r>
            <a:r>
              <a:rPr lang="en-US" b="1" dirty="0"/>
              <a:t>  </a:t>
            </a:r>
            <a:r>
              <a:rPr lang="en-US" b="1" i="1" dirty="0" err="1"/>
              <a:t>Didah</a:t>
            </a:r>
            <a:r>
              <a:rPr lang="en-US" b="1" i="1" dirty="0"/>
              <a:t> Nur </a:t>
            </a:r>
            <a:r>
              <a:rPr lang="en-US" b="1" i="1" dirty="0" err="1"/>
              <a:t>Faridah</a:t>
            </a:r>
            <a:r>
              <a:rPr lang="en-US" b="1" i="1" dirty="0"/>
              <a:t> - IPBU</a:t>
            </a:r>
            <a:endParaRPr lang="id-ID" b="1" i="1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CEE04D6-5D22-3DAB-25CD-4578FED8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462" y="3383690"/>
            <a:ext cx="3373364" cy="213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DBCFC0-E5E4-3E1D-195B-BD50C0820944}"/>
              </a:ext>
            </a:extLst>
          </p:cNvPr>
          <p:cNvSpPr txBox="1"/>
          <p:nvPr/>
        </p:nvSpPr>
        <p:spPr>
          <a:xfrm>
            <a:off x="83070" y="5575028"/>
            <a:ext cx="33935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rgbClr val="FF0000"/>
                </a:solidFill>
                <a:latin typeface="Arial Narrow" pitchFamily="34" charset="0"/>
              </a:rPr>
              <a:t>Ketahanan Kelapa Sawit terhadap Cekaman Kekeringan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</a:rPr>
              <a:t> melalui Aplikasi Bio-Silika</a:t>
            </a:r>
          </a:p>
          <a:p>
            <a:pPr algn="ctr"/>
            <a:r>
              <a:rPr lang="id-ID" sz="2000" b="1" i="1" dirty="0">
                <a:solidFill>
                  <a:srgbClr val="FF0000"/>
                </a:solidFill>
                <a:latin typeface="Arial Narrow" pitchFamily="34" charset="0"/>
              </a:rPr>
              <a:t>Laksmita Prima Santi</a:t>
            </a:r>
            <a:r>
              <a:rPr lang="en-US" sz="2000" b="1" i="1" dirty="0">
                <a:solidFill>
                  <a:srgbClr val="FF0000"/>
                </a:solidFill>
                <a:latin typeface="Arial Narrow" pitchFamily="34" charset="0"/>
              </a:rPr>
              <a:t> - PPBBI</a:t>
            </a:r>
            <a:endParaRPr lang="id-ID" sz="2000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496E2-B184-BAAB-1EB0-EAE9E1D54785}"/>
              </a:ext>
            </a:extLst>
          </p:cNvPr>
          <p:cNvSpPr txBox="1"/>
          <p:nvPr/>
        </p:nvSpPr>
        <p:spPr>
          <a:xfrm>
            <a:off x="684312" y="3429000"/>
            <a:ext cx="2497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>
                <a:latin typeface="Arial Narrow" pitchFamily="34" charset="0"/>
              </a:rPr>
              <a:t>without      |      with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EB5DAFE9-B3DD-AD4A-109F-AF0922B0B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5431" y="3428999"/>
            <a:ext cx="3615494" cy="213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8A8967-F63F-F92F-4D16-CF49ACD1B2C7}"/>
              </a:ext>
            </a:extLst>
          </p:cNvPr>
          <p:cNvSpPr txBox="1"/>
          <p:nvPr/>
        </p:nvSpPr>
        <p:spPr>
          <a:xfrm>
            <a:off x="3709229" y="5517233"/>
            <a:ext cx="382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Alat </a:t>
            </a:r>
            <a:r>
              <a:rPr lang="en-US" b="1" dirty="0" err="1">
                <a:solidFill>
                  <a:srgbClr val="FF0000"/>
                </a:solidFill>
                <a:latin typeface="Arial Narrow" pitchFamily="34" charset="0"/>
              </a:rPr>
              <a:t>Pengukur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 Narrow" pitchFamily="34" charset="0"/>
              </a:rPr>
              <a:t>Kematangan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id-ID" b="1" dirty="0">
                <a:solidFill>
                  <a:srgbClr val="FF0000"/>
                </a:solidFill>
                <a:latin typeface="Arial Narrow" pitchFamily="34" charset="0"/>
              </a:rPr>
              <a:t>TBS 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di </a:t>
            </a:r>
            <a:r>
              <a:rPr lang="en-US" b="1" dirty="0" err="1">
                <a:solidFill>
                  <a:srgbClr val="FF0000"/>
                </a:solidFill>
                <a:latin typeface="Arial Narrow" pitchFamily="34" charset="0"/>
              </a:rPr>
              <a:t>Lapang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id-ID" b="1" dirty="0">
              <a:solidFill>
                <a:srgbClr val="FF0000"/>
              </a:solidFill>
              <a:latin typeface="Arial Narrow" pitchFamily="34" charset="0"/>
            </a:endParaRPr>
          </a:p>
          <a:p>
            <a:pPr algn="ctr"/>
            <a:r>
              <a:rPr lang="id-ID" sz="2000" b="1" i="1" dirty="0">
                <a:solidFill>
                  <a:srgbClr val="FF0000"/>
                </a:solidFill>
                <a:latin typeface="Arial Narrow" pitchFamily="34" charset="0"/>
              </a:rPr>
              <a:t>Dinah Cherie</a:t>
            </a:r>
            <a:r>
              <a:rPr lang="en-US" sz="2000" b="1" i="1" dirty="0">
                <a:solidFill>
                  <a:srgbClr val="FF0000"/>
                </a:solidFill>
                <a:latin typeface="Arial Narrow" pitchFamily="34" charset="0"/>
              </a:rPr>
              <a:t> - UNAND</a:t>
            </a:r>
            <a:endParaRPr lang="id-ID" sz="2000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F38D5B-A623-1C54-A430-A5DE68D8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8309" y="3423688"/>
            <a:ext cx="3615494" cy="23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9ABC46-283B-A025-6E80-8393F82B95AA}"/>
              </a:ext>
            </a:extLst>
          </p:cNvPr>
          <p:cNvSpPr txBox="1"/>
          <p:nvPr/>
        </p:nvSpPr>
        <p:spPr>
          <a:xfrm>
            <a:off x="7859333" y="5794232"/>
            <a:ext cx="38250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Alat 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</a:rPr>
              <a:t>Grading Otomatis Untuk TBS </a:t>
            </a:r>
            <a:r>
              <a:rPr lang="en-US" sz="1600" b="1" dirty="0" err="1">
                <a:solidFill>
                  <a:srgbClr val="FF0000"/>
                </a:solidFill>
                <a:latin typeface="Arial Narrow" pitchFamily="34" charset="0"/>
              </a:rPr>
              <a:t>dengan</a:t>
            </a:r>
            <a:r>
              <a:rPr lang="id-ID" sz="1600" b="1" dirty="0">
                <a:solidFill>
                  <a:srgbClr val="FF0000"/>
                </a:solidFill>
                <a:latin typeface="Arial Narrow" pitchFamily="34" charset="0"/>
              </a:rPr>
              <a:t> Fluorescence Imaging Dan Laser Speckle Imaging</a:t>
            </a:r>
          </a:p>
          <a:p>
            <a:pPr algn="ctr"/>
            <a:r>
              <a:rPr lang="id-ID" sz="2000" b="1" i="1" dirty="0">
                <a:solidFill>
                  <a:srgbClr val="FF0000"/>
                </a:solidFill>
                <a:latin typeface="Arial Narrow" pitchFamily="34" charset="0"/>
              </a:rPr>
              <a:t>Minarni</a:t>
            </a:r>
            <a:r>
              <a:rPr lang="en-US" sz="2000" b="1" i="1" dirty="0">
                <a:solidFill>
                  <a:srgbClr val="FF0000"/>
                </a:solidFill>
                <a:latin typeface="Arial Narrow" pitchFamily="34" charset="0"/>
              </a:rPr>
              <a:t> - UNRI</a:t>
            </a:r>
            <a:endParaRPr lang="id-ID" sz="2000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3074" name="Picture 2" descr="Kajian Mesofauna dengen Parbedaan Manajemen Batang Kelapa Sawit Replanting  pada Ekosistem Perkebunan Kelapa Sawit di Kebun Aek Pancur - PDF Free  Download">
            <a:extLst>
              <a:ext uri="{FF2B5EF4-FFF2-40B4-BE49-F238E27FC236}">
                <a16:creationId xmlns:a16="http://schemas.microsoft.com/office/drawing/2014/main" id="{4003283B-CD99-296F-C9AC-D9D97AA8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1152" y="236412"/>
            <a:ext cx="1493201" cy="8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syiknya Berkunjung di Kampung Sapi Perah Madiun - Madiunpos.com | Kisah  Unik Madiunpos.com">
            <a:extLst>
              <a:ext uri="{FF2B5EF4-FFF2-40B4-BE49-F238E27FC236}">
                <a16:creationId xmlns:a16="http://schemas.microsoft.com/office/drawing/2014/main" id="{E47F15AA-480A-AD7B-76B9-CA4C43F7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87" y="205754"/>
            <a:ext cx="1632660" cy="9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5A68B-A94A-3AAE-6BF4-345A64296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681963" y="96263"/>
            <a:ext cx="1492869" cy="3488855"/>
          </a:xfrm>
          <a:prstGeom prst="rect">
            <a:avLst/>
          </a:prstGeom>
        </p:spPr>
      </p:pic>
      <p:pic>
        <p:nvPicPr>
          <p:cNvPr id="18" name="image2.jpeg">
            <a:extLst>
              <a:ext uri="{FF2B5EF4-FFF2-40B4-BE49-F238E27FC236}">
                <a16:creationId xmlns:a16="http://schemas.microsoft.com/office/drawing/2014/main" id="{6DC0A6AF-BF5D-4525-4E3A-968C05327A04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19072" y="4718918"/>
            <a:ext cx="758825" cy="7983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A1E63B-4D0E-59A0-0C91-B4FC76C2AC6C}"/>
              </a:ext>
            </a:extLst>
          </p:cNvPr>
          <p:cNvSpPr txBox="1"/>
          <p:nvPr/>
        </p:nvSpPr>
        <p:spPr>
          <a:xfrm>
            <a:off x="176903" y="251472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14501B-45BB-94B8-DB3F-EACB6654695A}"/>
              </a:ext>
            </a:extLst>
          </p:cNvPr>
          <p:cNvSpPr txBox="1"/>
          <p:nvPr/>
        </p:nvSpPr>
        <p:spPr>
          <a:xfrm>
            <a:off x="3763607" y="251472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E8859F-FED0-9E9E-3513-C9FF20CB9176}"/>
              </a:ext>
            </a:extLst>
          </p:cNvPr>
          <p:cNvSpPr txBox="1"/>
          <p:nvPr/>
        </p:nvSpPr>
        <p:spPr>
          <a:xfrm>
            <a:off x="7558377" y="258814"/>
            <a:ext cx="5370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067FEB-05B8-4518-4200-9589AD913A99}"/>
              </a:ext>
            </a:extLst>
          </p:cNvPr>
          <p:cNvSpPr txBox="1"/>
          <p:nvPr/>
        </p:nvSpPr>
        <p:spPr>
          <a:xfrm>
            <a:off x="201545" y="5055568"/>
            <a:ext cx="54136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445EB1-1291-914E-B249-3E103A962996}"/>
              </a:ext>
            </a:extLst>
          </p:cNvPr>
          <p:cNvSpPr txBox="1"/>
          <p:nvPr/>
        </p:nvSpPr>
        <p:spPr>
          <a:xfrm>
            <a:off x="3689236" y="5074643"/>
            <a:ext cx="546945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378D77-FF9D-7E42-D2FE-4D74B14DCAC2}"/>
              </a:ext>
            </a:extLst>
          </p:cNvPr>
          <p:cNvSpPr txBox="1"/>
          <p:nvPr/>
        </p:nvSpPr>
        <p:spPr>
          <a:xfrm>
            <a:off x="7933710" y="5260133"/>
            <a:ext cx="54425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25" name="Picture 4" descr="AII LOGO">
            <a:extLst>
              <a:ext uri="{FF2B5EF4-FFF2-40B4-BE49-F238E27FC236}">
                <a16:creationId xmlns:a16="http://schemas.microsoft.com/office/drawing/2014/main" id="{304942D3-37F2-2C63-78DD-77E2059C8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084" y="141317"/>
            <a:ext cx="868588" cy="57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282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0C416-79F6-ACCB-ACB4-E5BB0DCDF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EF4F26B-C22F-C923-F998-FF78E4B7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285" y="3810815"/>
            <a:ext cx="2777447" cy="18501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FF752D4-B5DB-0D33-6F99-4D54D26F3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961" y="3778457"/>
            <a:ext cx="2777447" cy="17247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202C315-F66A-0325-E06D-7528CC06F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429" y="3590421"/>
            <a:ext cx="3084984" cy="22241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F7F32BB-0F59-E1C6-4DF6-9EE3B41E7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93" y="3581400"/>
            <a:ext cx="3010455" cy="2224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6A39045-7C5B-4CF2-26E1-1DF8E4B9B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4916" y="171755"/>
            <a:ext cx="4006051" cy="2368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800D76-C34B-1BF8-737D-C6FD976A0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446" y="169848"/>
            <a:ext cx="4004658" cy="24033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245670-E9AB-F3A2-3E6B-AF34ED44E2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751" y="135045"/>
            <a:ext cx="3787056" cy="2482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9CFB9B-C5B6-38DA-0C40-CF191E938456}"/>
              </a:ext>
            </a:extLst>
          </p:cNvPr>
          <p:cNvSpPr txBox="1"/>
          <p:nvPr/>
        </p:nvSpPr>
        <p:spPr>
          <a:xfrm>
            <a:off x="137279" y="2682082"/>
            <a:ext cx="381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Narrow" pitchFamily="34" charset="0"/>
              </a:rPr>
              <a:t>Green Varnish </a:t>
            </a:r>
            <a:r>
              <a:rPr lang="en-US" sz="2000" b="1" dirty="0" err="1">
                <a:latin typeface="Arial Narrow" pitchFamily="34" charset="0"/>
              </a:rPr>
              <a:t>untuk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Tinta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Cetak</a:t>
            </a:r>
            <a:endParaRPr lang="id-ID" sz="2000" b="1" dirty="0">
              <a:latin typeface="Arial Narrow" pitchFamily="34" charset="0"/>
            </a:endParaRPr>
          </a:p>
          <a:p>
            <a:pPr algn="ctr"/>
            <a:r>
              <a:rPr lang="en-US" b="1" i="1" dirty="0" err="1">
                <a:latin typeface="Arial Narrow" pitchFamily="34" charset="0"/>
              </a:rPr>
              <a:t>Gema</a:t>
            </a:r>
            <a:r>
              <a:rPr lang="en-US" b="1" i="1" dirty="0">
                <a:latin typeface="Arial Narrow" pitchFamily="34" charset="0"/>
              </a:rPr>
              <a:t> </a:t>
            </a:r>
            <a:r>
              <a:rPr lang="en-US" b="1" i="1" dirty="0" err="1">
                <a:latin typeface="Arial Narrow" pitchFamily="34" charset="0"/>
              </a:rPr>
              <a:t>Sukmawati</a:t>
            </a:r>
            <a:r>
              <a:rPr lang="en-US" b="1" i="1" dirty="0">
                <a:latin typeface="Arial Narrow" pitchFamily="34" charset="0"/>
              </a:rPr>
              <a:t> – </a:t>
            </a:r>
            <a:r>
              <a:rPr lang="en-US" b="1" i="1" dirty="0" err="1">
                <a:latin typeface="Arial Narrow" pitchFamily="34" charset="0"/>
              </a:rPr>
              <a:t>Poltek</a:t>
            </a:r>
            <a:r>
              <a:rPr lang="en-US" b="1" i="1" dirty="0">
                <a:latin typeface="Arial Narrow" pitchFamily="34" charset="0"/>
              </a:rPr>
              <a:t> Media </a:t>
            </a:r>
            <a:r>
              <a:rPr lang="en-US" b="1" i="1" dirty="0" err="1">
                <a:latin typeface="Arial Narrow" pitchFamily="34" charset="0"/>
              </a:rPr>
              <a:t>Kreatif</a:t>
            </a:r>
            <a:endParaRPr lang="id-ID" b="1" i="1" dirty="0">
              <a:latin typeface="Arial Narrow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99B73-B1FA-22BC-0035-37E3364CD2A7}"/>
              </a:ext>
            </a:extLst>
          </p:cNvPr>
          <p:cNvSpPr txBox="1"/>
          <p:nvPr/>
        </p:nvSpPr>
        <p:spPr>
          <a:xfrm>
            <a:off x="4127177" y="2688900"/>
            <a:ext cx="38905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 Narrow" pitchFamily="34" charset="0"/>
              </a:rPr>
              <a:t>Produksi</a:t>
            </a:r>
            <a:r>
              <a:rPr lang="id-ID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kain</a:t>
            </a:r>
            <a:r>
              <a:rPr lang="en-US" b="1" dirty="0">
                <a:latin typeface="Arial Narrow" pitchFamily="34" charset="0"/>
              </a:rPr>
              <a:t> dan </a:t>
            </a:r>
            <a:r>
              <a:rPr lang="en-US" b="1" dirty="0" err="1">
                <a:latin typeface="Arial Narrow" pitchFamily="34" charset="0"/>
              </a:rPr>
              <a:t>benang</a:t>
            </a:r>
            <a:r>
              <a:rPr lang="id-ID" b="1" dirty="0">
                <a:latin typeface="Arial Narrow" pitchFamily="34" charset="0"/>
              </a:rPr>
              <a:t> dari TK</a:t>
            </a:r>
            <a:r>
              <a:rPr lang="en-US" b="1" dirty="0">
                <a:latin typeface="Arial Narrow" pitchFamily="34" charset="0"/>
              </a:rPr>
              <a:t>K</a:t>
            </a:r>
            <a:r>
              <a:rPr lang="id-ID" b="1" dirty="0">
                <a:latin typeface="Arial Narrow" pitchFamily="34" charset="0"/>
              </a:rPr>
              <a:t>S</a:t>
            </a:r>
          </a:p>
          <a:p>
            <a:pPr algn="ctr"/>
            <a:r>
              <a:rPr lang="en-US" sz="2000" b="1" i="1" dirty="0">
                <a:latin typeface="Arial Narrow" pitchFamily="34" charset="0"/>
              </a:rPr>
              <a:t>Siti </a:t>
            </a:r>
            <a:r>
              <a:rPr lang="en-US" sz="2000" b="1" i="1" dirty="0" err="1">
                <a:latin typeface="Arial Narrow" pitchFamily="34" charset="0"/>
              </a:rPr>
              <a:t>Nikmatin</a:t>
            </a:r>
            <a:r>
              <a:rPr lang="en-US" sz="2000" b="1" i="1" dirty="0">
                <a:latin typeface="Arial Narrow" pitchFamily="34" charset="0"/>
              </a:rPr>
              <a:t> - IPB</a:t>
            </a:r>
            <a:endParaRPr lang="id-ID" sz="2000" b="1" i="1" dirty="0">
              <a:latin typeface="Arial Narrow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D449D-4088-0824-8D5D-EEE76D769E66}"/>
              </a:ext>
            </a:extLst>
          </p:cNvPr>
          <p:cNvSpPr txBox="1"/>
          <p:nvPr/>
        </p:nvSpPr>
        <p:spPr>
          <a:xfrm>
            <a:off x="7956567" y="2721114"/>
            <a:ext cx="4006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 Narrow" pitchFamily="34" charset="0"/>
              </a:rPr>
              <a:t>Detektor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cepat</a:t>
            </a:r>
            <a:r>
              <a:rPr lang="en-US" sz="2000" b="1" dirty="0">
                <a:latin typeface="Arial Narrow" pitchFamily="34" charset="0"/>
              </a:rPr>
              <a:t> dan </a:t>
            </a:r>
            <a:r>
              <a:rPr lang="en-US" sz="2000" b="1" dirty="0" err="1">
                <a:latin typeface="Arial Narrow" pitchFamily="34" charset="0"/>
              </a:rPr>
              <a:t>akurat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ganoderma</a:t>
            </a:r>
            <a:endParaRPr lang="id-ID" sz="2000" b="1" dirty="0">
              <a:latin typeface="Arial Narrow" pitchFamily="34" charset="0"/>
            </a:endParaRPr>
          </a:p>
          <a:p>
            <a:pPr algn="ctr"/>
            <a:r>
              <a:rPr lang="en-US" sz="2000" b="1" i="1" dirty="0">
                <a:latin typeface="Arial Narrow" pitchFamily="34" charset="0"/>
              </a:rPr>
              <a:t>Happy </a:t>
            </a:r>
            <a:r>
              <a:rPr lang="en-US" sz="2000" b="1" i="1" dirty="0" err="1">
                <a:latin typeface="Arial Narrow" pitchFamily="34" charset="0"/>
              </a:rPr>
              <a:t>Widyastuti</a:t>
            </a:r>
            <a:r>
              <a:rPr lang="en-US" sz="2000" b="1" i="1" dirty="0">
                <a:latin typeface="Arial Narrow" pitchFamily="34" charset="0"/>
              </a:rPr>
              <a:t> </a:t>
            </a:r>
            <a:r>
              <a:rPr lang="en-US" b="1" i="1" dirty="0">
                <a:latin typeface="Arial Narrow" pitchFamily="34" charset="0"/>
              </a:rPr>
              <a:t>– PPKS- Unit Bogor</a:t>
            </a:r>
            <a:endParaRPr lang="id-ID" b="1" i="1" dirty="0">
              <a:latin typeface="Arial Narrow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E4650-8389-27F4-1618-E05EE3DBF17B}"/>
              </a:ext>
            </a:extLst>
          </p:cNvPr>
          <p:cNvSpPr txBox="1"/>
          <p:nvPr/>
        </p:nvSpPr>
        <p:spPr>
          <a:xfrm>
            <a:off x="147948" y="5769589"/>
            <a:ext cx="30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 Narrow" pitchFamily="34" charset="0"/>
              </a:rPr>
              <a:t>Pemurnian</a:t>
            </a:r>
            <a:r>
              <a:rPr lang="en-US" b="1" dirty="0">
                <a:latin typeface="Arial Narrow" pitchFamily="34" charset="0"/>
              </a:rPr>
              <a:t> Biogas </a:t>
            </a:r>
            <a:r>
              <a:rPr lang="en-US" b="1" dirty="0" err="1">
                <a:latin typeface="Arial Narrow" pitchFamily="34" charset="0"/>
              </a:rPr>
              <a:t>jadi</a:t>
            </a:r>
            <a:r>
              <a:rPr lang="en-US" b="1" dirty="0">
                <a:latin typeface="Arial Narrow" pitchFamily="34" charset="0"/>
              </a:rPr>
              <a:t> CNG</a:t>
            </a:r>
            <a:endParaRPr lang="id-ID" b="1" dirty="0">
              <a:latin typeface="Arial Narrow" pitchFamily="34" charset="0"/>
            </a:endParaRPr>
          </a:p>
          <a:p>
            <a:pPr algn="ctr"/>
            <a:r>
              <a:rPr lang="en-US" b="1" i="1" dirty="0" err="1">
                <a:latin typeface="Arial Narrow" pitchFamily="34" charset="0"/>
              </a:rPr>
              <a:t>Anggit</a:t>
            </a:r>
            <a:r>
              <a:rPr lang="en-US" b="1" i="1" dirty="0">
                <a:latin typeface="Arial Narrow" pitchFamily="34" charset="0"/>
              </a:rPr>
              <a:t> </a:t>
            </a:r>
            <a:r>
              <a:rPr lang="en-US" b="1" i="1" dirty="0" err="1">
                <a:latin typeface="Arial Narrow" pitchFamily="34" charset="0"/>
              </a:rPr>
              <a:t>Raksajati</a:t>
            </a:r>
            <a:r>
              <a:rPr lang="en-US" b="1" i="1" dirty="0">
                <a:latin typeface="Arial Narrow" pitchFamily="34" charset="0"/>
              </a:rPr>
              <a:t> – ITB</a:t>
            </a:r>
            <a:endParaRPr lang="id-ID" b="1" i="1" dirty="0">
              <a:latin typeface="Arial Narrow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0C488-90EA-2988-3306-35BA41E65F65}"/>
              </a:ext>
            </a:extLst>
          </p:cNvPr>
          <p:cNvSpPr txBox="1"/>
          <p:nvPr/>
        </p:nvSpPr>
        <p:spPr>
          <a:xfrm>
            <a:off x="3174305" y="5776407"/>
            <a:ext cx="3079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latin typeface="Arial Narrow" pitchFamily="34" charset="0"/>
              </a:rPr>
              <a:t>S</a:t>
            </a:r>
            <a:r>
              <a:rPr lang="en-US" sz="2000" b="1" dirty="0" err="1">
                <a:latin typeface="Arial Narrow" pitchFamily="34" charset="0"/>
              </a:rPr>
              <a:t>uperkapasitor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dari</a:t>
            </a:r>
            <a:r>
              <a:rPr lang="en-US" sz="2000" b="1" dirty="0">
                <a:latin typeface="Arial Narrow" pitchFamily="34" charset="0"/>
              </a:rPr>
              <a:t> TKKS</a:t>
            </a:r>
            <a:endParaRPr lang="id-ID" sz="2000" b="1" dirty="0">
              <a:latin typeface="Arial Narrow" pitchFamily="34" charset="0"/>
            </a:endParaRPr>
          </a:p>
          <a:p>
            <a:pPr algn="ctr"/>
            <a:r>
              <a:rPr lang="en-US" b="1" i="1" dirty="0" err="1">
                <a:latin typeface="Arial Narrow" pitchFamily="34" charset="0"/>
              </a:rPr>
              <a:t>Tirto</a:t>
            </a:r>
            <a:r>
              <a:rPr lang="en-US" b="1" i="1" dirty="0">
                <a:latin typeface="Arial Narrow" pitchFamily="34" charset="0"/>
              </a:rPr>
              <a:t> </a:t>
            </a:r>
            <a:r>
              <a:rPr lang="en-US" b="1" i="1" dirty="0" err="1">
                <a:latin typeface="Arial Narrow" pitchFamily="34" charset="0"/>
              </a:rPr>
              <a:t>Prakoso</a:t>
            </a:r>
            <a:r>
              <a:rPr lang="en-US" b="1" i="1" dirty="0">
                <a:latin typeface="Arial Narrow" pitchFamily="34" charset="0"/>
              </a:rPr>
              <a:t> - ITB</a:t>
            </a:r>
            <a:endParaRPr lang="id-ID" b="1" i="1" dirty="0">
              <a:latin typeface="Arial Narrow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A8B6AD-60E0-CBA0-9C84-F89754ED0F01}"/>
              </a:ext>
            </a:extLst>
          </p:cNvPr>
          <p:cNvSpPr txBox="1"/>
          <p:nvPr/>
        </p:nvSpPr>
        <p:spPr>
          <a:xfrm>
            <a:off x="6293537" y="5571054"/>
            <a:ext cx="28315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 Narrow" pitchFamily="34" charset="0"/>
              </a:rPr>
              <a:t>Produksi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Bahan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Antistatis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dari</a:t>
            </a:r>
            <a:r>
              <a:rPr lang="en-US" b="1" dirty="0">
                <a:latin typeface="Arial Narrow" pitchFamily="34" charset="0"/>
              </a:rPr>
              <a:t> PFAD</a:t>
            </a:r>
            <a:endParaRPr lang="id-ID" b="1" dirty="0">
              <a:latin typeface="Arial Narrow" pitchFamily="34" charset="0"/>
            </a:endParaRPr>
          </a:p>
          <a:p>
            <a:pPr algn="ctr"/>
            <a:r>
              <a:rPr lang="en-US" sz="1600" b="1" i="1" dirty="0" err="1">
                <a:latin typeface="Arial Narrow" pitchFamily="34" charset="0"/>
              </a:rPr>
              <a:t>Dwi</a:t>
            </a:r>
            <a:r>
              <a:rPr lang="en-US" sz="1600" b="1" i="1" dirty="0">
                <a:latin typeface="Arial Narrow" pitchFamily="34" charset="0"/>
              </a:rPr>
              <a:t> </a:t>
            </a:r>
            <a:r>
              <a:rPr lang="en-US" sz="1600" b="1" i="1" dirty="0" err="1">
                <a:latin typeface="Arial Narrow" pitchFamily="34" charset="0"/>
              </a:rPr>
              <a:t>Setyaningsih</a:t>
            </a:r>
            <a:r>
              <a:rPr lang="en-US" sz="1600" b="1" i="1" dirty="0">
                <a:latin typeface="Arial Narrow" pitchFamily="34" charset="0"/>
              </a:rPr>
              <a:t> - IPB</a:t>
            </a:r>
            <a:endParaRPr lang="id-ID" sz="1600" b="1" i="1" dirty="0">
              <a:latin typeface="Arial Narrow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C82738-18C9-01EA-D9F1-4BCBEAE8C19C}"/>
              </a:ext>
            </a:extLst>
          </p:cNvPr>
          <p:cNvSpPr txBox="1"/>
          <p:nvPr/>
        </p:nvSpPr>
        <p:spPr>
          <a:xfrm>
            <a:off x="8934387" y="5565932"/>
            <a:ext cx="31392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latin typeface="Arial Narrow" pitchFamily="34" charset="0"/>
              </a:rPr>
              <a:t>P</a:t>
            </a:r>
            <a:r>
              <a:rPr lang="en-US" b="1" dirty="0" err="1">
                <a:latin typeface="Arial Narrow" pitchFamily="34" charset="0"/>
              </a:rPr>
              <a:t>roduksi</a:t>
            </a:r>
            <a:r>
              <a:rPr lang="en-US" b="1" dirty="0">
                <a:latin typeface="Arial Narrow" pitchFamily="34" charset="0"/>
              </a:rPr>
              <a:t> Karbon Nano-</a:t>
            </a:r>
            <a:r>
              <a:rPr lang="en-US" b="1" dirty="0" err="1">
                <a:latin typeface="Arial Narrow" pitchFamily="34" charset="0"/>
              </a:rPr>
              <a:t>pori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untuk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Pemurnian</a:t>
            </a:r>
            <a:r>
              <a:rPr lang="en-US" b="1" dirty="0">
                <a:latin typeface="Arial Narrow" pitchFamily="34" charset="0"/>
              </a:rPr>
              <a:t> Biogas</a:t>
            </a:r>
            <a:endParaRPr lang="id-ID" b="1" dirty="0">
              <a:latin typeface="Arial Narrow" pitchFamily="34" charset="0"/>
            </a:endParaRPr>
          </a:p>
          <a:p>
            <a:pPr algn="ctr"/>
            <a:r>
              <a:rPr lang="en-US" sz="1600" b="1" i="1" dirty="0" err="1">
                <a:latin typeface="Arial Narrow" pitchFamily="34" charset="0"/>
              </a:rPr>
              <a:t>Teguh</a:t>
            </a:r>
            <a:r>
              <a:rPr lang="en-US" sz="1600" b="1" i="1" dirty="0">
                <a:latin typeface="Arial Narrow" pitchFamily="34" charset="0"/>
              </a:rPr>
              <a:t> </a:t>
            </a:r>
            <a:r>
              <a:rPr lang="en-US" sz="1600" b="1" i="1" dirty="0" err="1">
                <a:latin typeface="Arial Narrow" pitchFamily="34" charset="0"/>
              </a:rPr>
              <a:t>Arianto</a:t>
            </a:r>
            <a:r>
              <a:rPr lang="en-US" sz="1600" b="1" i="1" dirty="0">
                <a:latin typeface="Arial Narrow" pitchFamily="34" charset="0"/>
              </a:rPr>
              <a:t> - UGM</a:t>
            </a:r>
            <a:endParaRPr lang="id-ID" sz="1600" b="1" i="1" dirty="0">
              <a:latin typeface="Arial Narrow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61FB0-AE8F-2AE1-B409-DE2F59C46F44}"/>
              </a:ext>
            </a:extLst>
          </p:cNvPr>
          <p:cNvSpPr txBox="1"/>
          <p:nvPr/>
        </p:nvSpPr>
        <p:spPr>
          <a:xfrm>
            <a:off x="285750" y="213760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FBA603-58D6-3B8D-31E8-6F8F01F1D043}"/>
              </a:ext>
            </a:extLst>
          </p:cNvPr>
          <p:cNvSpPr txBox="1"/>
          <p:nvPr/>
        </p:nvSpPr>
        <p:spPr>
          <a:xfrm>
            <a:off x="4127177" y="231012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43319B-7977-EEB5-84FC-90FFB5606E2B}"/>
              </a:ext>
            </a:extLst>
          </p:cNvPr>
          <p:cNvSpPr txBox="1"/>
          <p:nvPr/>
        </p:nvSpPr>
        <p:spPr>
          <a:xfrm>
            <a:off x="8256943" y="213760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BC16B5-CCD3-B8AB-5BCB-8C202002B03F}"/>
              </a:ext>
            </a:extLst>
          </p:cNvPr>
          <p:cNvSpPr txBox="1"/>
          <p:nvPr/>
        </p:nvSpPr>
        <p:spPr>
          <a:xfrm>
            <a:off x="180974" y="3877165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97E664-2F85-B53E-B060-B53022591BD6}"/>
              </a:ext>
            </a:extLst>
          </p:cNvPr>
          <p:cNvSpPr txBox="1"/>
          <p:nvPr/>
        </p:nvSpPr>
        <p:spPr>
          <a:xfrm>
            <a:off x="3285446" y="3877165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23199A-2C22-25BC-FE37-64F45CA511F2}"/>
              </a:ext>
            </a:extLst>
          </p:cNvPr>
          <p:cNvSpPr txBox="1"/>
          <p:nvPr/>
        </p:nvSpPr>
        <p:spPr>
          <a:xfrm>
            <a:off x="6370430" y="3846294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EAAF15-94E1-440F-56E4-1CF1E3F62396}"/>
              </a:ext>
            </a:extLst>
          </p:cNvPr>
          <p:cNvSpPr txBox="1"/>
          <p:nvPr/>
        </p:nvSpPr>
        <p:spPr>
          <a:xfrm>
            <a:off x="9124023" y="3846295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7FEB4476-8FA5-2745-51D9-46EA855241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6497" y="1789497"/>
            <a:ext cx="1791903" cy="17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7F0C3-6A10-46EF-A69B-F44B7294F88E}"/>
              </a:ext>
            </a:extLst>
          </p:cNvPr>
          <p:cNvSpPr txBox="1"/>
          <p:nvPr/>
        </p:nvSpPr>
        <p:spPr>
          <a:xfrm>
            <a:off x="1943996" y="3407238"/>
            <a:ext cx="8256876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CONTOH-CONTOH INVENSI BEORIENTASI INOVASI BIDANG KELAPA SAWIT 2019-2021</a:t>
            </a:r>
          </a:p>
        </p:txBody>
      </p:sp>
    </p:spTree>
    <p:extLst>
      <p:ext uri="{BB962C8B-B14F-4D97-AF65-F5344CB8AC3E}">
        <p14:creationId xmlns:p14="http://schemas.microsoft.com/office/powerpoint/2010/main" val="1503451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DBD8B-D02A-2E18-F2AC-E9618F37E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9D667BA-E9E2-34BC-F513-4C313088D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53" y="222945"/>
            <a:ext cx="3552825" cy="22318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F2345D-9972-A58D-1080-188D1D6BC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607" y="222945"/>
            <a:ext cx="3934057" cy="22129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965A9C-8B4D-9659-AB0C-7CD59FF24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681" y="3451052"/>
            <a:ext cx="4253280" cy="2283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A97642B-9D4E-DEEC-39DA-E31F8C5C2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780" y="3451052"/>
            <a:ext cx="3852898" cy="20852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851A0A-DBF2-20E6-0324-740AC0A58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12" y="3451516"/>
            <a:ext cx="3332921" cy="20657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1C6838-2B2D-CB57-51B4-A643389A5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308" y="222945"/>
            <a:ext cx="4020477" cy="2251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0AF970-712F-8F65-8A83-83C9A495BBAA}"/>
              </a:ext>
            </a:extLst>
          </p:cNvPr>
          <p:cNvSpPr txBox="1"/>
          <p:nvPr/>
        </p:nvSpPr>
        <p:spPr>
          <a:xfrm>
            <a:off x="146312" y="2454775"/>
            <a:ext cx="35027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latin typeface="Arial Narrow" pitchFamily="34" charset="0"/>
              </a:rPr>
              <a:t>Mobile Mini Crane Panen TBS</a:t>
            </a:r>
          </a:p>
          <a:p>
            <a:pPr algn="ctr"/>
            <a:r>
              <a:rPr lang="sv-SE" sz="2000" b="1" i="1" dirty="0">
                <a:latin typeface="Arial Narrow" pitchFamily="34" charset="0"/>
              </a:rPr>
              <a:t>Agung C Legowo</a:t>
            </a:r>
            <a:r>
              <a:rPr lang="en-US" sz="2000" b="1" i="1" dirty="0">
                <a:latin typeface="Arial Narrow" pitchFamily="34" charset="0"/>
              </a:rPr>
              <a:t> - MAKSI</a:t>
            </a:r>
            <a:endParaRPr lang="id-ID" sz="1600" b="1" i="1" dirty="0">
              <a:latin typeface="Arial Narrow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95142-9F76-AA99-B62C-267DCCDC4A26}"/>
              </a:ext>
            </a:extLst>
          </p:cNvPr>
          <p:cNvSpPr txBox="1"/>
          <p:nvPr/>
        </p:nvSpPr>
        <p:spPr>
          <a:xfrm>
            <a:off x="3876127" y="2435853"/>
            <a:ext cx="326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latin typeface="Arial Narrow" pitchFamily="34" charset="0"/>
              </a:rPr>
              <a:t>Produksi</a:t>
            </a:r>
            <a:r>
              <a:rPr lang="en-US" sz="2000" b="1" i="1" dirty="0">
                <a:latin typeface="Arial Narrow" pitchFamily="34" charset="0"/>
              </a:rPr>
              <a:t> Parfum dan </a:t>
            </a:r>
            <a:r>
              <a:rPr lang="en-US" sz="2000" b="1" i="1" dirty="0" err="1">
                <a:latin typeface="Arial Narrow" pitchFamily="34" charset="0"/>
              </a:rPr>
              <a:t>Feromon</a:t>
            </a:r>
            <a:r>
              <a:rPr lang="en-US" sz="2000" b="1" i="1" dirty="0">
                <a:latin typeface="Arial Narrow" pitchFamily="34" charset="0"/>
              </a:rPr>
              <a:t> </a:t>
            </a:r>
            <a:r>
              <a:rPr lang="en-US" sz="2000" b="1" i="1" dirty="0" err="1">
                <a:latin typeface="Arial Narrow" pitchFamily="34" charset="0"/>
              </a:rPr>
              <a:t>dari</a:t>
            </a:r>
            <a:r>
              <a:rPr lang="en-US" sz="2000" b="1" i="1" dirty="0">
                <a:latin typeface="Arial Narrow" pitchFamily="34" charset="0"/>
              </a:rPr>
              <a:t> </a:t>
            </a:r>
            <a:r>
              <a:rPr lang="en-US" sz="2000" b="1" i="1" dirty="0" err="1">
                <a:latin typeface="Arial Narrow" pitchFamily="34" charset="0"/>
              </a:rPr>
              <a:t>Minyak</a:t>
            </a:r>
            <a:r>
              <a:rPr lang="en-US" sz="2000" b="1" i="1" dirty="0">
                <a:latin typeface="Arial Narrow" pitchFamily="34" charset="0"/>
              </a:rPr>
              <a:t> </a:t>
            </a:r>
            <a:r>
              <a:rPr lang="en-US" sz="2000" b="1" i="1" dirty="0" err="1">
                <a:latin typeface="Arial Narrow" pitchFamily="34" charset="0"/>
              </a:rPr>
              <a:t>Sawit</a:t>
            </a:r>
            <a:endParaRPr lang="en-US" sz="2000" b="1" i="1" dirty="0">
              <a:latin typeface="Arial Narrow" pitchFamily="34" charset="0"/>
            </a:endParaRPr>
          </a:p>
          <a:p>
            <a:pPr algn="ctr"/>
            <a:r>
              <a:rPr lang="en-US" sz="2000" b="1" i="1" dirty="0" err="1">
                <a:latin typeface="Arial Narrow" pitchFamily="34" charset="0"/>
              </a:rPr>
              <a:t>Didin</a:t>
            </a:r>
            <a:r>
              <a:rPr lang="en-US" sz="2000" b="1" i="1" dirty="0">
                <a:latin typeface="Arial Narrow" pitchFamily="34" charset="0"/>
              </a:rPr>
              <a:t> </a:t>
            </a:r>
            <a:r>
              <a:rPr lang="en-US" sz="2000" b="1" i="1" dirty="0" err="1">
                <a:latin typeface="Arial Narrow" pitchFamily="34" charset="0"/>
              </a:rPr>
              <a:t>Mujahiddin</a:t>
            </a:r>
            <a:r>
              <a:rPr lang="en-US" sz="2000" b="1" i="1" dirty="0">
                <a:latin typeface="Arial Narrow" pitchFamily="34" charset="0"/>
              </a:rPr>
              <a:t> - ITB</a:t>
            </a:r>
            <a:endParaRPr lang="id-ID" sz="2000" b="1" i="1" dirty="0">
              <a:latin typeface="Arial Narrow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10C0A-C675-0F9D-A7D5-F604C4AA3F57}"/>
              </a:ext>
            </a:extLst>
          </p:cNvPr>
          <p:cNvSpPr txBox="1"/>
          <p:nvPr/>
        </p:nvSpPr>
        <p:spPr>
          <a:xfrm>
            <a:off x="8092553" y="2485552"/>
            <a:ext cx="365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Produksi</a:t>
            </a:r>
            <a:r>
              <a:rPr lang="en-US" b="1" dirty="0"/>
              <a:t> Black Pellets </a:t>
            </a:r>
            <a:r>
              <a:rPr lang="en-US" b="1" dirty="0" err="1"/>
              <a:t>dari</a:t>
            </a:r>
            <a:r>
              <a:rPr lang="en-US" b="1" dirty="0"/>
              <a:t> TKKS  Agus Haryanto - </a:t>
            </a:r>
            <a:r>
              <a:rPr lang="en-US" b="1" dirty="0" err="1"/>
              <a:t>Unila</a:t>
            </a:r>
            <a:endParaRPr lang="id-ID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91B66-F621-00F2-708B-758B02384945}"/>
              </a:ext>
            </a:extLst>
          </p:cNvPr>
          <p:cNvSpPr txBox="1"/>
          <p:nvPr/>
        </p:nvSpPr>
        <p:spPr>
          <a:xfrm>
            <a:off x="85678" y="5455677"/>
            <a:ext cx="3393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>
                <a:latin typeface="Arial Narrow" pitchFamily="34" charset="0"/>
              </a:rPr>
              <a:t>Produksi Pakan Ternak Unggas dari BIS</a:t>
            </a:r>
            <a:endParaRPr lang="id-ID" sz="2000" b="1" dirty="0">
              <a:latin typeface="Arial Narrow" pitchFamily="34" charset="0"/>
            </a:endParaRPr>
          </a:p>
          <a:p>
            <a:pPr algn="ctr"/>
            <a:r>
              <a:rPr lang="en-US" sz="2000" b="1" i="1" dirty="0" err="1">
                <a:latin typeface="Arial Narrow" pitchFamily="34" charset="0"/>
              </a:rPr>
              <a:t>Zuprizal</a:t>
            </a:r>
            <a:r>
              <a:rPr lang="en-US" sz="2000" b="1" i="1" dirty="0">
                <a:latin typeface="Arial Narrow" pitchFamily="34" charset="0"/>
              </a:rPr>
              <a:t> - UGM</a:t>
            </a:r>
            <a:endParaRPr lang="id-ID" sz="2000" b="1" i="1" dirty="0">
              <a:latin typeface="Arial Narrow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9AE7D-3CB7-C446-FCC1-DBD32B5F2754}"/>
              </a:ext>
            </a:extLst>
          </p:cNvPr>
          <p:cNvSpPr txBox="1"/>
          <p:nvPr/>
        </p:nvSpPr>
        <p:spPr>
          <a:xfrm>
            <a:off x="3554113" y="5609565"/>
            <a:ext cx="382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 Narrow" pitchFamily="34" charset="0"/>
              </a:rPr>
              <a:t>Produksi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Bensin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dari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Minyak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Sawit</a:t>
            </a:r>
            <a:r>
              <a:rPr lang="en-US" sz="2000" b="1" dirty="0">
                <a:latin typeface="Arial Narrow" pitchFamily="34" charset="0"/>
              </a:rPr>
              <a:t> </a:t>
            </a:r>
            <a:endParaRPr lang="id-ID" sz="2000" b="1" dirty="0">
              <a:latin typeface="Arial Narrow" pitchFamily="34" charset="0"/>
            </a:endParaRPr>
          </a:p>
          <a:p>
            <a:pPr algn="ctr"/>
            <a:r>
              <a:rPr lang="en-US" sz="2000" b="1" i="1" dirty="0">
                <a:latin typeface="Arial Narrow" pitchFamily="34" charset="0"/>
              </a:rPr>
              <a:t>Ronny </a:t>
            </a:r>
            <a:r>
              <a:rPr lang="en-US" sz="2000" b="1" i="1" dirty="0" err="1">
                <a:latin typeface="Arial Narrow" pitchFamily="34" charset="0"/>
              </a:rPr>
              <a:t>Purwadi</a:t>
            </a:r>
            <a:r>
              <a:rPr lang="en-US" sz="2000" b="1" i="1" dirty="0">
                <a:latin typeface="Arial Narrow" pitchFamily="34" charset="0"/>
              </a:rPr>
              <a:t> - ITB</a:t>
            </a:r>
            <a:endParaRPr lang="id-ID" sz="2000" b="1" i="1" dirty="0">
              <a:latin typeface="Arial Narrow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74BA9D-3EED-4A91-88E6-A1357758EE22}"/>
              </a:ext>
            </a:extLst>
          </p:cNvPr>
          <p:cNvSpPr txBox="1"/>
          <p:nvPr/>
        </p:nvSpPr>
        <p:spPr>
          <a:xfrm>
            <a:off x="7589161" y="5700124"/>
            <a:ext cx="4178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 Narrow" pitchFamily="34" charset="0"/>
              </a:rPr>
              <a:t>Produksi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Serat</a:t>
            </a:r>
            <a:r>
              <a:rPr lang="en-US" sz="2000" b="1" dirty="0">
                <a:latin typeface="Arial Narrow" pitchFamily="34" charset="0"/>
              </a:rPr>
              <a:t> Karbon Nano </a:t>
            </a:r>
            <a:r>
              <a:rPr lang="en-US" sz="2000" b="1" dirty="0" err="1">
                <a:latin typeface="Arial Narrow" pitchFamily="34" charset="0"/>
              </a:rPr>
              <a:t>dari</a:t>
            </a:r>
            <a:r>
              <a:rPr lang="en-US" sz="2000" b="1" dirty="0">
                <a:latin typeface="Arial Narrow" pitchFamily="34" charset="0"/>
              </a:rPr>
              <a:t> TKKS </a:t>
            </a:r>
            <a:endParaRPr lang="id-ID" sz="2000" b="1" dirty="0">
              <a:latin typeface="Arial Narrow" pitchFamily="34" charset="0"/>
            </a:endParaRPr>
          </a:p>
          <a:p>
            <a:pPr algn="ctr"/>
            <a:r>
              <a:rPr lang="en-US" sz="2000" b="1" i="1" dirty="0">
                <a:latin typeface="Arial Narrow" pitchFamily="34" charset="0"/>
              </a:rPr>
              <a:t>Ida </a:t>
            </a:r>
            <a:r>
              <a:rPr lang="en-US" sz="2000" b="1" i="1" dirty="0" err="1">
                <a:latin typeface="Arial Narrow" pitchFamily="34" charset="0"/>
              </a:rPr>
              <a:t>Sriyati</a:t>
            </a:r>
            <a:r>
              <a:rPr lang="en-US" sz="2000" b="1" i="1" dirty="0">
                <a:latin typeface="Arial Narrow" pitchFamily="34" charset="0"/>
              </a:rPr>
              <a:t>  - </a:t>
            </a:r>
            <a:r>
              <a:rPr lang="en-US" sz="2000" b="1" i="1" dirty="0" err="1">
                <a:latin typeface="Arial Narrow" pitchFamily="34" charset="0"/>
              </a:rPr>
              <a:t>UnSri</a:t>
            </a:r>
            <a:endParaRPr lang="id-ID" sz="2000" b="1" i="1" dirty="0">
              <a:latin typeface="Arial Narrow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9DE83-EA4A-418F-28BA-99724BE1974D}"/>
              </a:ext>
            </a:extLst>
          </p:cNvPr>
          <p:cNvSpPr txBox="1"/>
          <p:nvPr/>
        </p:nvSpPr>
        <p:spPr>
          <a:xfrm>
            <a:off x="176903" y="251472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63C8FA-3FF8-9FDF-B72E-A972E7A9B462}"/>
              </a:ext>
            </a:extLst>
          </p:cNvPr>
          <p:cNvSpPr txBox="1"/>
          <p:nvPr/>
        </p:nvSpPr>
        <p:spPr>
          <a:xfrm>
            <a:off x="3763607" y="251472"/>
            <a:ext cx="3658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AEC4A2-B791-152F-717F-3306BDE63237}"/>
              </a:ext>
            </a:extLst>
          </p:cNvPr>
          <p:cNvSpPr txBox="1"/>
          <p:nvPr/>
        </p:nvSpPr>
        <p:spPr>
          <a:xfrm>
            <a:off x="11131704" y="268996"/>
            <a:ext cx="5370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B85A41-E8E5-3110-2AFE-5ABA9E9237F4}"/>
              </a:ext>
            </a:extLst>
          </p:cNvPr>
          <p:cNvSpPr txBox="1"/>
          <p:nvPr/>
        </p:nvSpPr>
        <p:spPr>
          <a:xfrm>
            <a:off x="201545" y="5055568"/>
            <a:ext cx="54136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5FEE10-70C4-1FD8-10FF-9E3A49362626}"/>
              </a:ext>
            </a:extLst>
          </p:cNvPr>
          <p:cNvSpPr txBox="1"/>
          <p:nvPr/>
        </p:nvSpPr>
        <p:spPr>
          <a:xfrm>
            <a:off x="3689236" y="5074643"/>
            <a:ext cx="546945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874DFC-4D0E-5F10-2248-7577DDD63898}"/>
              </a:ext>
            </a:extLst>
          </p:cNvPr>
          <p:cNvSpPr txBox="1"/>
          <p:nvPr/>
        </p:nvSpPr>
        <p:spPr>
          <a:xfrm>
            <a:off x="7713158" y="5055568"/>
            <a:ext cx="54425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24449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9A367-979F-3907-B430-CBDA246E8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78D64-8400-1276-13EE-CAA8A9ACD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73" y="3472567"/>
            <a:ext cx="4937761" cy="2387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143E1E-098B-F4EB-7C44-99C46678C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537" y="359705"/>
            <a:ext cx="4777653" cy="233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CABF27-A1B7-2AE0-C8B6-6218A5B27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77" y="3312391"/>
            <a:ext cx="4467346" cy="2539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A000B-D098-11DE-A6E0-D8FF658E1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25" y="325660"/>
            <a:ext cx="4687846" cy="23113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515A42-87B5-CC2A-8BCA-0046C72FD1A4}"/>
              </a:ext>
            </a:extLst>
          </p:cNvPr>
          <p:cNvSpPr txBox="1"/>
          <p:nvPr/>
        </p:nvSpPr>
        <p:spPr>
          <a:xfrm>
            <a:off x="764044" y="316939"/>
            <a:ext cx="53700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60B3D-FC70-2A03-1558-745D410815E6}"/>
              </a:ext>
            </a:extLst>
          </p:cNvPr>
          <p:cNvSpPr txBox="1"/>
          <p:nvPr/>
        </p:nvSpPr>
        <p:spPr>
          <a:xfrm>
            <a:off x="905047" y="2637043"/>
            <a:ext cx="3502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latin typeface="Arial Narrow" pitchFamily="34" charset="0"/>
              </a:rPr>
              <a:t>Densifikasi-Torefaksi CKS</a:t>
            </a:r>
          </a:p>
          <a:p>
            <a:pPr algn="ctr"/>
            <a:r>
              <a:rPr lang="sv-SE" sz="2000" b="1" i="1" dirty="0">
                <a:latin typeface="Arial Narrow" pitchFamily="34" charset="0"/>
              </a:rPr>
              <a:t>Karelius - UniPalangkaraya</a:t>
            </a:r>
            <a:endParaRPr lang="id-ID" sz="1600" b="1" i="1" dirty="0">
              <a:latin typeface="Arial Narrow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462D6-063E-0602-AADA-5157D608A31E}"/>
              </a:ext>
            </a:extLst>
          </p:cNvPr>
          <p:cNvSpPr txBox="1"/>
          <p:nvPr/>
        </p:nvSpPr>
        <p:spPr>
          <a:xfrm>
            <a:off x="5780689" y="2698598"/>
            <a:ext cx="5643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Arial Narrow" pitchFamily="34" charset="0"/>
              </a:rPr>
              <a:t>Alat </a:t>
            </a:r>
            <a:r>
              <a:rPr lang="en-US" sz="2000" b="1" i="1" dirty="0" err="1">
                <a:latin typeface="Arial Narrow" pitchFamily="34" charset="0"/>
              </a:rPr>
              <a:t>Penghambat</a:t>
            </a:r>
            <a:r>
              <a:rPr lang="en-US" sz="2000" b="1" i="1" dirty="0">
                <a:latin typeface="Arial Narrow" pitchFamily="34" charset="0"/>
              </a:rPr>
              <a:t> FFA </a:t>
            </a:r>
            <a:r>
              <a:rPr lang="en-US" sz="2000" b="1" i="1" dirty="0" err="1">
                <a:latin typeface="Arial Narrow" pitchFamily="34" charset="0"/>
              </a:rPr>
              <a:t>dalam</a:t>
            </a:r>
            <a:r>
              <a:rPr lang="en-US" sz="2000" b="1" i="1" dirty="0">
                <a:latin typeface="Arial Narrow" pitchFamily="34" charset="0"/>
              </a:rPr>
              <a:t> TBS</a:t>
            </a:r>
          </a:p>
          <a:p>
            <a:pPr algn="ctr"/>
            <a:r>
              <a:rPr lang="en-US" sz="2000" b="1" i="1" dirty="0">
                <a:latin typeface="Arial Narrow" pitchFamily="34" charset="0"/>
              </a:rPr>
              <a:t>Iwan </a:t>
            </a:r>
            <a:r>
              <a:rPr lang="en-US" sz="2000" b="1" i="1" dirty="0" err="1">
                <a:latin typeface="Arial Narrow" pitchFamily="34" charset="0"/>
              </a:rPr>
              <a:t>Sugriwan</a:t>
            </a:r>
            <a:r>
              <a:rPr lang="en-US" sz="2000" b="1" i="1" dirty="0">
                <a:latin typeface="Arial Narrow" pitchFamily="34" charset="0"/>
              </a:rPr>
              <a:t> - ULM</a:t>
            </a:r>
            <a:endParaRPr lang="id-ID" sz="2000" b="1" i="1" dirty="0">
              <a:latin typeface="Arial Narrow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8CFA2-6106-42F3-9246-42DA82585234}"/>
              </a:ext>
            </a:extLst>
          </p:cNvPr>
          <p:cNvSpPr txBox="1"/>
          <p:nvPr/>
        </p:nvSpPr>
        <p:spPr>
          <a:xfrm>
            <a:off x="91682" y="5819622"/>
            <a:ext cx="5537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>
                <a:latin typeface="Arial Narrow" pitchFamily="34" charset="0"/>
              </a:rPr>
              <a:t>Gasifikasi CKS untuk Pemanasan Aspal Hotmix</a:t>
            </a:r>
            <a:endParaRPr lang="id-ID" sz="2000" b="1" dirty="0">
              <a:latin typeface="Arial Narrow" pitchFamily="34" charset="0"/>
            </a:endParaRPr>
          </a:p>
          <a:p>
            <a:pPr algn="ctr"/>
            <a:r>
              <a:rPr lang="en-US" sz="2000" b="1" i="1" dirty="0" err="1">
                <a:latin typeface="Arial Narrow" pitchFamily="34" charset="0"/>
              </a:rPr>
              <a:t>Sunu</a:t>
            </a:r>
            <a:r>
              <a:rPr lang="en-US" sz="2000" b="1" i="1" dirty="0">
                <a:latin typeface="Arial Narrow" pitchFamily="34" charset="0"/>
              </a:rPr>
              <a:t> H </a:t>
            </a:r>
            <a:r>
              <a:rPr lang="en-US" sz="2000" b="1" i="1" dirty="0" err="1">
                <a:latin typeface="Arial Narrow" pitchFamily="34" charset="0"/>
              </a:rPr>
              <a:t>Pranolo</a:t>
            </a:r>
            <a:r>
              <a:rPr lang="en-US" sz="2000" b="1" i="1" dirty="0">
                <a:latin typeface="Arial Narrow" pitchFamily="34" charset="0"/>
              </a:rPr>
              <a:t> - UNS</a:t>
            </a:r>
            <a:endParaRPr lang="id-ID" sz="2000" b="1" i="1" dirty="0">
              <a:latin typeface="Arial Narrow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0453E0-B484-A855-1ECD-5A5C4C5C251D}"/>
              </a:ext>
            </a:extLst>
          </p:cNvPr>
          <p:cNvSpPr txBox="1"/>
          <p:nvPr/>
        </p:nvSpPr>
        <p:spPr>
          <a:xfrm>
            <a:off x="5889843" y="5799052"/>
            <a:ext cx="553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Narrow" pitchFamily="34" charset="0"/>
              </a:rPr>
              <a:t>Mini Downdraft Gasification Plant </a:t>
            </a:r>
            <a:r>
              <a:rPr lang="en-US" sz="2000" b="1" dirty="0" err="1">
                <a:latin typeface="Arial Narrow" pitchFamily="34" charset="0"/>
              </a:rPr>
              <a:t>dari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Biomas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Sawit</a:t>
            </a:r>
            <a:r>
              <a:rPr lang="en-US" sz="2000" b="1" dirty="0">
                <a:latin typeface="Arial Narrow" pitchFamily="34" charset="0"/>
              </a:rPr>
              <a:t> </a:t>
            </a:r>
            <a:endParaRPr lang="id-ID" sz="2000" b="1" dirty="0">
              <a:latin typeface="Arial Narrow" pitchFamily="34" charset="0"/>
            </a:endParaRPr>
          </a:p>
          <a:p>
            <a:pPr algn="ctr"/>
            <a:r>
              <a:rPr lang="en-US" sz="2000" b="1" i="1" dirty="0">
                <a:latin typeface="Arial Narrow" pitchFamily="34" charset="0"/>
              </a:rPr>
              <a:t>Bambang </a:t>
            </a:r>
            <a:r>
              <a:rPr lang="en-US" sz="2000" b="1" i="1" dirty="0" err="1">
                <a:latin typeface="Arial Narrow" pitchFamily="34" charset="0"/>
              </a:rPr>
              <a:t>Sudarmanto</a:t>
            </a:r>
            <a:r>
              <a:rPr lang="en-US" sz="2000" b="1" i="1" dirty="0">
                <a:latin typeface="Arial Narrow" pitchFamily="34" charset="0"/>
              </a:rPr>
              <a:t> - ITS</a:t>
            </a:r>
            <a:endParaRPr lang="id-ID" sz="2000" b="1" i="1" dirty="0">
              <a:latin typeface="Arial Narrow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D5CBF3-BA52-7571-A1C5-A18F915AA4BA}"/>
              </a:ext>
            </a:extLst>
          </p:cNvPr>
          <p:cNvSpPr txBox="1"/>
          <p:nvPr/>
        </p:nvSpPr>
        <p:spPr>
          <a:xfrm>
            <a:off x="6526058" y="351062"/>
            <a:ext cx="54258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996A83-5531-530F-9454-1AE9877098CA}"/>
              </a:ext>
            </a:extLst>
          </p:cNvPr>
          <p:cNvSpPr txBox="1"/>
          <p:nvPr/>
        </p:nvSpPr>
        <p:spPr>
          <a:xfrm>
            <a:off x="748917" y="5343601"/>
            <a:ext cx="55213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BD7471-C3F9-4608-5393-10E1BCB8BD99}"/>
              </a:ext>
            </a:extLst>
          </p:cNvPr>
          <p:cNvSpPr txBox="1"/>
          <p:nvPr/>
        </p:nvSpPr>
        <p:spPr>
          <a:xfrm>
            <a:off x="6465312" y="3456851"/>
            <a:ext cx="52578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D38008-1501-6D1F-5A87-D77DF3552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25" y="3343170"/>
            <a:ext cx="1029863" cy="13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4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52001" y="0"/>
            <a:ext cx="12698881" cy="20574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5806" y="377046"/>
            <a:ext cx="11208634" cy="176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7"/>
              </a:lnSpc>
            </a:pPr>
            <a:r>
              <a:rPr lang="en-US" sz="3860" spc="378" dirty="0">
                <a:solidFill>
                  <a:srgbClr val="FFFFFF"/>
                </a:solidFill>
                <a:latin typeface="Poppins ExtraBold" panose="00000900000000000000" charset="0"/>
                <a:cs typeface="Poppins ExtraBold" panose="00000900000000000000" charset="0"/>
              </a:rPr>
              <a:t>APA TUJUAN UTAMA RISET KELAPA SAWIT OLEH BPDPKS ?</a:t>
            </a:r>
          </a:p>
          <a:p>
            <a:pPr algn="ctr">
              <a:lnSpc>
                <a:spcPts val="2750"/>
              </a:lnSpc>
            </a:pPr>
            <a:endParaRPr lang="en-US" sz="3860" spc="378" dirty="0">
              <a:solidFill>
                <a:srgbClr val="FFFFFF"/>
              </a:solidFill>
              <a:latin typeface="Poppins ExtraBold" panose="00000900000000000000" charset="0"/>
              <a:cs typeface="Poppins ExtraBold" panose="00000900000000000000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72321" y="-1435435"/>
            <a:ext cx="2744237" cy="2744237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734919" y="0"/>
            <a:ext cx="2170725" cy="2170725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457" y="4416589"/>
            <a:ext cx="2200763" cy="2313548"/>
          </a:xfrm>
          <a:custGeom>
            <a:avLst/>
            <a:gdLst/>
            <a:ahLst/>
            <a:cxnLst/>
            <a:rect l="l" t="t" r="r" b="b"/>
            <a:pathLst>
              <a:path w="3301144" h="3470322">
                <a:moveTo>
                  <a:pt x="0" y="0"/>
                </a:moveTo>
                <a:lnTo>
                  <a:pt x="3301143" y="0"/>
                </a:lnTo>
                <a:lnTo>
                  <a:pt x="3301143" y="3470322"/>
                </a:lnTo>
                <a:lnTo>
                  <a:pt x="0" y="3470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85308" y="5034024"/>
            <a:ext cx="2604397" cy="1696113"/>
          </a:xfrm>
          <a:custGeom>
            <a:avLst/>
            <a:gdLst/>
            <a:ahLst/>
            <a:cxnLst/>
            <a:rect l="l" t="t" r="r" b="b"/>
            <a:pathLst>
              <a:path w="3906595" h="2544170">
                <a:moveTo>
                  <a:pt x="0" y="0"/>
                </a:moveTo>
                <a:lnTo>
                  <a:pt x="3906596" y="0"/>
                </a:lnTo>
                <a:lnTo>
                  <a:pt x="3906596" y="2544171"/>
                </a:lnTo>
                <a:lnTo>
                  <a:pt x="0" y="2544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2057400"/>
            <a:ext cx="12441340" cy="4800600"/>
            <a:chOff x="0" y="0"/>
            <a:chExt cx="4915097" cy="18965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15097" cy="1896533"/>
            </a:xfrm>
            <a:custGeom>
              <a:avLst/>
              <a:gdLst/>
              <a:ahLst/>
              <a:cxnLst/>
              <a:rect l="l" t="t" r="r" b="b"/>
              <a:pathLst>
                <a:path w="4915097" h="1896533">
                  <a:moveTo>
                    <a:pt x="0" y="0"/>
                  </a:moveTo>
                  <a:lnTo>
                    <a:pt x="4915097" y="0"/>
                  </a:lnTo>
                  <a:lnTo>
                    <a:pt x="4915097" y="1896533"/>
                  </a:lnTo>
                  <a:lnTo>
                    <a:pt x="0" y="18965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4915097" cy="1915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-801446" y="2057400"/>
            <a:ext cx="13062857" cy="4800600"/>
          </a:xfrm>
          <a:custGeom>
            <a:avLst/>
            <a:gdLst/>
            <a:ahLst/>
            <a:cxnLst/>
            <a:rect l="l" t="t" r="r" b="b"/>
            <a:pathLst>
              <a:path w="19594286" h="7200900">
                <a:moveTo>
                  <a:pt x="0" y="0"/>
                </a:moveTo>
                <a:lnTo>
                  <a:pt x="19594285" y="0"/>
                </a:lnTo>
                <a:lnTo>
                  <a:pt x="19594285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4999"/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35806" y="3488644"/>
            <a:ext cx="11208634" cy="1956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4"/>
              </a:lnSpc>
            </a:pPr>
            <a:r>
              <a:rPr lang="en-US" sz="3600" dirty="0">
                <a:solidFill>
                  <a:srgbClr val="FFFFFF"/>
                </a:solidFill>
                <a:latin typeface="Poppins ExtraBold" panose="00000900000000000000" charset="0"/>
                <a:cs typeface="Poppins ExtraBold" panose="00000900000000000000" charset="0"/>
              </a:rPr>
              <a:t>MENGHASILKAN TEKNOLOGI DAN/ATAU KEBIJAKAN YANG MAMPU MEWUJUDKAN INDUSTRI KELAPA SAWIT NASIONAL YANG TANGGUH DI PASAR GLOBAL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EE5519D-4B83-D467-4C39-748847CDDC1E}"/>
              </a:ext>
            </a:extLst>
          </p:cNvPr>
          <p:cNvSpPr/>
          <p:nvPr/>
        </p:nvSpPr>
        <p:spPr>
          <a:xfrm>
            <a:off x="10492213" y="5661165"/>
            <a:ext cx="1366850" cy="806690"/>
          </a:xfrm>
          <a:custGeom>
            <a:avLst/>
            <a:gdLst/>
            <a:ahLst/>
            <a:cxnLst/>
            <a:rect l="l" t="t" r="r" b="b"/>
            <a:pathLst>
              <a:path w="2575974" h="1677603">
                <a:moveTo>
                  <a:pt x="0" y="0"/>
                </a:moveTo>
                <a:lnTo>
                  <a:pt x="2575974" y="0"/>
                </a:lnTo>
                <a:lnTo>
                  <a:pt x="2575974" y="1677603"/>
                </a:lnTo>
                <a:lnTo>
                  <a:pt x="0" y="167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4529" y="5049281"/>
            <a:ext cx="3124880" cy="312488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58642" y="3874712"/>
            <a:ext cx="1390073" cy="13900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9813725" y="-1391039"/>
            <a:ext cx="3124880" cy="312488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08428" y="-2603044"/>
            <a:ext cx="5758597" cy="575859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974069" y="895041"/>
            <a:ext cx="776411" cy="1273606"/>
            <a:chOff x="0" y="0"/>
            <a:chExt cx="1451520" cy="2381040"/>
          </a:xfrm>
        </p:grpSpPr>
        <p:sp>
          <p:nvSpPr>
            <p:cNvPr id="11" name="Freeform 11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067654" y="1330232"/>
            <a:ext cx="217210" cy="403610"/>
            <a:chOff x="0" y="0"/>
            <a:chExt cx="406080" cy="754560"/>
          </a:xfrm>
        </p:grpSpPr>
        <p:sp>
          <p:nvSpPr>
            <p:cNvPr id="13" name="Freeform 13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271769" y="1013274"/>
            <a:ext cx="3944443" cy="1025201"/>
            <a:chOff x="0" y="0"/>
            <a:chExt cx="7374240" cy="19166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276342" y="2153627"/>
            <a:ext cx="776795" cy="1273606"/>
            <a:chOff x="0" y="0"/>
            <a:chExt cx="1452240" cy="2381040"/>
          </a:xfrm>
        </p:grpSpPr>
        <p:sp>
          <p:nvSpPr>
            <p:cNvPr id="17" name="Freeform 17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7734639" y="2588818"/>
            <a:ext cx="217210" cy="403610"/>
            <a:chOff x="0" y="0"/>
            <a:chExt cx="406080" cy="754560"/>
          </a:xfrm>
        </p:grpSpPr>
        <p:sp>
          <p:nvSpPr>
            <p:cNvPr id="19" name="Freeform 19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780183" y="2271860"/>
            <a:ext cx="3945983" cy="1025201"/>
            <a:chOff x="0" y="0"/>
            <a:chExt cx="7377120" cy="19166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4872788" y="3640008"/>
            <a:ext cx="776411" cy="1273606"/>
            <a:chOff x="0" y="0"/>
            <a:chExt cx="1451520" cy="2381040"/>
          </a:xfrm>
        </p:grpSpPr>
        <p:sp>
          <p:nvSpPr>
            <p:cNvPr id="23" name="Freeform 23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4966374" y="4075199"/>
            <a:ext cx="217210" cy="403610"/>
            <a:chOff x="0" y="0"/>
            <a:chExt cx="406080" cy="754560"/>
          </a:xfrm>
        </p:grpSpPr>
        <p:sp>
          <p:nvSpPr>
            <p:cNvPr id="25" name="Freeform 25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5170489" y="3758242"/>
            <a:ext cx="3944443" cy="1025201"/>
            <a:chOff x="0" y="0"/>
            <a:chExt cx="7374240" cy="19166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7175061" y="4898594"/>
            <a:ext cx="776795" cy="1273606"/>
            <a:chOff x="0" y="0"/>
            <a:chExt cx="1452240" cy="2381040"/>
          </a:xfrm>
        </p:grpSpPr>
        <p:sp>
          <p:nvSpPr>
            <p:cNvPr id="29" name="Freeform 29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7633359" y="5333785"/>
            <a:ext cx="217210" cy="403610"/>
            <a:chOff x="0" y="0"/>
            <a:chExt cx="406080" cy="754560"/>
          </a:xfrm>
        </p:grpSpPr>
        <p:sp>
          <p:nvSpPr>
            <p:cNvPr id="31" name="Freeform 31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3678903" y="5016828"/>
            <a:ext cx="3945983" cy="1025201"/>
            <a:chOff x="0" y="0"/>
            <a:chExt cx="7377120" cy="19166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34" name="Freeform 34"/>
          <p:cNvSpPr/>
          <p:nvPr/>
        </p:nvSpPr>
        <p:spPr>
          <a:xfrm>
            <a:off x="5651894" y="3971936"/>
            <a:ext cx="619204" cy="597813"/>
          </a:xfrm>
          <a:custGeom>
            <a:avLst/>
            <a:gdLst/>
            <a:ahLst/>
            <a:cxnLst/>
            <a:rect l="l" t="t" r="r" b="b"/>
            <a:pathLst>
              <a:path w="928806" h="896720">
                <a:moveTo>
                  <a:pt x="0" y="0"/>
                </a:moveTo>
                <a:lnTo>
                  <a:pt x="928806" y="0"/>
                </a:lnTo>
                <a:lnTo>
                  <a:pt x="928806" y="896719"/>
                </a:lnTo>
                <a:lnTo>
                  <a:pt x="0" y="896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6479467" y="5240642"/>
            <a:ext cx="668048" cy="563665"/>
          </a:xfrm>
          <a:custGeom>
            <a:avLst/>
            <a:gdLst/>
            <a:ahLst/>
            <a:cxnLst/>
            <a:rect l="l" t="t" r="r" b="b"/>
            <a:pathLst>
              <a:path w="1002072" h="845498">
                <a:moveTo>
                  <a:pt x="0" y="0"/>
                </a:moveTo>
                <a:lnTo>
                  <a:pt x="1002072" y="0"/>
                </a:lnTo>
                <a:lnTo>
                  <a:pt x="1002072" y="845498"/>
                </a:lnTo>
                <a:lnTo>
                  <a:pt x="0" y="8454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563562" y="2385475"/>
            <a:ext cx="623886" cy="738327"/>
          </a:xfrm>
          <a:custGeom>
            <a:avLst/>
            <a:gdLst/>
            <a:ahLst/>
            <a:cxnLst/>
            <a:rect l="l" t="t" r="r" b="b"/>
            <a:pathLst>
              <a:path w="935829" h="1107490">
                <a:moveTo>
                  <a:pt x="0" y="0"/>
                </a:moveTo>
                <a:lnTo>
                  <a:pt x="935829" y="0"/>
                </a:lnTo>
                <a:lnTo>
                  <a:pt x="935829" y="1107490"/>
                </a:lnTo>
                <a:lnTo>
                  <a:pt x="0" y="1107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5753175" y="1227461"/>
            <a:ext cx="759595" cy="657049"/>
          </a:xfrm>
          <a:custGeom>
            <a:avLst/>
            <a:gdLst/>
            <a:ahLst/>
            <a:cxnLst/>
            <a:rect l="l" t="t" r="r" b="b"/>
            <a:pathLst>
              <a:path w="1139392" h="985574">
                <a:moveTo>
                  <a:pt x="0" y="0"/>
                </a:moveTo>
                <a:lnTo>
                  <a:pt x="1139392" y="0"/>
                </a:lnTo>
                <a:lnTo>
                  <a:pt x="1139392" y="985574"/>
                </a:lnTo>
                <a:lnTo>
                  <a:pt x="0" y="985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404003" y="875771"/>
            <a:ext cx="3736959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7"/>
              </a:lnSpc>
            </a:pPr>
            <a:r>
              <a:rPr lang="en-US" sz="3964" spc="424">
                <a:solidFill>
                  <a:srgbClr val="FFFFFF"/>
                </a:solidFill>
                <a:latin typeface="Arial Bold" panose="020B0802020202020204"/>
              </a:rPr>
              <a:t>Bagaimana</a:t>
            </a:r>
          </a:p>
          <a:p>
            <a:pPr>
              <a:lnSpc>
                <a:spcPts val="3847"/>
              </a:lnSpc>
            </a:pPr>
            <a:r>
              <a:rPr lang="en-US" sz="3964" spc="424">
                <a:solidFill>
                  <a:srgbClr val="FFFFFF"/>
                </a:solidFill>
                <a:latin typeface="Arial Bold" panose="020B0802020202020204"/>
              </a:rPr>
              <a:t>Caranya?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563562" y="1213445"/>
            <a:ext cx="2494213" cy="78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7"/>
              </a:lnSpc>
            </a:pPr>
            <a:r>
              <a:rPr lang="en-US" sz="1507" spc="147" dirty="0" err="1">
                <a:solidFill>
                  <a:srgbClr val="FFFFFF"/>
                </a:solidFill>
                <a:latin typeface="Arial Bold" panose="020B0802020202020204"/>
              </a:rPr>
              <a:t>Meningkatkan</a:t>
            </a:r>
            <a:r>
              <a:rPr lang="en-US" sz="1507" spc="147" dirty="0">
                <a:solidFill>
                  <a:srgbClr val="FFFFFF"/>
                </a:solidFill>
                <a:latin typeface="Arial Bold" panose="020B0802020202020204"/>
              </a:rPr>
              <a:t> </a:t>
            </a:r>
            <a:r>
              <a:rPr lang="en-US" sz="1507" b="1" spc="147" dirty="0" err="1">
                <a:solidFill>
                  <a:srgbClr val="FFFFFF"/>
                </a:solidFill>
                <a:latin typeface="Arial Bold" panose="020B0802020202020204"/>
              </a:rPr>
              <a:t>produktivitas</a:t>
            </a:r>
            <a:r>
              <a:rPr lang="en-US" sz="1507" spc="147" dirty="0">
                <a:solidFill>
                  <a:srgbClr val="FFFFFF"/>
                </a:solidFill>
                <a:latin typeface="Arial Bold" panose="020B0802020202020204"/>
              </a:rPr>
              <a:t>/</a:t>
            </a:r>
            <a:r>
              <a:rPr lang="en-US" sz="1507" spc="147" dirty="0" err="1">
                <a:solidFill>
                  <a:srgbClr val="FFFFFF"/>
                </a:solidFill>
                <a:latin typeface="Arial Bold" panose="020B0802020202020204"/>
              </a:rPr>
              <a:t>efisiensi</a:t>
            </a:r>
            <a:r>
              <a:rPr lang="en-US" sz="1507" spc="147" dirty="0">
                <a:solidFill>
                  <a:srgbClr val="FFFFFF"/>
                </a:solidFill>
                <a:latin typeface="Arial Bold" panose="020B0802020202020204"/>
              </a:rPr>
              <a:t> </a:t>
            </a:r>
          </a:p>
          <a:p>
            <a:pPr>
              <a:lnSpc>
                <a:spcPts val="2077"/>
              </a:lnSpc>
              <a:spcBef>
                <a:spcPct val="0"/>
              </a:spcBef>
            </a:pPr>
            <a:endParaRPr lang="en-US" sz="1507" spc="147" dirty="0">
              <a:solidFill>
                <a:srgbClr val="FFFFFF"/>
              </a:solidFill>
              <a:latin typeface="Arial Bold" panose="020B0802020202020204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242242" y="1234982"/>
            <a:ext cx="653021" cy="48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ct val="0"/>
              </a:spcBef>
            </a:pPr>
            <a:r>
              <a:rPr lang="en-US" sz="2920" spc="286">
                <a:solidFill>
                  <a:srgbClr val="231F20"/>
                </a:solidFill>
                <a:latin typeface="Codec Pro ExtraBold" panose="00000700000000000000"/>
              </a:rPr>
              <a:t>01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053137" y="2476392"/>
            <a:ext cx="653021" cy="48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ct val="0"/>
              </a:spcBef>
            </a:pPr>
            <a:r>
              <a:rPr lang="en-US" sz="2920" spc="286">
                <a:solidFill>
                  <a:srgbClr val="231F20"/>
                </a:solidFill>
                <a:latin typeface="Codec Pro ExtraBold" panose="00000700000000000000"/>
              </a:rPr>
              <a:t>02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374443" y="3871733"/>
            <a:ext cx="2424043" cy="1053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7"/>
              </a:lnSpc>
            </a:pPr>
            <a:r>
              <a:rPr lang="en-US" sz="1507" spc="147" dirty="0" err="1">
                <a:solidFill>
                  <a:srgbClr val="FFFFFF"/>
                </a:solidFill>
                <a:latin typeface="Arial Bold" panose="020B0802020202020204"/>
              </a:rPr>
              <a:t>Mendorong</a:t>
            </a:r>
            <a:r>
              <a:rPr lang="en-US" sz="1507" spc="147" dirty="0">
                <a:solidFill>
                  <a:srgbClr val="FFFFFF"/>
                </a:solidFill>
                <a:latin typeface="Arial Bold" panose="020B0802020202020204"/>
              </a:rPr>
              <a:t> </a:t>
            </a:r>
            <a:r>
              <a:rPr lang="en-US" sz="1507" spc="147" dirty="0" err="1">
                <a:solidFill>
                  <a:srgbClr val="FFFFFF"/>
                </a:solidFill>
                <a:latin typeface="Arial Bold" panose="020B0802020202020204"/>
              </a:rPr>
              <a:t>Penciptaan</a:t>
            </a:r>
            <a:r>
              <a:rPr lang="en-US" sz="1507" spc="147" dirty="0">
                <a:solidFill>
                  <a:srgbClr val="FFFFFF"/>
                </a:solidFill>
                <a:latin typeface="Arial Bold" panose="020B0802020202020204"/>
              </a:rPr>
              <a:t> </a:t>
            </a:r>
            <a:r>
              <a:rPr lang="en-US" sz="1507" spc="147" dirty="0" err="1">
                <a:solidFill>
                  <a:srgbClr val="FFFFFF"/>
                </a:solidFill>
                <a:latin typeface="Arial Bold" panose="020B0802020202020204"/>
              </a:rPr>
              <a:t>Produk</a:t>
            </a:r>
            <a:r>
              <a:rPr lang="en-US" sz="1507" spc="147" dirty="0">
                <a:solidFill>
                  <a:srgbClr val="FFFFFF"/>
                </a:solidFill>
                <a:latin typeface="Arial Bold" panose="020B0802020202020204"/>
              </a:rPr>
              <a:t>/</a:t>
            </a:r>
            <a:r>
              <a:rPr lang="en-US" sz="1507" b="1" spc="147" dirty="0">
                <a:solidFill>
                  <a:srgbClr val="FFFFFF"/>
                </a:solidFill>
                <a:latin typeface="Arial Bold" panose="020B0802020202020204"/>
              </a:rPr>
              <a:t>Pasar</a:t>
            </a:r>
            <a:r>
              <a:rPr lang="en-US" sz="1507" spc="147" dirty="0">
                <a:solidFill>
                  <a:srgbClr val="FFFFFF"/>
                </a:solidFill>
                <a:latin typeface="Arial Bold" panose="020B0802020202020204"/>
              </a:rPr>
              <a:t> Baru </a:t>
            </a:r>
          </a:p>
          <a:p>
            <a:pPr>
              <a:lnSpc>
                <a:spcPts val="2077"/>
              </a:lnSpc>
              <a:spcBef>
                <a:spcPct val="0"/>
              </a:spcBef>
            </a:pPr>
            <a:endParaRPr lang="en-US" sz="1507" spc="147" dirty="0">
              <a:solidFill>
                <a:srgbClr val="FFFFFF"/>
              </a:solidFill>
              <a:latin typeface="Arial Bold" panose="020B0802020202020204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4140962" y="3979949"/>
            <a:ext cx="653021" cy="48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ct val="0"/>
              </a:spcBef>
            </a:pPr>
            <a:r>
              <a:rPr lang="en-US" sz="2920" spc="286">
                <a:solidFill>
                  <a:srgbClr val="231F20"/>
                </a:solidFill>
                <a:latin typeface="Codec Pro ExtraBold" panose="00000700000000000000"/>
              </a:rPr>
              <a:t>03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951856" y="5221360"/>
            <a:ext cx="653021" cy="48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ct val="0"/>
              </a:spcBef>
            </a:pPr>
            <a:r>
              <a:rPr lang="en-US" sz="2920" spc="286">
                <a:solidFill>
                  <a:srgbClr val="231F20"/>
                </a:solidFill>
                <a:latin typeface="Codec Pro ExtraBold" panose="00000700000000000000"/>
              </a:rPr>
              <a:t>04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996649" y="2502976"/>
            <a:ext cx="2424043" cy="78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77"/>
              </a:lnSpc>
            </a:pPr>
            <a:r>
              <a:rPr lang="en-US" sz="1507" b="1" spc="147" dirty="0" err="1">
                <a:solidFill>
                  <a:srgbClr val="FFFFFF"/>
                </a:solidFill>
                <a:latin typeface="Arial Bold" panose="020B0802020202020204"/>
              </a:rPr>
              <a:t>Meningkatkan</a:t>
            </a:r>
            <a:r>
              <a:rPr lang="en-US" sz="1507" b="1" spc="147" dirty="0">
                <a:solidFill>
                  <a:srgbClr val="FFFFFF"/>
                </a:solidFill>
                <a:latin typeface="Arial Bold" panose="020B0802020202020204"/>
              </a:rPr>
              <a:t> </a:t>
            </a:r>
            <a:r>
              <a:rPr lang="en-US" sz="1507" b="1" spc="147" dirty="0" err="1">
                <a:solidFill>
                  <a:srgbClr val="FFFFFF"/>
                </a:solidFill>
                <a:latin typeface="Arial Bold" panose="020B0802020202020204"/>
              </a:rPr>
              <a:t>Aspek</a:t>
            </a:r>
            <a:r>
              <a:rPr lang="en-US" sz="1507" b="1" spc="147" dirty="0">
                <a:solidFill>
                  <a:srgbClr val="FFFFFF"/>
                </a:solidFill>
                <a:latin typeface="Arial Bold" panose="020B0802020202020204"/>
              </a:rPr>
              <a:t> Sustainability </a:t>
            </a:r>
          </a:p>
          <a:p>
            <a:pPr algn="r">
              <a:lnSpc>
                <a:spcPts val="2077"/>
              </a:lnSpc>
              <a:spcBef>
                <a:spcPct val="0"/>
              </a:spcBef>
            </a:pPr>
            <a:endParaRPr lang="en-US" sz="1507" b="1" spc="147" dirty="0">
              <a:solidFill>
                <a:srgbClr val="FFFFFF"/>
              </a:solidFill>
              <a:latin typeface="Arial Bold" panose="020B0802020202020204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937700" y="5243814"/>
            <a:ext cx="2424043" cy="78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77"/>
              </a:lnSpc>
            </a:pPr>
            <a:r>
              <a:rPr lang="en-US" sz="1507" b="1" spc="147" dirty="0" err="1">
                <a:solidFill>
                  <a:srgbClr val="FFFFFF"/>
                </a:solidFill>
                <a:latin typeface="Arial Bold" panose="020B0802020202020204"/>
              </a:rPr>
              <a:t>Meningkatkan</a:t>
            </a:r>
            <a:r>
              <a:rPr lang="en-US" sz="1507" b="1" spc="147" dirty="0">
                <a:solidFill>
                  <a:srgbClr val="FFFFFF"/>
                </a:solidFill>
                <a:latin typeface="Arial Bold" panose="020B0802020202020204"/>
              </a:rPr>
              <a:t> </a:t>
            </a:r>
            <a:r>
              <a:rPr lang="en-US" sz="1507" b="1" spc="147" dirty="0" err="1">
                <a:solidFill>
                  <a:srgbClr val="FFFFFF"/>
                </a:solidFill>
                <a:latin typeface="Arial Bold" panose="020B0802020202020204"/>
              </a:rPr>
              <a:t>Kesejahteraan</a:t>
            </a:r>
            <a:r>
              <a:rPr lang="en-US" sz="1507" b="1" spc="147" dirty="0">
                <a:solidFill>
                  <a:srgbClr val="FFFFFF"/>
                </a:solidFill>
                <a:latin typeface="Arial Bold" panose="020B0802020202020204"/>
              </a:rPr>
              <a:t> </a:t>
            </a:r>
            <a:r>
              <a:rPr lang="en-US" sz="1507" b="1" spc="147" dirty="0" err="1">
                <a:solidFill>
                  <a:srgbClr val="FFFFFF"/>
                </a:solidFill>
                <a:latin typeface="Arial Bold" panose="020B0802020202020204"/>
              </a:rPr>
              <a:t>Petani</a:t>
            </a:r>
            <a:endParaRPr lang="en-US" sz="1507" b="1" spc="147" dirty="0">
              <a:solidFill>
                <a:srgbClr val="FFFFFF"/>
              </a:solidFill>
              <a:latin typeface="Arial Bold" panose="020B0802020202020204"/>
            </a:endParaRPr>
          </a:p>
          <a:p>
            <a:pPr algn="r">
              <a:lnSpc>
                <a:spcPts val="2077"/>
              </a:lnSpc>
              <a:spcBef>
                <a:spcPct val="0"/>
              </a:spcBef>
            </a:pPr>
            <a:endParaRPr lang="en-US" sz="1507" b="1" spc="147" dirty="0">
              <a:solidFill>
                <a:srgbClr val="FFFFFF"/>
              </a:solidFill>
              <a:latin typeface="Arial Bold" panose="020B0802020202020204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8706158" y="5030227"/>
            <a:ext cx="3279430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77"/>
              </a:lnSpc>
            </a:pP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Hasil-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hasil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riset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ini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akan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didorong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untuk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dapat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</a:t>
            </a:r>
            <a:r>
              <a:rPr lang="en-US" sz="2133" b="1" spc="161" dirty="0" err="1">
                <a:solidFill>
                  <a:srgbClr val="000000"/>
                </a:solidFill>
                <a:latin typeface="Arial Bold" panose="020B0802020202020204"/>
              </a:rPr>
              <a:t>dimanfaatkan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baik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oleh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industri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,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pemerintah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maupun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 oleh </a:t>
            </a:r>
            <a:r>
              <a:rPr lang="en-US" sz="2133" spc="161" dirty="0" err="1">
                <a:solidFill>
                  <a:srgbClr val="000000"/>
                </a:solidFill>
                <a:latin typeface="Arial Bold" panose="020B0802020202020204"/>
              </a:rPr>
              <a:t>petani</a:t>
            </a:r>
            <a:r>
              <a:rPr lang="en-US" sz="2133" spc="161" dirty="0">
                <a:solidFill>
                  <a:srgbClr val="000000"/>
                </a:solidFill>
                <a:latin typeface="Arial Bold" panose="020B0802020202020204"/>
              </a:rPr>
              <a:t>.</a:t>
            </a:r>
          </a:p>
          <a:p>
            <a:pPr>
              <a:lnSpc>
                <a:spcPts val="2277"/>
              </a:lnSpc>
              <a:spcBef>
                <a:spcPct val="0"/>
              </a:spcBef>
            </a:pPr>
            <a:endParaRPr lang="en-US" sz="2133" spc="161" dirty="0">
              <a:solidFill>
                <a:srgbClr val="000000"/>
              </a:solidFill>
              <a:latin typeface="Arial Bold" panose="020B0802020202020204"/>
            </a:endParaRPr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A3673408-BF3B-F565-BC35-6CB1DE5A2F6C}"/>
              </a:ext>
            </a:extLst>
          </p:cNvPr>
          <p:cNvSpPr/>
          <p:nvPr/>
        </p:nvSpPr>
        <p:spPr>
          <a:xfrm>
            <a:off x="404003" y="4098361"/>
            <a:ext cx="2575974" cy="1677603"/>
          </a:xfrm>
          <a:custGeom>
            <a:avLst/>
            <a:gdLst/>
            <a:ahLst/>
            <a:cxnLst/>
            <a:rect l="l" t="t" r="r" b="b"/>
            <a:pathLst>
              <a:path w="2575974" h="1677603">
                <a:moveTo>
                  <a:pt x="0" y="0"/>
                </a:moveTo>
                <a:lnTo>
                  <a:pt x="2575974" y="0"/>
                </a:lnTo>
                <a:lnTo>
                  <a:pt x="2575974" y="1677603"/>
                </a:lnTo>
                <a:lnTo>
                  <a:pt x="0" y="167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57719" y="1210805"/>
            <a:ext cx="3736633" cy="117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8537" lvl="1" indent="-204057">
              <a:lnSpc>
                <a:spcPts val="2307"/>
              </a:lnSpc>
              <a:buFont typeface="Arial" panose="020B0604020202020204"/>
              <a:buChar char="•"/>
            </a:pPr>
            <a:r>
              <a:rPr lang="en-US" sz="1890">
                <a:solidFill>
                  <a:srgbClr val="000000"/>
                </a:solidFill>
                <a:latin typeface="Poppins Medium" panose="00000600000000000000"/>
              </a:rPr>
              <a:t>Peningkatan produksi, </a:t>
            </a:r>
          </a:p>
          <a:p>
            <a:pPr marL="408537" lvl="1" indent="-204057">
              <a:lnSpc>
                <a:spcPts val="2307"/>
              </a:lnSpc>
              <a:buFont typeface="Arial" panose="020B0604020202020204"/>
              <a:buChar char="•"/>
            </a:pPr>
            <a:r>
              <a:rPr lang="en-US" sz="1890">
                <a:solidFill>
                  <a:srgbClr val="000000"/>
                </a:solidFill>
                <a:latin typeface="Poppins Medium" panose="00000600000000000000"/>
              </a:rPr>
              <a:t>Efisiensi, </a:t>
            </a:r>
          </a:p>
          <a:p>
            <a:pPr marL="408537" lvl="1" indent="-204057">
              <a:lnSpc>
                <a:spcPts val="2307"/>
              </a:lnSpc>
              <a:buFont typeface="Arial" panose="020B0604020202020204"/>
              <a:buChar char="•"/>
            </a:pPr>
            <a:r>
              <a:rPr lang="en-US" sz="1890">
                <a:solidFill>
                  <a:srgbClr val="000000"/>
                </a:solidFill>
                <a:latin typeface="Poppins Medium" panose="00000600000000000000"/>
              </a:rPr>
              <a:t>Integrasi teknologi, dan </a:t>
            </a:r>
          </a:p>
          <a:p>
            <a:pPr marL="408537" lvl="1" indent="-204057">
              <a:lnSpc>
                <a:spcPts val="2307"/>
              </a:lnSpc>
              <a:buFont typeface="Arial" panose="020B0604020202020204"/>
              <a:buChar char="•"/>
            </a:pPr>
            <a:r>
              <a:rPr lang="en-US" sz="1890">
                <a:solidFill>
                  <a:srgbClr val="000000"/>
                </a:solidFill>
                <a:latin typeface="Poppins Medium" panose="00000600000000000000"/>
              </a:rPr>
              <a:t>Optimalisasi sumberdaya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57719" y="3817609"/>
            <a:ext cx="5721216" cy="294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8537" lvl="1" indent="-204057">
              <a:lnSpc>
                <a:spcPts val="2307"/>
              </a:lnSpc>
              <a:buFont typeface="Arial" panose="020B0604020202020204"/>
              <a:buChar char="•"/>
            </a:pPr>
            <a:r>
              <a:rPr lang="en-US" sz="1890">
                <a:solidFill>
                  <a:srgbClr val="000000"/>
                </a:solidFill>
                <a:latin typeface="Poppins Medium" panose="00000600000000000000"/>
              </a:rPr>
              <a:t>Aspek hulu (penyiapan bahan tanaman hingga ke pengolahan tandan buah segar), </a:t>
            </a:r>
          </a:p>
          <a:p>
            <a:pPr marL="408537" lvl="1" indent="-204057">
              <a:lnSpc>
                <a:spcPts val="2307"/>
              </a:lnSpc>
              <a:buFont typeface="Arial" panose="020B0604020202020204"/>
              <a:buChar char="•"/>
            </a:pPr>
            <a:r>
              <a:rPr lang="en-US" sz="1890">
                <a:solidFill>
                  <a:srgbClr val="000000"/>
                </a:solidFill>
                <a:latin typeface="Poppins Medium" panose="00000600000000000000"/>
              </a:rPr>
              <a:t>Aspek hilir (pengolahan CPO untuk berbagai produk pangan, non pangan, dan energi), </a:t>
            </a:r>
          </a:p>
          <a:p>
            <a:pPr marL="408537" lvl="1" indent="-204057">
              <a:lnSpc>
                <a:spcPts val="2307"/>
              </a:lnSpc>
              <a:buFont typeface="Arial" panose="020B0604020202020204"/>
              <a:buChar char="•"/>
            </a:pPr>
            <a:r>
              <a:rPr lang="en-US" sz="1890">
                <a:solidFill>
                  <a:srgbClr val="000000"/>
                </a:solidFill>
                <a:latin typeface="Poppins Medium" panose="00000600000000000000"/>
              </a:rPr>
              <a:t>Aspek lingkungan (pengelolaan limbah dan lingkungan), dan </a:t>
            </a:r>
          </a:p>
          <a:p>
            <a:pPr marL="408537" lvl="1" indent="-204057">
              <a:lnSpc>
                <a:spcPts val="2307"/>
              </a:lnSpc>
              <a:buFont typeface="Arial" panose="020B0604020202020204"/>
              <a:buChar char="•"/>
            </a:pPr>
            <a:r>
              <a:rPr lang="en-US" sz="1890">
                <a:solidFill>
                  <a:srgbClr val="000000"/>
                </a:solidFill>
                <a:latin typeface="Poppins Medium" panose="00000600000000000000"/>
              </a:rPr>
              <a:t>Aspek sosial ekonomi dan teknologi pendukung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57719" y="97115"/>
            <a:ext cx="4285609" cy="133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7"/>
              </a:lnSpc>
            </a:pPr>
            <a:r>
              <a:rPr lang="en-US" sz="2280" b="1">
                <a:solidFill>
                  <a:srgbClr val="000000"/>
                </a:solidFill>
                <a:latin typeface="Poppins Bold" panose="00000800000000000000"/>
              </a:rPr>
              <a:t>SASARAN RISET KELAPA SAWIT YANG TERINTEGRASI</a:t>
            </a:r>
          </a:p>
          <a:p>
            <a:pPr>
              <a:lnSpc>
                <a:spcPts val="2737"/>
              </a:lnSpc>
            </a:pPr>
            <a:r>
              <a:rPr lang="en-US" sz="2280" b="1">
                <a:solidFill>
                  <a:srgbClr val="000000"/>
                </a:solidFill>
                <a:latin typeface="Poppins Bold" panose="00000800000000000000"/>
              </a:rPr>
              <a:t>HULU-HILIR</a:t>
            </a:r>
          </a:p>
          <a:p>
            <a:pPr>
              <a:lnSpc>
                <a:spcPts val="2737"/>
              </a:lnSpc>
              <a:spcBef>
                <a:spcPct val="0"/>
              </a:spcBef>
            </a:pPr>
            <a:endParaRPr sz="1200" b="1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6096000" cy="6858000"/>
            <a:chOff x="0" y="0"/>
            <a:chExt cx="12192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2453" b="1245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4600" y="6269908"/>
            <a:ext cx="3124880" cy="312488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603312" y="5945968"/>
            <a:ext cx="1766175" cy="176617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61240" y="-10242"/>
            <a:ext cx="3124880" cy="312488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543329" y="-334182"/>
            <a:ext cx="1766175" cy="176617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257719" y="2635315"/>
            <a:ext cx="4285609" cy="133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7"/>
              </a:lnSpc>
            </a:pPr>
            <a:r>
              <a:rPr lang="en-US" sz="2280" b="1">
                <a:solidFill>
                  <a:srgbClr val="000000"/>
                </a:solidFill>
                <a:latin typeface="Poppins Bold" panose="00000800000000000000"/>
              </a:rPr>
              <a:t>Industri kelapa sawit sebagai suatu sistem yang saling terkait mulai dari:</a:t>
            </a:r>
          </a:p>
          <a:p>
            <a:pPr>
              <a:lnSpc>
                <a:spcPts val="2737"/>
              </a:lnSpc>
              <a:spcBef>
                <a:spcPct val="0"/>
              </a:spcBef>
            </a:pPr>
            <a:endParaRPr sz="1200" b="1"/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381E41F0-197E-2102-3BE8-444260D5451B}"/>
              </a:ext>
            </a:extLst>
          </p:cNvPr>
          <p:cNvGrpSpPr/>
          <p:nvPr/>
        </p:nvGrpSpPr>
        <p:grpSpPr>
          <a:xfrm>
            <a:off x="2162779" y="5062747"/>
            <a:ext cx="1414434" cy="1426357"/>
            <a:chOff x="0" y="0"/>
            <a:chExt cx="9678889" cy="8728613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3B53EE2E-BE0B-3EEB-245A-B221385FE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370" r="15370"/>
            <a:stretch>
              <a:fillRect/>
            </a:stretch>
          </p:blipFill>
          <p:spPr>
            <a:xfrm>
              <a:off x="0" y="0"/>
              <a:ext cx="9678889" cy="8728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9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"/>
            <a:ext cx="6367813" cy="3581895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83416" b="-8341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660488">
            <a:off x="-2822137" y="3459451"/>
            <a:ext cx="5521584" cy="269838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2614639" y="669041"/>
            <a:ext cx="5521584" cy="7412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79917" y="963231"/>
            <a:ext cx="2342219" cy="832219"/>
            <a:chOff x="0" y="0"/>
            <a:chExt cx="4073040" cy="1447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73017" cy="1447165"/>
            </a:xfrm>
            <a:custGeom>
              <a:avLst/>
              <a:gdLst/>
              <a:ahLst/>
              <a:cxnLst/>
              <a:rect l="l" t="t" r="r" b="b"/>
              <a:pathLst>
                <a:path w="4073017" h="1447165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49244" y="1447165"/>
                    <a:pt x="3349244" y="1447165"/>
                    <a:pt x="3349244" y="1447165"/>
                  </a:cubicBezTo>
                  <a:cubicBezTo>
                    <a:pt x="3747897" y="1447165"/>
                    <a:pt x="4073017" y="1122172"/>
                    <a:pt x="4073017" y="723519"/>
                  </a:cubicBezTo>
                  <a:cubicBezTo>
                    <a:pt x="4073017" y="324866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560680" y="776393"/>
            <a:ext cx="1182532" cy="1181656"/>
            <a:chOff x="118472" y="33068"/>
            <a:chExt cx="2056384" cy="2054860"/>
          </a:xfrm>
        </p:grpSpPr>
        <p:sp>
          <p:nvSpPr>
            <p:cNvPr id="14" name="Freeform 14"/>
            <p:cNvSpPr/>
            <p:nvPr/>
          </p:nvSpPr>
          <p:spPr>
            <a:xfrm>
              <a:off x="118472" y="33068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616334" y="950539"/>
            <a:ext cx="2344289" cy="833461"/>
            <a:chOff x="0" y="0"/>
            <a:chExt cx="4076640" cy="1449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064834" y="767409"/>
            <a:ext cx="1183737" cy="1182909"/>
            <a:chOff x="0" y="0"/>
            <a:chExt cx="20584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6360657" y="2413914"/>
            <a:ext cx="2343875" cy="832633"/>
            <a:chOff x="0" y="0"/>
            <a:chExt cx="4075920" cy="14479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75811" cy="1447927"/>
            </a:xfrm>
            <a:custGeom>
              <a:avLst/>
              <a:gdLst/>
              <a:ahLst/>
              <a:cxnLst/>
              <a:rect l="l" t="t" r="r" b="b"/>
              <a:pathLst>
                <a:path w="4075811" h="1447927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254423" y="3971698"/>
            <a:ext cx="2343875" cy="832633"/>
            <a:chOff x="0" y="0"/>
            <a:chExt cx="4075920" cy="14479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75811" cy="1447927"/>
            </a:xfrm>
            <a:custGeom>
              <a:avLst/>
              <a:gdLst/>
              <a:ahLst/>
              <a:cxnLst/>
              <a:rect l="l" t="t" r="r" b="b"/>
              <a:pathLst>
                <a:path w="4075811" h="1447927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360657" y="5390102"/>
            <a:ext cx="3375237" cy="832633"/>
            <a:chOff x="0" y="0"/>
            <a:chExt cx="5869424" cy="14479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869267" cy="1447927"/>
            </a:xfrm>
            <a:custGeom>
              <a:avLst/>
              <a:gdLst/>
              <a:ahLst/>
              <a:cxnLst/>
              <a:rect l="l" t="t" r="r" b="b"/>
              <a:pathLst>
                <a:path w="5869267" h="1447927">
                  <a:moveTo>
                    <a:pt x="482628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4826284" y="1447927"/>
                    <a:pt x="4826284" y="1447927"/>
                    <a:pt x="4826284" y="1447927"/>
                  </a:cubicBezTo>
                  <a:cubicBezTo>
                    <a:pt x="5400903" y="1447927"/>
                    <a:pt x="5869267" y="1122807"/>
                    <a:pt x="5869267" y="724027"/>
                  </a:cubicBezTo>
                  <a:cubicBezTo>
                    <a:pt x="5869267" y="325247"/>
                    <a:pt x="5400903" y="0"/>
                    <a:pt x="482628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5518272" y="2275483"/>
            <a:ext cx="1182094" cy="1182094"/>
            <a:chOff x="15115" y="49469"/>
            <a:chExt cx="2055622" cy="2055622"/>
          </a:xfrm>
        </p:grpSpPr>
        <p:sp>
          <p:nvSpPr>
            <p:cNvPr id="26" name="Freeform 26"/>
            <p:cNvSpPr/>
            <p:nvPr/>
          </p:nvSpPr>
          <p:spPr>
            <a:xfrm>
              <a:off x="15115" y="49469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5409252" y="3686742"/>
            <a:ext cx="1182081" cy="1182081"/>
            <a:chOff x="0" y="0"/>
            <a:chExt cx="2055600" cy="20556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5503842" y="5157822"/>
            <a:ext cx="1182081" cy="1182081"/>
            <a:chOff x="0" y="0"/>
            <a:chExt cx="2055600" cy="20556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9646972" y="2402464"/>
            <a:ext cx="2343047" cy="832219"/>
            <a:chOff x="0" y="0"/>
            <a:chExt cx="4074480" cy="14472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074414" cy="1447165"/>
            </a:xfrm>
            <a:custGeom>
              <a:avLst/>
              <a:gdLst/>
              <a:ahLst/>
              <a:cxnLst/>
              <a:rect l="l" t="t" r="r" b="b"/>
              <a:pathLst>
                <a:path w="4074414" h="1447165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9646972" y="3890559"/>
            <a:ext cx="2343047" cy="832219"/>
            <a:chOff x="0" y="0"/>
            <a:chExt cx="4074480" cy="1447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074414" cy="1447165"/>
            </a:xfrm>
            <a:custGeom>
              <a:avLst/>
              <a:gdLst/>
              <a:ahLst/>
              <a:cxnLst/>
              <a:rect l="l" t="t" r="r" b="b"/>
              <a:pathLst>
                <a:path w="4074414" h="1447165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9064834" y="2218092"/>
            <a:ext cx="1181667" cy="1182909"/>
            <a:chOff x="0" y="0"/>
            <a:chExt cx="2054880" cy="20570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9064834" y="3706186"/>
            <a:ext cx="1181667" cy="1182909"/>
            <a:chOff x="0" y="0"/>
            <a:chExt cx="2054880" cy="205704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39" name="Freeform 39"/>
          <p:cNvSpPr/>
          <p:nvPr/>
        </p:nvSpPr>
        <p:spPr>
          <a:xfrm>
            <a:off x="5840529" y="5474907"/>
            <a:ext cx="537580" cy="515512"/>
          </a:xfrm>
          <a:custGeom>
            <a:avLst/>
            <a:gdLst/>
            <a:ahLst/>
            <a:cxnLst/>
            <a:rect l="l" t="t" r="r" b="b"/>
            <a:pathLst>
              <a:path w="806370" h="698745">
                <a:moveTo>
                  <a:pt x="0" y="0"/>
                </a:moveTo>
                <a:lnTo>
                  <a:pt x="806369" y="0"/>
                </a:lnTo>
                <a:lnTo>
                  <a:pt x="806369" y="698745"/>
                </a:lnTo>
                <a:lnTo>
                  <a:pt x="0" y="698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871712" y="1092534"/>
            <a:ext cx="519569" cy="519569"/>
          </a:xfrm>
          <a:custGeom>
            <a:avLst/>
            <a:gdLst/>
            <a:ahLst/>
            <a:cxnLst/>
            <a:rect l="l" t="t" r="r" b="b"/>
            <a:pathLst>
              <a:path w="779353" h="779353">
                <a:moveTo>
                  <a:pt x="0" y="0"/>
                </a:moveTo>
                <a:lnTo>
                  <a:pt x="779353" y="0"/>
                </a:lnTo>
                <a:lnTo>
                  <a:pt x="779353" y="779353"/>
                </a:lnTo>
                <a:lnTo>
                  <a:pt x="0" y="779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747633" y="3938450"/>
            <a:ext cx="636715" cy="636715"/>
          </a:xfrm>
          <a:custGeom>
            <a:avLst/>
            <a:gdLst/>
            <a:ahLst/>
            <a:cxnLst/>
            <a:rect l="l" t="t" r="r" b="b"/>
            <a:pathLst>
              <a:path w="955072" h="955072">
                <a:moveTo>
                  <a:pt x="0" y="0"/>
                </a:moveTo>
                <a:lnTo>
                  <a:pt x="955072" y="0"/>
                </a:lnTo>
                <a:lnTo>
                  <a:pt x="955072" y="955072"/>
                </a:lnTo>
                <a:lnTo>
                  <a:pt x="0" y="955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9351531" y="4002730"/>
            <a:ext cx="608272" cy="608272"/>
          </a:xfrm>
          <a:custGeom>
            <a:avLst/>
            <a:gdLst/>
            <a:ahLst/>
            <a:cxnLst/>
            <a:rect l="l" t="t" r="r" b="b"/>
            <a:pathLst>
              <a:path w="912408" h="912408">
                <a:moveTo>
                  <a:pt x="0" y="0"/>
                </a:moveTo>
                <a:lnTo>
                  <a:pt x="912407" y="0"/>
                </a:lnTo>
                <a:lnTo>
                  <a:pt x="912407" y="912408"/>
                </a:lnTo>
                <a:lnTo>
                  <a:pt x="0" y="912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781480" y="2452046"/>
            <a:ext cx="765111" cy="712510"/>
          </a:xfrm>
          <a:custGeom>
            <a:avLst/>
            <a:gdLst/>
            <a:ahLst/>
            <a:cxnLst/>
            <a:rect l="l" t="t" r="r" b="b"/>
            <a:pathLst>
              <a:path w="1147667" h="1068765">
                <a:moveTo>
                  <a:pt x="0" y="0"/>
                </a:moveTo>
                <a:lnTo>
                  <a:pt x="1147667" y="0"/>
                </a:lnTo>
                <a:lnTo>
                  <a:pt x="1147667" y="1068765"/>
                </a:lnTo>
                <a:lnTo>
                  <a:pt x="0" y="1068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9366302" y="2533635"/>
            <a:ext cx="606201" cy="564525"/>
          </a:xfrm>
          <a:custGeom>
            <a:avLst/>
            <a:gdLst/>
            <a:ahLst/>
            <a:cxnLst/>
            <a:rect l="l" t="t" r="r" b="b"/>
            <a:pathLst>
              <a:path w="909302" h="846788">
                <a:moveTo>
                  <a:pt x="0" y="0"/>
                </a:moveTo>
                <a:lnTo>
                  <a:pt x="909302" y="0"/>
                </a:lnTo>
                <a:lnTo>
                  <a:pt x="909302" y="846787"/>
                </a:lnTo>
                <a:lnTo>
                  <a:pt x="0" y="8467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9257351" y="1062824"/>
            <a:ext cx="768767" cy="651530"/>
          </a:xfrm>
          <a:custGeom>
            <a:avLst/>
            <a:gdLst/>
            <a:ahLst/>
            <a:cxnLst/>
            <a:rect l="l" t="t" r="r" b="b"/>
            <a:pathLst>
              <a:path w="1153151" h="977295">
                <a:moveTo>
                  <a:pt x="0" y="0"/>
                </a:moveTo>
                <a:lnTo>
                  <a:pt x="1153150" y="0"/>
                </a:lnTo>
                <a:lnTo>
                  <a:pt x="1153150" y="977295"/>
                </a:lnTo>
                <a:lnTo>
                  <a:pt x="0" y="9772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0262016" y="2443249"/>
            <a:ext cx="1546369" cy="21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07"/>
              </a:lnSpc>
            </a:pPr>
            <a:r>
              <a:rPr lang="en-US" sz="2133" dirty="0">
                <a:solidFill>
                  <a:srgbClr val="231F20"/>
                </a:solidFill>
                <a:latin typeface="Arial Bold" panose="020B0802020202020204"/>
              </a:rPr>
              <a:t>BUDIDAYA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374092" y="3969459"/>
            <a:ext cx="145007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7"/>
              </a:lnSpc>
            </a:pPr>
            <a:r>
              <a:rPr lang="en-US" sz="1600" dirty="0">
                <a:solidFill>
                  <a:srgbClr val="231F20"/>
                </a:solidFill>
                <a:latin typeface="Arial Bold" panose="020B0802020202020204"/>
              </a:rPr>
              <a:t>OLEOKIMIA &amp; BIOMATERIAL</a:t>
            </a:r>
          </a:p>
          <a:p>
            <a:pPr>
              <a:lnSpc>
                <a:spcPts val="1507"/>
              </a:lnSpc>
            </a:pPr>
            <a:endParaRPr lang="en-US" sz="1600" dirty="0">
              <a:solidFill>
                <a:srgbClr val="231F20"/>
              </a:solidFill>
              <a:latin typeface="Arial Bold" panose="020B0802020202020204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6823088" y="2425339"/>
            <a:ext cx="1967759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43"/>
              </a:lnSpc>
            </a:pPr>
            <a:r>
              <a:rPr lang="en-US" sz="1867" b="1" dirty="0">
                <a:solidFill>
                  <a:srgbClr val="231F20"/>
                </a:solidFill>
                <a:latin typeface="Arial Bold" panose="020B0802020202020204"/>
              </a:rPr>
              <a:t>PASCA PANEN &amp; PENGOLAHAN</a:t>
            </a:r>
          </a:p>
          <a:p>
            <a:pPr marL="0" lvl="1">
              <a:lnSpc>
                <a:spcPts val="1543"/>
              </a:lnSpc>
            </a:pPr>
            <a:endParaRPr lang="en-US" sz="1867" b="1" dirty="0">
              <a:solidFill>
                <a:srgbClr val="231F20"/>
              </a:solidFill>
              <a:latin typeface="Arial Bold" panose="020B0802020202020204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6848059" y="3988565"/>
            <a:ext cx="1731280" cy="225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1660"/>
              </a:lnSpc>
            </a:pPr>
            <a:r>
              <a:rPr lang="en-US" sz="2133" dirty="0">
                <a:solidFill>
                  <a:srgbClr val="231F20"/>
                </a:solidFill>
                <a:latin typeface="Arial Bold" panose="020B0802020202020204"/>
              </a:rPr>
              <a:t>BIOENERGI</a:t>
            </a:r>
            <a:endParaRPr lang="en-US" sz="1443" dirty="0">
              <a:solidFill>
                <a:srgbClr val="231F20"/>
              </a:solidFill>
              <a:latin typeface="Arial Bold" panose="020B0802020202020204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6795289" y="5249762"/>
            <a:ext cx="2580519" cy="8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7"/>
              </a:lnSpc>
            </a:pPr>
            <a:r>
              <a:rPr lang="en-US" sz="1867" b="1" dirty="0">
                <a:solidFill>
                  <a:srgbClr val="231F20"/>
                </a:solidFill>
                <a:latin typeface="Arial Bold" panose="020B0802020202020204"/>
              </a:rPr>
              <a:t>SOSEK, BISNIS &amp; MANAJEMEN, PASAR, TIK</a:t>
            </a:r>
          </a:p>
          <a:p>
            <a:pPr marL="0" lvl="1">
              <a:lnSpc>
                <a:spcPts val="1557"/>
              </a:lnSpc>
            </a:pPr>
            <a:endParaRPr lang="en-US" sz="1867" b="1" dirty="0">
              <a:solidFill>
                <a:srgbClr val="231F20"/>
              </a:solidFill>
              <a:latin typeface="Arial Bold" panose="020B0802020202020204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0246490" y="1038103"/>
            <a:ext cx="1616867" cy="198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533"/>
              </a:lnSpc>
            </a:pPr>
            <a:r>
              <a:rPr lang="en-US" sz="1867" dirty="0">
                <a:solidFill>
                  <a:srgbClr val="231F20"/>
                </a:solidFill>
                <a:latin typeface="Arial Bold" panose="020B0802020202020204"/>
              </a:rPr>
              <a:t>LINGKUNGAN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850152" y="886522"/>
            <a:ext cx="1751997" cy="83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0"/>
              </a:lnSpc>
            </a:pPr>
            <a:r>
              <a:rPr lang="en-US" sz="2133" dirty="0">
                <a:solidFill>
                  <a:srgbClr val="231F20"/>
                </a:solidFill>
                <a:latin typeface="Arial Bold" panose="020B0802020202020204"/>
              </a:rPr>
              <a:t>PAKAN PANGAN &amp; KESEHATAN</a:t>
            </a:r>
          </a:p>
          <a:p>
            <a:pPr marL="0" lvl="1">
              <a:lnSpc>
                <a:spcPts val="1550"/>
              </a:lnSpc>
            </a:pPr>
            <a:endParaRPr lang="en-US" sz="2133" dirty="0">
              <a:solidFill>
                <a:srgbClr val="231F20"/>
              </a:solidFill>
              <a:latin typeface="Arial Bold" panose="020B0802020202020204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616833" y="4145920"/>
            <a:ext cx="447614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3"/>
              </a:lnSpc>
            </a:pPr>
            <a:r>
              <a:rPr lang="en-US" sz="2760" spc="96">
                <a:solidFill>
                  <a:srgbClr val="040506"/>
                </a:solidFill>
                <a:latin typeface="Arial Bold" panose="020B0802020202020204"/>
              </a:rPr>
              <a:t>BIDANG UNGGULAN RISET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16832" y="4944929"/>
            <a:ext cx="2580789" cy="159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7"/>
              </a:lnSpc>
            </a:pPr>
            <a:r>
              <a:rPr lang="en-US" sz="1503" spc="147">
                <a:solidFill>
                  <a:srgbClr val="231F20"/>
                </a:solidFill>
                <a:latin typeface="Arial Bold" panose="020B0802020202020204"/>
              </a:rPr>
              <a:t>ROADMAP RISET KELAPA SAWIT NASIONAL VERSI BPDPKS DISUSUN TAHUN 2016</a:t>
            </a:r>
          </a:p>
          <a:p>
            <a:pPr>
              <a:lnSpc>
                <a:spcPts val="2077"/>
              </a:lnSpc>
            </a:pPr>
            <a:endParaRPr lang="en-US" sz="1503" spc="147">
              <a:solidFill>
                <a:srgbClr val="231F20"/>
              </a:solidFill>
              <a:latin typeface="Arial Bold" panose="020B0802020202020204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0281739" y="2821631"/>
            <a:ext cx="1546369" cy="83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1600" b="1" dirty="0">
                <a:solidFill>
                  <a:srgbClr val="231F20"/>
                </a:solidFill>
                <a:latin typeface="Arial Bold Italics" panose="020B0802020202090204"/>
              </a:rPr>
              <a:t>TERMASUK BAHAN TANAM TANAH DAN PEMUPUKAN</a:t>
            </a:r>
          </a:p>
          <a:p>
            <a:pPr>
              <a:lnSpc>
                <a:spcPts val="1260"/>
              </a:lnSpc>
            </a:pPr>
            <a:endParaRPr lang="en-US" sz="1600" b="1" dirty="0">
              <a:solidFill>
                <a:srgbClr val="231F20"/>
              </a:solidFill>
              <a:latin typeface="Arial Bold Italics" panose="020B0802020202090204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0361374" y="4577527"/>
            <a:ext cx="1571761" cy="50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0"/>
              </a:lnSpc>
            </a:pPr>
            <a:r>
              <a:rPr lang="en-US" sz="1600" b="1" dirty="0">
                <a:solidFill>
                  <a:srgbClr val="231F20"/>
                </a:solidFill>
                <a:latin typeface="Arial Bold Italics" panose="020B0802020202090204"/>
              </a:rPr>
              <a:t>TERMASUK PRODUK BARU</a:t>
            </a:r>
          </a:p>
          <a:p>
            <a:pPr>
              <a:lnSpc>
                <a:spcPts val="1280"/>
              </a:lnSpc>
            </a:pPr>
            <a:endParaRPr lang="en-US" sz="1600" b="1" dirty="0">
              <a:solidFill>
                <a:srgbClr val="231F20"/>
              </a:solidFill>
              <a:latin typeface="Arial Bold Italics" panose="020B0802020202090204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6848059" y="2991647"/>
            <a:ext cx="1610946" cy="50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3"/>
              </a:lnSpc>
            </a:pPr>
            <a:r>
              <a:rPr lang="en-US" sz="1600" b="1" dirty="0">
                <a:solidFill>
                  <a:srgbClr val="231F20"/>
                </a:solidFill>
                <a:latin typeface="Arial Bold Italics" panose="020B0802020202090204"/>
              </a:rPr>
              <a:t>TERMASUK ALAT MESIN</a:t>
            </a:r>
          </a:p>
          <a:p>
            <a:pPr>
              <a:lnSpc>
                <a:spcPts val="1313"/>
              </a:lnSpc>
            </a:pPr>
            <a:endParaRPr lang="en-US" sz="1600" b="1" dirty="0">
              <a:solidFill>
                <a:srgbClr val="231F20"/>
              </a:solidFill>
              <a:latin typeface="Arial Bold Italics" panose="020B0802020202090204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6795289" y="4390810"/>
            <a:ext cx="1731280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0"/>
              </a:lnSpc>
            </a:pPr>
            <a:r>
              <a:rPr lang="en-US" sz="1600" b="1" dirty="0">
                <a:solidFill>
                  <a:srgbClr val="231F20"/>
                </a:solidFill>
                <a:latin typeface="Arial Bold Italics" panose="020B0802020202090204"/>
              </a:rPr>
              <a:t>TERMASUK BBN &amp; LISTRIK</a:t>
            </a:r>
          </a:p>
          <a:p>
            <a:pPr>
              <a:lnSpc>
                <a:spcPts val="1410"/>
              </a:lnSpc>
            </a:pPr>
            <a:endParaRPr lang="en-US" sz="1600" b="1" dirty="0">
              <a:solidFill>
                <a:srgbClr val="231F20"/>
              </a:solidFill>
              <a:latin typeface="Arial Bold Italics" panose="020B0802020202090204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6797646" y="6009766"/>
            <a:ext cx="2459704" cy="67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3"/>
              </a:lnSpc>
            </a:pPr>
            <a:r>
              <a:rPr lang="en-US" sz="1600" b="1" dirty="0">
                <a:solidFill>
                  <a:srgbClr val="231F20"/>
                </a:solidFill>
                <a:latin typeface="Arial Bold Italics" panose="020B0802020202090204"/>
              </a:rPr>
              <a:t>TERMASUK EFISIENSI USAHA &amp; KEBERLANJUTAN</a:t>
            </a:r>
          </a:p>
          <a:p>
            <a:pPr>
              <a:lnSpc>
                <a:spcPts val="1323"/>
              </a:lnSpc>
            </a:pPr>
            <a:endParaRPr lang="en-US" sz="1600" b="1" dirty="0">
              <a:solidFill>
                <a:srgbClr val="231F20"/>
              </a:solidFill>
              <a:latin typeface="Arial Bold Italics" panose="020B0802020202090204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10268732" y="1353093"/>
            <a:ext cx="1601287" cy="67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7"/>
              </a:lnSpc>
            </a:pPr>
            <a:r>
              <a:rPr lang="en-US" sz="1600" b="1" dirty="0">
                <a:solidFill>
                  <a:srgbClr val="231F20"/>
                </a:solidFill>
                <a:latin typeface="Arial Bold Italics" panose="020B0802020202090204"/>
              </a:rPr>
              <a:t>TERMASUK LIMBAH DAN EMISI GRK</a:t>
            </a:r>
          </a:p>
          <a:p>
            <a:pPr>
              <a:lnSpc>
                <a:spcPts val="1307"/>
              </a:lnSpc>
            </a:pPr>
            <a:endParaRPr lang="en-US" sz="1600" b="1" dirty="0">
              <a:solidFill>
                <a:srgbClr val="231F20"/>
              </a:solidFill>
              <a:latin typeface="Arial Bold Italics" panose="020B0802020202090204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6840886" y="1584516"/>
            <a:ext cx="1618119" cy="50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"/>
              </a:lnSpc>
            </a:pPr>
            <a:r>
              <a:rPr lang="en-US" sz="1600" b="1" dirty="0">
                <a:solidFill>
                  <a:srgbClr val="231F20"/>
                </a:solidFill>
                <a:latin typeface="Arial Bold Italics" panose="020B0802020202090204"/>
              </a:rPr>
              <a:t>TERMASUK BTP DAN VITAMIN</a:t>
            </a:r>
          </a:p>
          <a:p>
            <a:pPr>
              <a:lnSpc>
                <a:spcPts val="1320"/>
              </a:lnSpc>
            </a:pPr>
            <a:endParaRPr lang="en-US" sz="1600" b="1" dirty="0">
              <a:solidFill>
                <a:srgbClr val="231F20"/>
              </a:solidFill>
              <a:latin typeface="Arial Bold Italics" panose="020B080202020209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222" b="-92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44736" y="4254900"/>
            <a:ext cx="2194322" cy="2306777"/>
          </a:xfrm>
          <a:custGeom>
            <a:avLst/>
            <a:gdLst/>
            <a:ahLst/>
            <a:cxnLst/>
            <a:rect l="l" t="t" r="r" b="b"/>
            <a:pathLst>
              <a:path w="3291483" h="3460166">
                <a:moveTo>
                  <a:pt x="0" y="0"/>
                </a:moveTo>
                <a:lnTo>
                  <a:pt x="3291483" y="0"/>
                </a:lnTo>
                <a:lnTo>
                  <a:pt x="3291483" y="3460166"/>
                </a:lnTo>
                <a:lnTo>
                  <a:pt x="0" y="3460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0410" y="5408289"/>
            <a:ext cx="1717316" cy="1118402"/>
          </a:xfrm>
          <a:custGeom>
            <a:avLst/>
            <a:gdLst/>
            <a:ahLst/>
            <a:cxnLst/>
            <a:rect l="l" t="t" r="r" b="b"/>
            <a:pathLst>
              <a:path w="2575974" h="1677603">
                <a:moveTo>
                  <a:pt x="0" y="0"/>
                </a:moveTo>
                <a:lnTo>
                  <a:pt x="2575974" y="0"/>
                </a:lnTo>
                <a:lnTo>
                  <a:pt x="2575974" y="1677603"/>
                </a:lnTo>
                <a:lnTo>
                  <a:pt x="0" y="1677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61240" y="-10242"/>
            <a:ext cx="3124880" cy="312488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543329" y="-334182"/>
            <a:ext cx="1766175" cy="176617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-1372815" y="-532260"/>
            <a:ext cx="2745629" cy="2436122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302499" y="6696474"/>
            <a:ext cx="12796997" cy="267467"/>
            <a:chOff x="0" y="0"/>
            <a:chExt cx="5055604" cy="1056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55604" cy="105666"/>
            </a:xfrm>
            <a:custGeom>
              <a:avLst/>
              <a:gdLst/>
              <a:ahLst/>
              <a:cxnLst/>
              <a:rect l="l" t="t" r="r" b="b"/>
              <a:pathLst>
                <a:path w="5055604" h="105666">
                  <a:moveTo>
                    <a:pt x="0" y="0"/>
                  </a:moveTo>
                  <a:lnTo>
                    <a:pt x="5055604" y="0"/>
                  </a:lnTo>
                  <a:lnTo>
                    <a:pt x="5055604" y="105666"/>
                  </a:lnTo>
                  <a:lnTo>
                    <a:pt x="0" y="105666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055604" cy="1913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53"/>
                </a:lnSpc>
              </a:pPr>
              <a:endParaRPr sz="1200"/>
            </a:p>
          </p:txBody>
        </p:sp>
      </p:grpSp>
      <p:pic>
        <p:nvPicPr>
          <p:cNvPr id="16" name="Picture 15" descr="diagram pak didi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981" y="430530"/>
            <a:ext cx="10480463" cy="5895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3C851E-8575-4AF4-3278-B63950F4FA59}"/>
              </a:ext>
            </a:extLst>
          </p:cNvPr>
          <p:cNvSpPr txBox="1"/>
          <p:nvPr/>
        </p:nvSpPr>
        <p:spPr>
          <a:xfrm>
            <a:off x="330806" y="40680"/>
            <a:ext cx="11095610" cy="4205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chemeClr val="bg1"/>
                </a:solidFill>
              </a:rPr>
              <a:t>INTERELASI ANTAR BIDANG RISET GRS UNTUK SOLUSI MASALAH YANG DIHADAPI OLEH INDUSTRI</a:t>
            </a:r>
          </a:p>
        </p:txBody>
      </p:sp>
    </p:spTree>
    <p:extLst>
      <p:ext uri="{BB962C8B-B14F-4D97-AF65-F5344CB8AC3E}">
        <p14:creationId xmlns:p14="http://schemas.microsoft.com/office/powerpoint/2010/main" val="3455881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62258" y="2312018"/>
            <a:ext cx="2977480" cy="2978735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325933" y="2122514"/>
            <a:ext cx="1049805" cy="1047295"/>
            <a:chOff x="0" y="0"/>
            <a:chExt cx="2409120" cy="2403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013125" y="2956773"/>
            <a:ext cx="239391" cy="243469"/>
            <a:chOff x="0" y="0"/>
            <a:chExt cx="549360" cy="55872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325933" y="4432963"/>
            <a:ext cx="1049805" cy="1047295"/>
            <a:chOff x="0" y="0"/>
            <a:chExt cx="2409120" cy="24033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013125" y="4402530"/>
            <a:ext cx="239391" cy="243469"/>
            <a:chOff x="0" y="0"/>
            <a:chExt cx="549360" cy="558720"/>
          </a:xfrm>
        </p:grpSpPr>
        <p:sp>
          <p:nvSpPr>
            <p:cNvPr id="12" name="Freeform 12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079640" y="4473123"/>
            <a:ext cx="103537" cy="102282"/>
            <a:chOff x="0" y="0"/>
            <a:chExt cx="237600" cy="23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325945" y="4432963"/>
            <a:ext cx="1050119" cy="1047295"/>
            <a:chOff x="0" y="0"/>
            <a:chExt cx="2409840" cy="2403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7449480" y="4402530"/>
            <a:ext cx="239391" cy="243469"/>
            <a:chOff x="0" y="0"/>
            <a:chExt cx="549360" cy="558720"/>
          </a:xfrm>
        </p:grpSpPr>
        <p:sp>
          <p:nvSpPr>
            <p:cNvPr id="19" name="Freeform 19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518505" y="4473123"/>
            <a:ext cx="103851" cy="102282"/>
            <a:chOff x="0" y="0"/>
            <a:chExt cx="238320" cy="2347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325945" y="2122514"/>
            <a:ext cx="1050119" cy="1047295"/>
            <a:chOff x="0" y="0"/>
            <a:chExt cx="2409840" cy="24033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7449480" y="2956773"/>
            <a:ext cx="239391" cy="243469"/>
            <a:chOff x="0" y="0"/>
            <a:chExt cx="549360" cy="558720"/>
          </a:xfrm>
        </p:grpSpPr>
        <p:sp>
          <p:nvSpPr>
            <p:cNvPr id="26" name="Freeform 26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0081052" y="3027367"/>
            <a:ext cx="103537" cy="102282"/>
            <a:chOff x="0" y="0"/>
            <a:chExt cx="237600" cy="2347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7518819" y="3027367"/>
            <a:ext cx="103537" cy="102282"/>
            <a:chOff x="0" y="0"/>
            <a:chExt cx="237600" cy="2347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10534870" y="2339558"/>
            <a:ext cx="665128" cy="604662"/>
          </a:xfrm>
          <a:custGeom>
            <a:avLst/>
            <a:gdLst/>
            <a:ahLst/>
            <a:cxnLst/>
            <a:rect l="l" t="t" r="r" b="b"/>
            <a:pathLst>
              <a:path w="997692" h="906993">
                <a:moveTo>
                  <a:pt x="0" y="0"/>
                </a:moveTo>
                <a:lnTo>
                  <a:pt x="997692" y="0"/>
                </a:lnTo>
                <a:lnTo>
                  <a:pt x="997692" y="906993"/>
                </a:lnTo>
                <a:lnTo>
                  <a:pt x="0" y="906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7785929" y="2736317"/>
            <a:ext cx="2130139" cy="2130139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7"/>
                </a:lnSpc>
              </a:pPr>
              <a:endParaRPr sz="1200"/>
            </a:p>
          </p:txBody>
        </p:sp>
      </p:grpSp>
      <p:sp>
        <p:nvSpPr>
          <p:cNvPr id="36" name="Freeform 36"/>
          <p:cNvSpPr/>
          <p:nvPr/>
        </p:nvSpPr>
        <p:spPr>
          <a:xfrm>
            <a:off x="10881416" y="5169930"/>
            <a:ext cx="2745629" cy="2436122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flipH="1" flipV="1">
            <a:off x="-1372815" y="-532260"/>
            <a:ext cx="2745629" cy="2436122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6524517" y="2322245"/>
            <a:ext cx="640891" cy="639289"/>
          </a:xfrm>
          <a:custGeom>
            <a:avLst/>
            <a:gdLst/>
            <a:ahLst/>
            <a:cxnLst/>
            <a:rect l="l" t="t" r="r" b="b"/>
            <a:pathLst>
              <a:path w="961336" h="958933">
                <a:moveTo>
                  <a:pt x="0" y="0"/>
                </a:moveTo>
                <a:lnTo>
                  <a:pt x="961336" y="0"/>
                </a:lnTo>
                <a:lnTo>
                  <a:pt x="961336" y="958933"/>
                </a:lnTo>
                <a:lnTo>
                  <a:pt x="0" y="958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558117" y="4620703"/>
            <a:ext cx="646599" cy="670051"/>
          </a:xfrm>
          <a:custGeom>
            <a:avLst/>
            <a:gdLst/>
            <a:ahLst/>
            <a:cxnLst/>
            <a:rect l="l" t="t" r="r" b="b"/>
            <a:pathLst>
              <a:path w="969899" h="1005077">
                <a:moveTo>
                  <a:pt x="0" y="0"/>
                </a:moveTo>
                <a:lnTo>
                  <a:pt x="969899" y="0"/>
                </a:lnTo>
                <a:lnTo>
                  <a:pt x="969899" y="1005077"/>
                </a:lnTo>
                <a:lnTo>
                  <a:pt x="0" y="1005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6471207" y="4591254"/>
            <a:ext cx="759595" cy="657049"/>
          </a:xfrm>
          <a:custGeom>
            <a:avLst/>
            <a:gdLst/>
            <a:ahLst/>
            <a:cxnLst/>
            <a:rect l="l" t="t" r="r" b="b"/>
            <a:pathLst>
              <a:path w="1139392" h="985574">
                <a:moveTo>
                  <a:pt x="0" y="0"/>
                </a:moveTo>
                <a:lnTo>
                  <a:pt x="1139391" y="0"/>
                </a:lnTo>
                <a:lnTo>
                  <a:pt x="1139391" y="985573"/>
                </a:lnTo>
                <a:lnTo>
                  <a:pt x="0" y="985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0450335" y="5626125"/>
            <a:ext cx="1677007" cy="1092151"/>
          </a:xfrm>
          <a:custGeom>
            <a:avLst/>
            <a:gdLst/>
            <a:ahLst/>
            <a:cxnLst/>
            <a:rect l="l" t="t" r="r" b="b"/>
            <a:pathLst>
              <a:path w="2515511" h="1638227">
                <a:moveTo>
                  <a:pt x="0" y="0"/>
                </a:moveTo>
                <a:lnTo>
                  <a:pt x="2515512" y="0"/>
                </a:lnTo>
                <a:lnTo>
                  <a:pt x="2515512" y="1638226"/>
                </a:lnTo>
                <a:lnTo>
                  <a:pt x="0" y="1638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2056008" y="105483"/>
            <a:ext cx="7811478" cy="132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04"/>
              </a:lnSpc>
              <a:spcBef>
                <a:spcPct val="0"/>
              </a:spcBef>
            </a:pPr>
            <a:r>
              <a:rPr lang="en-US" sz="3844" spc="377">
                <a:solidFill>
                  <a:srgbClr val="231F20"/>
                </a:solidFill>
                <a:latin typeface="Poppins SemiBold" panose="00000700000000000000" charset="0"/>
                <a:cs typeface="Poppins SemiBold" panose="00000700000000000000" charset="0"/>
              </a:rPr>
              <a:t>Target Riset Sawit Kedepan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076078" y="3443637"/>
            <a:ext cx="1549841" cy="64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3"/>
              </a:lnSpc>
            </a:pPr>
            <a:r>
              <a:rPr lang="en-US" sz="1830" spc="91">
                <a:solidFill>
                  <a:srgbClr val="1C5739"/>
                </a:solidFill>
                <a:latin typeface="Poppins Bold" panose="00000800000000000000"/>
              </a:rPr>
              <a:t>Target Riset Sawit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97159" y="1584817"/>
            <a:ext cx="4964588" cy="75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0"/>
              </a:lnSpc>
              <a:spcBef>
                <a:spcPct val="0"/>
              </a:spcBef>
            </a:pP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Menghasilkan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paket-paket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teknologi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inovatif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untuk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peningkatan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produktivitas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sawit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dalam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kerangka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intensifikasi</a:t>
            </a:r>
            <a:r>
              <a:rPr lang="en-US" sz="1413" spc="138" dirty="0">
                <a:solidFill>
                  <a:srgbClr val="231F20"/>
                </a:solidFill>
                <a:latin typeface="Poppins Bold" panose="00000800000000000000"/>
              </a:rPr>
              <a:t> dan </a:t>
            </a:r>
            <a:r>
              <a:rPr lang="en-US" sz="1413" spc="138" dirty="0" err="1">
                <a:solidFill>
                  <a:srgbClr val="231F20"/>
                </a:solidFill>
                <a:latin typeface="Poppins Bold" panose="00000800000000000000"/>
              </a:rPr>
              <a:t>efisiensi</a:t>
            </a:r>
            <a:endParaRPr lang="en-US" sz="1413" spc="138" dirty="0">
              <a:solidFill>
                <a:srgbClr val="231F20"/>
              </a:solidFill>
              <a:latin typeface="Poppins Bold" panose="0000080000000000000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685800" y="1578467"/>
            <a:ext cx="311359" cy="26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  <a:spcBef>
                <a:spcPct val="0"/>
              </a:spcBef>
            </a:pPr>
            <a:r>
              <a:rPr lang="en-US" sz="1613" spc="158">
                <a:solidFill>
                  <a:srgbClr val="231F20"/>
                </a:solidFill>
                <a:latin typeface="Poppins Semi-Bold" panose="00000700000000000000"/>
              </a:rPr>
              <a:t>1.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85800" y="3655333"/>
            <a:ext cx="311359" cy="26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  <a:spcBef>
                <a:spcPct val="0"/>
              </a:spcBef>
            </a:pPr>
            <a:r>
              <a:rPr lang="en-US" sz="1613" spc="158">
                <a:solidFill>
                  <a:srgbClr val="231F20"/>
                </a:solidFill>
                <a:latin typeface="Poppins Semi-Bold" panose="00000700000000000000"/>
              </a:rPr>
              <a:t>3.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85800" y="2556947"/>
            <a:ext cx="311359" cy="26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  <a:spcBef>
                <a:spcPct val="0"/>
              </a:spcBef>
            </a:pPr>
            <a:r>
              <a:rPr lang="en-US" sz="1613" spc="158">
                <a:solidFill>
                  <a:srgbClr val="1C5739"/>
                </a:solidFill>
                <a:latin typeface="Poppins Semi-Bold" panose="00000700000000000000"/>
              </a:rPr>
              <a:t>2.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5800" y="5082606"/>
            <a:ext cx="311359" cy="26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7"/>
              </a:lnSpc>
              <a:spcBef>
                <a:spcPct val="0"/>
              </a:spcBef>
            </a:pPr>
            <a:r>
              <a:rPr lang="en-US" sz="1613" spc="158">
                <a:solidFill>
                  <a:srgbClr val="1C5739"/>
                </a:solidFill>
                <a:latin typeface="Poppins Semi-Bold" panose="00000700000000000000"/>
              </a:rPr>
              <a:t>4.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97159" y="2569647"/>
            <a:ext cx="4964588" cy="1269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0"/>
              </a:lnSpc>
            </a:pPr>
            <a:r>
              <a:rPr lang="en-US" sz="1413" spc="138">
                <a:solidFill>
                  <a:srgbClr val="1C5739"/>
                </a:solidFill>
                <a:latin typeface="Poppins Bold" panose="00000800000000000000"/>
              </a:rPr>
              <a:t>Mengembangkan mekanisasi dan otomasi proses budidaya berbasis sistem informasi untuk mengantisipasi permasalahan tenaga kerja</a:t>
            </a:r>
          </a:p>
          <a:p>
            <a:pPr>
              <a:lnSpc>
                <a:spcPts val="1950"/>
              </a:lnSpc>
              <a:spcBef>
                <a:spcPct val="0"/>
              </a:spcBef>
            </a:pPr>
            <a:endParaRPr lang="en-US" sz="1413" spc="138">
              <a:solidFill>
                <a:srgbClr val="1C5739"/>
              </a:solidFill>
              <a:latin typeface="Poppins Bold" panose="00000800000000000000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997159" y="3682840"/>
            <a:ext cx="4964588" cy="1525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0"/>
              </a:lnSpc>
            </a:pPr>
            <a:r>
              <a:rPr lang="en-US" sz="1413" spc="138">
                <a:solidFill>
                  <a:srgbClr val="231F20"/>
                </a:solidFill>
                <a:latin typeface="Poppins Bold" panose="00000800000000000000"/>
              </a:rPr>
              <a:t>Mengembangkan produk turunan (oleopangan dan oleokimia), produk bioenergi, dan limbah/produk samping (biomassa) untuk peningkatan nilai ekspor produk sawit</a:t>
            </a:r>
          </a:p>
          <a:p>
            <a:pPr>
              <a:lnSpc>
                <a:spcPts val="1950"/>
              </a:lnSpc>
              <a:spcBef>
                <a:spcPct val="0"/>
              </a:spcBef>
            </a:pPr>
            <a:endParaRPr lang="en-US" sz="1413" spc="138">
              <a:solidFill>
                <a:srgbClr val="231F20"/>
              </a:solidFill>
              <a:latin typeface="Poppins Bold" panose="00000800000000000000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997159" y="5112925"/>
            <a:ext cx="4964588" cy="1781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0"/>
              </a:lnSpc>
            </a:pPr>
            <a:r>
              <a:rPr lang="en-US" sz="1413" spc="138">
                <a:solidFill>
                  <a:srgbClr val="1C5739"/>
                </a:solidFill>
                <a:latin typeface="Poppins Bold" panose="00000800000000000000"/>
              </a:rPr>
              <a:t>Memberikan jawaban secara ilmiah atas isu-isu lingkungan (biodiversity, gambut, emisi gas rumah kaca, carbon stock, dan land use) dan keamanan pangan yang diarahkan pada industri sawit, serta penciptaan pasar baru (domestik dan global).</a:t>
            </a:r>
          </a:p>
          <a:p>
            <a:pPr>
              <a:lnSpc>
                <a:spcPts val="1950"/>
              </a:lnSpc>
              <a:spcBef>
                <a:spcPct val="0"/>
              </a:spcBef>
            </a:pPr>
            <a:endParaRPr lang="en-US" sz="1413" spc="138">
              <a:solidFill>
                <a:srgbClr val="1C5739"/>
              </a:solidFill>
              <a:latin typeface="Poppins Bold" panose="0000080000000000000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44999B64-4E1D-414D-98EC-7D4C3C0C61AD}"/>
              </a:ext>
            </a:extLst>
          </p:cNvPr>
          <p:cNvSpPr txBox="1">
            <a:spLocks/>
          </p:cNvSpPr>
          <p:nvPr/>
        </p:nvSpPr>
        <p:spPr>
          <a:xfrm>
            <a:off x="1177409" y="171329"/>
            <a:ext cx="9057537" cy="613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kern="1200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/>
              </a:rPr>
              <a:t>Sistematika</a:t>
            </a:r>
            <a:r>
              <a:rPr lang="en-US" sz="3600" b="1" kern="1200" dirty="0">
                <a:solidFill>
                  <a:schemeClr val="accent2">
                    <a:lumMod val="75000"/>
                  </a:schemeClr>
                </a:solidFill>
                <a:latin typeface="Myriad Pro" panose="020B0503030403020204"/>
              </a:rPr>
              <a:t> </a:t>
            </a:r>
            <a:r>
              <a:rPr lang="en-US" sz="3600" b="1" kern="1200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/>
              </a:rPr>
              <a:t>Penulisan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/>
              </a:rPr>
              <a:t> </a:t>
            </a:r>
            <a:r>
              <a:rPr lang="en-US" sz="3600" b="1" kern="1200" dirty="0">
                <a:solidFill>
                  <a:schemeClr val="accent2">
                    <a:lumMod val="75000"/>
                  </a:schemeClr>
                </a:solidFill>
                <a:latin typeface="Myriad Pro" panose="020B0503030403020204"/>
              </a:rPr>
              <a:t>Proposal</a:t>
            </a:r>
            <a:endParaRPr lang="en-US" sz="3600" kern="1200" dirty="0">
              <a:solidFill>
                <a:schemeClr val="accent2">
                  <a:lumMod val="75000"/>
                </a:schemeClr>
              </a:solidFill>
              <a:latin typeface="Myriad Pro" panose="020B0503030403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8D5DC0-680D-4D9B-B6F4-D049FFDF9AF7}"/>
              </a:ext>
            </a:extLst>
          </p:cNvPr>
          <p:cNvSpPr txBox="1"/>
          <p:nvPr/>
        </p:nvSpPr>
        <p:spPr>
          <a:xfrm>
            <a:off x="793069" y="730682"/>
            <a:ext cx="10898921" cy="6127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Proposal penelitian dan pengembangan yang diajukan maksimum 20 halaman (tidak termasuk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surat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pengantar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,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halaman sampul, halaman pengesahan, daftar isi dan lampiran) yang ditulis menggunakan font Arial ukuran 12 dan 1½ spasi dan</a:t>
            </a:r>
            <a:r>
              <a:rPr lang="id-ID" sz="1600" b="1" spc="-25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ukuran</a:t>
            </a:r>
            <a:r>
              <a:rPr lang="id-ID" sz="1600" b="1" spc="-25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kertas</a:t>
            </a:r>
            <a:r>
              <a:rPr lang="id-ID" sz="1600" b="1" spc="-15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A4</a:t>
            </a:r>
            <a:r>
              <a:rPr lang="id-ID" sz="1600" b="1" spc="-25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kecuali</a:t>
            </a:r>
            <a:r>
              <a:rPr lang="id-ID" sz="1600" b="1" spc="-40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ringkasan</a:t>
            </a:r>
            <a:r>
              <a:rPr lang="id-ID" sz="1600" b="1" spc="-20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satu</a:t>
            </a:r>
            <a:r>
              <a:rPr lang="id-ID" sz="1600" b="1" spc="-25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spasi</a:t>
            </a:r>
            <a:r>
              <a:rPr lang="id-ID" sz="1600" b="1" spc="-30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dan</a:t>
            </a:r>
            <a:r>
              <a:rPr lang="id-ID" sz="1600" b="1" spc="-25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ukuran</a:t>
            </a:r>
            <a:r>
              <a:rPr lang="id-ID" sz="1600" b="1" spc="-15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kertas</a:t>
            </a:r>
            <a:r>
              <a:rPr lang="id-ID" sz="1600" b="1" spc="-15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A4</a:t>
            </a:r>
            <a:r>
              <a:rPr lang="id-ID" sz="1600" b="1" spc="-30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serta mengikuti sistematika sebagai</a:t>
            </a:r>
            <a:r>
              <a:rPr lang="id-ID" sz="1600" b="1" spc="-30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berikut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MS Reference Sans Serif" panose="020B0604030504040204" pitchFamily="34" charset="0"/>
                <a:cs typeface="MS Reference Sans Serif" panose="020B0604030504040204" pitchFamily="34" charset="0"/>
              </a:rPr>
              <a:t>:</a:t>
            </a:r>
          </a:p>
          <a:p>
            <a:endParaRPr lang="en-US" sz="1600" b="1" dirty="0">
              <a:latin typeface="MS Reference Sans Serif" panose="020B0604030504040204" pitchFamily="34" charset="0"/>
            </a:endParaRPr>
          </a:p>
          <a:p>
            <a:pPr marL="342900" marR="0" lvl="0" indent="-342900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en-US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SURAT PENGANTAR PROPOSAL (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Ditandatangani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oleh 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Kepala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Lembaga 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Litbang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)</a:t>
            </a:r>
          </a:p>
          <a:p>
            <a:pPr marL="342900" marR="0" lvl="0" indent="-342900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HALAMAN</a:t>
            </a:r>
            <a:r>
              <a:rPr lang="id-ID" sz="1600" b="1" spc="-5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SAMPUL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>
              <a:spcBef>
                <a:spcPts val="2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HALAMAN</a:t>
            </a:r>
            <a:r>
              <a:rPr lang="id-ID" sz="1600" b="1" spc="-5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PENGESAHAN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>
              <a:spcBef>
                <a:spcPts val="2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en-US" sz="1600" b="1" dirty="0"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DAFTAR ISI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 algn="just">
              <a:spcBef>
                <a:spcPts val="215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105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ABSTRAK (Maksimum satu</a:t>
            </a:r>
            <a:r>
              <a:rPr lang="id-ID" sz="1600" b="1" spc="-40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halaman)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>
              <a:spcBef>
                <a:spcPts val="195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BAB 1.</a:t>
            </a:r>
            <a:r>
              <a:rPr lang="id-ID" sz="1600" b="1" spc="-20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PENDAHULUAN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>
              <a:spcBef>
                <a:spcPts val="2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BAB 2. STUDI</a:t>
            </a:r>
            <a:r>
              <a:rPr lang="id-ID" sz="1600" b="1" spc="-20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PUSTAKA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>
              <a:spcBef>
                <a:spcPts val="2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BAB 3. METODE</a:t>
            </a:r>
            <a:r>
              <a:rPr lang="id-ID" sz="1600" b="1" spc="-30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RISET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>
              <a:spcBef>
                <a:spcPts val="2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BAB 4.</a:t>
            </a:r>
            <a:r>
              <a:rPr lang="id-ID" sz="1600" b="1" spc="-15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LUARAN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>
              <a:spcBef>
                <a:spcPts val="305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BAB 5. BIAYA DAN JADWAL</a:t>
            </a:r>
            <a:r>
              <a:rPr lang="id-ID" sz="1600" b="1" spc="-40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PENELITIAN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>
              <a:spcBef>
                <a:spcPts val="235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DAFTAR PUSTAKA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0" lvl="0" indent="-342900">
              <a:spcBef>
                <a:spcPts val="2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820420" algn="l"/>
                <a:tab pos="82105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LAMPIRAN</a:t>
            </a:r>
            <a:endParaRPr lang="en-US" sz="1600" b="1" dirty="0">
              <a:effectLst/>
              <a:latin typeface="MS Reference Sans Serif" panose="020B060403050404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marR="0" lvl="1" indent="-285750">
              <a:spcBef>
                <a:spcPts val="20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041400" algn="l"/>
                <a:tab pos="104203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Lampiran 1. Pakta Integritas (Ketua dan</a:t>
            </a:r>
            <a:r>
              <a:rPr lang="id-ID" sz="1600" b="1" spc="-60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Anggota)</a:t>
            </a:r>
            <a:endParaRPr lang="en-US" sz="1600" b="1" dirty="0">
              <a:effectLst/>
              <a:latin typeface="MS Reference Sans Serif" panose="020B0604030504040204" pitchFamily="34" charset="0"/>
              <a:ea typeface="Courier New" panose="02070309020205020404" pitchFamily="49" charset="0"/>
              <a:cs typeface="MS Reference Sans Serif" panose="020B0604030504040204" pitchFamily="34" charset="0"/>
            </a:endParaRPr>
          </a:p>
          <a:p>
            <a:pPr marL="742950" marR="0" lvl="1" indent="-285750">
              <a:spcBef>
                <a:spcPts val="13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041400" algn="l"/>
                <a:tab pos="104203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Lampiran 2. Struktur dan Rincian Kebutuhan Pendanaan</a:t>
            </a:r>
            <a:r>
              <a:rPr lang="id-ID" sz="1600" b="1" spc="-60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Riset</a:t>
            </a:r>
            <a:endParaRPr lang="en-US" sz="1600" b="1" dirty="0">
              <a:effectLst/>
              <a:latin typeface="MS Reference Sans Serif" panose="020B0604030504040204" pitchFamily="34" charset="0"/>
              <a:ea typeface="Courier New" panose="02070309020205020404" pitchFamily="49" charset="0"/>
              <a:cs typeface="MS Reference Sans Serif" panose="020B0604030504040204" pitchFamily="34" charset="0"/>
            </a:endParaRPr>
          </a:p>
          <a:p>
            <a:pPr marL="742950" marR="0" lvl="1" indent="-285750">
              <a:spcBef>
                <a:spcPts val="135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041400" algn="l"/>
                <a:tab pos="1042035" algn="l"/>
              </a:tabLst>
            </a:pPr>
            <a:r>
              <a:rPr lang="id-ID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Lampiran 3. Surat perjanjian kerjasama dengan mitra riset (jika</a:t>
            </a:r>
            <a:r>
              <a:rPr lang="id-ID" sz="1600" b="1" spc="-95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 </a:t>
            </a:r>
            <a:r>
              <a:rPr lang="id-ID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ada)</a:t>
            </a:r>
            <a:endParaRPr lang="en-US" sz="1600" b="1" dirty="0">
              <a:effectLst/>
              <a:latin typeface="MS Reference Sans Serif" panose="020B0604030504040204" pitchFamily="34" charset="0"/>
              <a:ea typeface="Courier New" panose="02070309020205020404" pitchFamily="49" charset="0"/>
              <a:cs typeface="MS Reference Sans Serif" panose="020B0604030504040204" pitchFamily="34" charset="0"/>
            </a:endParaRPr>
          </a:p>
          <a:p>
            <a:pPr marL="742950" marR="304800" lvl="1" indent="-285750">
              <a:spcBef>
                <a:spcPts val="135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1041400" algn="l"/>
                <a:tab pos="1042035" algn="l"/>
              </a:tabLst>
            </a:pPr>
            <a:r>
              <a:rPr lang="en-US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Lampiran 4. Surat 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pernyataan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bersedia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merepositori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 (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serah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 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simpan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) data primer 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penelitian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 (</a:t>
            </a:r>
            <a:r>
              <a:rPr lang="en-US" sz="1600" b="1" dirty="0" err="1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Ketua</a:t>
            </a:r>
            <a:r>
              <a:rPr lang="en-US" sz="1600" b="1" dirty="0">
                <a:effectLst/>
                <a:latin typeface="MS Reference Sans Serif" panose="020B0604030504040204" pitchFamily="34" charset="0"/>
                <a:ea typeface="Courier New" panose="02070309020205020404" pitchFamily="49" charset="0"/>
                <a:cs typeface="MS Reference Sans Serif" panose="020B0604030504040204" pitchFamily="34" charset="0"/>
              </a:rPr>
              <a:t>)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4AD23-8C50-6D28-ADDD-7BB217A7B41A}"/>
              </a:ext>
            </a:extLst>
          </p:cNvPr>
          <p:cNvSpPr txBox="1"/>
          <p:nvPr/>
        </p:nvSpPr>
        <p:spPr>
          <a:xfrm>
            <a:off x="6096000" y="2525050"/>
            <a:ext cx="7028586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MENENTUKAN KELOLOSAN SELEKSI ADMINISTRATIF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CC14482-BA9F-B3E2-BC50-65C754A58C61}"/>
              </a:ext>
            </a:extLst>
          </p:cNvPr>
          <p:cNvSpPr/>
          <p:nvPr/>
        </p:nvSpPr>
        <p:spPr>
          <a:xfrm>
            <a:off x="9376288" y="3794341"/>
            <a:ext cx="1717316" cy="1118402"/>
          </a:xfrm>
          <a:custGeom>
            <a:avLst/>
            <a:gdLst/>
            <a:ahLst/>
            <a:cxnLst/>
            <a:rect l="l" t="t" r="r" b="b"/>
            <a:pathLst>
              <a:path w="2575974" h="1677603">
                <a:moveTo>
                  <a:pt x="0" y="0"/>
                </a:moveTo>
                <a:lnTo>
                  <a:pt x="2575974" y="0"/>
                </a:lnTo>
                <a:lnTo>
                  <a:pt x="2575974" y="1677603"/>
                </a:lnTo>
                <a:lnTo>
                  <a:pt x="0" y="1677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06554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</TotalTime>
  <Words>1959</Words>
  <Application>Microsoft Office PowerPoint</Application>
  <PresentationFormat>Widescreen</PresentationFormat>
  <Paragraphs>288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Aldhabi</vt:lpstr>
      <vt:lpstr>AngsanaUPC</vt:lpstr>
      <vt:lpstr>Arial</vt:lpstr>
      <vt:lpstr>Arial Bold</vt:lpstr>
      <vt:lpstr>Arial Bold Italics</vt:lpstr>
      <vt:lpstr>Arial Narrow</vt:lpstr>
      <vt:lpstr>Calibri</vt:lpstr>
      <vt:lpstr>Calibri Light</vt:lpstr>
      <vt:lpstr>Codec Pro ExtraBold</vt:lpstr>
      <vt:lpstr>Courier New</vt:lpstr>
      <vt:lpstr>Curlz MT</vt:lpstr>
      <vt:lpstr>MS Reference Sans Serif</vt:lpstr>
      <vt:lpstr>Myriad Pro</vt:lpstr>
      <vt:lpstr>Poppins Bold</vt:lpstr>
      <vt:lpstr>Poppins ExtraBold</vt:lpstr>
      <vt:lpstr>Poppins Medium</vt:lpstr>
      <vt:lpstr>Poppins SemiBold</vt:lpstr>
      <vt:lpstr>Poppins Semi-Bold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SUCCESS RATE PENDANAAN PROPOSAL GRS</vt:lpstr>
      <vt:lpstr>  Alasan utama kegagalan proposal (SKEMA KOMPETITIF/SELEKSI)  </vt:lpstr>
      <vt:lpstr> STRATEGI PENYUSUNAN PROPOSAL GRS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Didiek Goenadi</dc:creator>
  <cp:lastModifiedBy>Didiek Goenadi</cp:lastModifiedBy>
  <cp:revision>7</cp:revision>
  <dcterms:created xsi:type="dcterms:W3CDTF">2023-05-23T02:55:30Z</dcterms:created>
  <dcterms:modified xsi:type="dcterms:W3CDTF">2024-02-14T06:49:09Z</dcterms:modified>
</cp:coreProperties>
</file>