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6"/>
  </p:notesMasterIdLst>
  <p:sldIdLst>
    <p:sldId id="1045" r:id="rId5"/>
    <p:sldId id="1042" r:id="rId6"/>
    <p:sldId id="1030" r:id="rId7"/>
    <p:sldId id="1031" r:id="rId8"/>
    <p:sldId id="1034" r:id="rId9"/>
    <p:sldId id="1033" r:id="rId10"/>
    <p:sldId id="1035" r:id="rId11"/>
    <p:sldId id="1038" r:id="rId12"/>
    <p:sldId id="1040" r:id="rId13"/>
    <p:sldId id="1044" r:id="rId14"/>
    <p:sldId id="103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5FC318B-C1E7-A60D-D671-DCAA0D4DE7A7}" name="Wagner, Daniel GIZ" initials="WDG" userId="S::daniel.wagner@giz.de::da716e5a-e504-44bf-b48c-9271231960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aarbeck, Christopher GIZ" initials="HCG" lastIdx="11" clrIdx="6">
    <p:extLst>
      <p:ext uri="{19B8F6BF-5375-455C-9EA6-DF929625EA0E}">
        <p15:presenceInfo xmlns:p15="http://schemas.microsoft.com/office/powerpoint/2012/main" userId="S::christopher.haarbeck@giz.de::c9650904-714c-45d6-b9d2-03c17ffa41b8" providerId="AD"/>
      </p:ext>
    </p:extLst>
  </p:cmAuthor>
  <p:cmAuthor id="1" name="Langendorf, Annette GIZ" initials="LAG" lastIdx="77" clrIdx="0">
    <p:extLst>
      <p:ext uri="{19B8F6BF-5375-455C-9EA6-DF929625EA0E}">
        <p15:presenceInfo xmlns:p15="http://schemas.microsoft.com/office/powerpoint/2012/main" userId="S::annette.langendorf@giz.de::f444ba0d-fe38-4953-9e14-ff656e411316" providerId="AD"/>
      </p:ext>
    </p:extLst>
  </p:cmAuthor>
  <p:cmAuthor id="8" name="Beese, Karin GIZ" initials="BKG" lastIdx="4" clrIdx="7">
    <p:extLst>
      <p:ext uri="{19B8F6BF-5375-455C-9EA6-DF929625EA0E}">
        <p15:presenceInfo xmlns:p15="http://schemas.microsoft.com/office/powerpoint/2012/main" userId="S::karin.beese@giz.de::f98d58b0-1859-4a82-a523-58f46e959953" providerId="AD"/>
      </p:ext>
    </p:extLst>
  </p:cmAuthor>
  <p:cmAuthor id="2" name="Herzog, Florian GIZ" initials="HFG" lastIdx="36" clrIdx="1">
    <p:extLst>
      <p:ext uri="{19B8F6BF-5375-455C-9EA6-DF929625EA0E}">
        <p15:presenceInfo xmlns:p15="http://schemas.microsoft.com/office/powerpoint/2012/main" userId="S::florian.herzog@giz.de::fae3fdc7-89d3-49a7-be9c-6a0a1a68fb76" providerId="AD"/>
      </p:ext>
    </p:extLst>
  </p:cmAuthor>
  <p:cmAuthor id="9" name="Helguero Kandt, Lia Jana GIZ" initials="HKLJG" lastIdx="13" clrIdx="8">
    <p:extLst>
      <p:ext uri="{19B8F6BF-5375-455C-9EA6-DF929625EA0E}">
        <p15:presenceInfo xmlns:p15="http://schemas.microsoft.com/office/powerpoint/2012/main" userId="S::lia.helguerokandt@giz.de::50df48c5-ea67-4fb8-b6fc-92a0e7c61c6d" providerId="AD"/>
      </p:ext>
    </p:extLst>
  </p:cmAuthor>
  <p:cmAuthor id="3" name="Kraemer, Frank GIZ" initials="KG" lastIdx="7" clrIdx="2">
    <p:extLst>
      <p:ext uri="{19B8F6BF-5375-455C-9EA6-DF929625EA0E}">
        <p15:presenceInfo xmlns:p15="http://schemas.microsoft.com/office/powerpoint/2012/main" userId="S::frank.kraemer@giz.de::0d6957e8-09f9-4130-a73b-73fc2f505f94" providerId="AD"/>
      </p:ext>
    </p:extLst>
  </p:cmAuthor>
  <p:cmAuthor id="4" name="Faesel, Christopher GIZ" initials="FG" lastIdx="2" clrIdx="3">
    <p:extLst>
      <p:ext uri="{19B8F6BF-5375-455C-9EA6-DF929625EA0E}">
        <p15:presenceInfo xmlns:p15="http://schemas.microsoft.com/office/powerpoint/2012/main" userId="S::christopher.faesel@giz.de::395d6e87-4841-48db-a1d3-684f5e12af2e" providerId="AD"/>
      </p:ext>
    </p:extLst>
  </p:cmAuthor>
  <p:cmAuthor id="5" name="Fuchs, David GIZ" initials="FDG" lastIdx="3" clrIdx="4">
    <p:extLst>
      <p:ext uri="{19B8F6BF-5375-455C-9EA6-DF929625EA0E}">
        <p15:presenceInfo xmlns:p15="http://schemas.microsoft.com/office/powerpoint/2012/main" userId="S::david.fuchs@giz.de::941abcf3-34f3-4983-aa43-4991a0ca97c6" providerId="AD"/>
      </p:ext>
    </p:extLst>
  </p:cmAuthor>
  <p:cmAuthor id="6" name="Grams, Enrico GIZ" initials="GEG" lastIdx="34" clrIdx="5">
    <p:extLst>
      <p:ext uri="{19B8F6BF-5375-455C-9EA6-DF929625EA0E}">
        <p15:presenceInfo xmlns:p15="http://schemas.microsoft.com/office/powerpoint/2012/main" userId="S::enrico.grams@giz.de::b5079738-c940-497d-b83c-376c88ead2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35E"/>
    <a:srgbClr val="F2B800"/>
    <a:srgbClr val="E7C425"/>
    <a:srgbClr val="2C6B75"/>
    <a:srgbClr val="E8C425"/>
    <a:srgbClr val="9AC8BF"/>
    <a:srgbClr val="8FC1B9"/>
    <a:srgbClr val="9AD0D9"/>
    <a:srgbClr val="26435E"/>
    <a:srgbClr val="9CB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02D12-B3A7-43C9-9EC4-579DC24C6BEB}" v="8" dt="2024-01-02T10:54:51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CD9A5-8770-446C-8868-6570844C3A89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A579-AF71-4AA1-A746-A77E7332FF6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2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DE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0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el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5"/>
          <a:stretch/>
        </p:blipFill>
        <p:spPr bwMode="gray">
          <a:xfrm>
            <a:off x="166756" y="163830"/>
            <a:ext cx="11858487" cy="4321638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22413" y="2123419"/>
            <a:ext cx="10628948" cy="105272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Titelfolie / </a:t>
            </a:r>
            <a:r>
              <a:rPr lang="de-DE" noProof="0"/>
              <a:t>Headline</a:t>
            </a:r>
            <a:br>
              <a:rPr lang="de-DE" noProof="0"/>
            </a:br>
            <a:r>
              <a:rPr lang="de-DE" noProof="0"/>
              <a:t>mit farbigem GIZ Key Visual</a:t>
            </a:r>
            <a:endParaRPr lang="de-DE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2413" y="3396162"/>
            <a:ext cx="10627783" cy="882293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  <a:p>
            <a:pPr lvl="0"/>
            <a:r>
              <a:rPr lang="de-DE"/>
              <a:t>Projektname | Datum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B324CBA-CA85-4881-8B49-694DEC02C73A}"/>
              </a:ext>
            </a:extLst>
          </p:cNvPr>
          <p:cNvSpPr txBox="1"/>
          <p:nvPr userDrawn="1"/>
        </p:nvSpPr>
        <p:spPr>
          <a:xfrm>
            <a:off x="7089171" y="5266922"/>
            <a:ext cx="4493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IKI Small Grants is carried out by </a:t>
            </a:r>
            <a:r>
              <a:rPr lang="en-US" sz="16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GIZ on behalf of the German Federal Ministries BMWK, AA and BMUV within the International Climate Initiative IKI.</a:t>
            </a:r>
            <a:endParaRPr lang="de-DE" sz="1200"/>
          </a:p>
        </p:txBody>
      </p:sp>
      <p:pic>
        <p:nvPicPr>
          <p:cNvPr id="11" name="Grafik 10" descr="Red logo of GIZ Deutsche Gesellschaft für Internationale Zusammenarbeit GmbH">
            <a:extLst>
              <a:ext uri="{FF2B5EF4-FFF2-40B4-BE49-F238E27FC236}">
                <a16:creationId xmlns:a16="http://schemas.microsoft.com/office/drawing/2014/main" id="{8D7A9D29-703A-4DFB-B8BD-93BF2C5CDB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722" y="5154605"/>
            <a:ext cx="1915449" cy="798126"/>
          </a:xfrm>
          <a:prstGeom prst="rect">
            <a:avLst/>
          </a:prstGeom>
        </p:spPr>
      </p:pic>
      <p:pic>
        <p:nvPicPr>
          <p:cNvPr id="13" name="Grafik 12" descr="Logo stating 'Supported by the Federal Ministry of Economic Affairs and Climate Action and the Federal Foreign Office on the basis of a decision by the German Bundestag'. Besides, logo of the international climate initiative.">
            <a:extLst>
              <a:ext uri="{FF2B5EF4-FFF2-40B4-BE49-F238E27FC236}">
                <a16:creationId xmlns:a16="http://schemas.microsoft.com/office/drawing/2014/main" id="{CC91F382-9355-4363-BDF8-C9FD304602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6756" y="4898086"/>
            <a:ext cx="4795641" cy="16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606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nhaltsfeld Rosette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3">
            <a:extLst>
              <a:ext uri="{FF2B5EF4-FFF2-40B4-BE49-F238E27FC236}">
                <a16:creationId xmlns:a16="http://schemas.microsoft.com/office/drawing/2014/main" id="{F190B382-4D33-422F-9D4A-235E40E28F3E}"/>
              </a:ext>
            </a:extLst>
          </p:cNvPr>
          <p:cNvSpPr/>
          <p:nvPr userDrawn="1"/>
        </p:nvSpPr>
        <p:spPr>
          <a:xfrm>
            <a:off x="-17788" y="0"/>
            <a:ext cx="368231" cy="6858000"/>
          </a:xfrm>
          <a:prstGeom prst="rect">
            <a:avLst/>
          </a:prstGeom>
          <a:solidFill>
            <a:srgbClr val="E8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A3631DB-808A-46EF-9C74-8EFDCE0092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630" y="563210"/>
            <a:ext cx="735165" cy="735165"/>
          </a:xfrm>
          <a:prstGeom prst="rect">
            <a:avLst/>
          </a:prstGeom>
        </p:spPr>
      </p:pic>
      <p:sp>
        <p:nvSpPr>
          <p:cNvPr id="11" name="Rechteck 5">
            <a:extLst>
              <a:ext uri="{FF2B5EF4-FFF2-40B4-BE49-F238E27FC236}">
                <a16:creationId xmlns:a16="http://schemas.microsoft.com/office/drawing/2014/main" id="{955B08B5-FC79-4155-BE4B-A098B6A48D09}"/>
              </a:ext>
            </a:extLst>
          </p:cNvPr>
          <p:cNvSpPr/>
          <p:nvPr userDrawn="1"/>
        </p:nvSpPr>
        <p:spPr>
          <a:xfrm rot="5400000" flipH="1">
            <a:off x="7841706" y="-3394600"/>
            <a:ext cx="49801" cy="8650787"/>
          </a:xfrm>
          <a:prstGeom prst="rect">
            <a:avLst/>
          </a:prstGeom>
          <a:solidFill>
            <a:srgbClr val="26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CCAB1DE-3786-44F1-A491-473EC34B32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0500" y="355619"/>
            <a:ext cx="8191500" cy="540000"/>
          </a:xfrm>
        </p:spPr>
        <p:txBody>
          <a:bodyPr/>
          <a:lstStyle>
            <a:lvl1pPr algn="r">
              <a:defRPr lang="de-DE" sz="3600" b="1" kern="1200" dirty="0" smtClean="0">
                <a:solidFill>
                  <a:srgbClr val="0F435E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D86DE43-210B-4ED1-A3AC-95743356F4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7025" y="1597025"/>
            <a:ext cx="9750425" cy="4373563"/>
          </a:xfrm>
        </p:spPr>
        <p:txBody>
          <a:bodyPr/>
          <a:lstStyle>
            <a:lvl1pPr>
              <a:defRPr sz="1800">
                <a:solidFill>
                  <a:srgbClr val="0F435E"/>
                </a:solidFill>
              </a:defRPr>
            </a:lvl1pPr>
            <a:lvl2pPr>
              <a:defRPr sz="1800">
                <a:solidFill>
                  <a:srgbClr val="0F435E"/>
                </a:solidFill>
              </a:defRPr>
            </a:lvl2pPr>
            <a:lvl3pPr>
              <a:defRPr>
                <a:solidFill>
                  <a:srgbClr val="0F435E"/>
                </a:solidFill>
              </a:defRPr>
            </a:lvl3pPr>
          </a:lstStyle>
          <a:p>
            <a:pPr lvl="0"/>
            <a:r>
              <a:rPr lang="de-DE"/>
              <a:t>Mastertext Arial 20, dunkelblau</a:t>
            </a:r>
          </a:p>
          <a:p>
            <a:pPr lvl="0"/>
            <a:endParaRPr lang="de-DE"/>
          </a:p>
          <a:p>
            <a:pPr lvl="1"/>
            <a:r>
              <a:rPr lang="de-DE"/>
              <a:t>Aufzählung ebenfalls Schriftgröße 20</a:t>
            </a:r>
          </a:p>
          <a:p>
            <a:pPr lvl="2"/>
            <a:r>
              <a:rPr lang="de-DE"/>
              <a:t>Ggf. 18 bei viel Text (möglichst vermeiden)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6C84B42-70A8-4441-A6FA-6A9C2C062DE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F8C08BB-39C6-4694-A33D-4EA9FC24CB32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CD3BBE6-316E-48F8-B116-A935CE1ADA2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FF9677-FADF-48C8-9A33-5AB93252C4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B11488-ACE6-4348-8502-F9B1813AA5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61282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Inhaltsfel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3">
            <a:extLst>
              <a:ext uri="{FF2B5EF4-FFF2-40B4-BE49-F238E27FC236}">
                <a16:creationId xmlns:a16="http://schemas.microsoft.com/office/drawing/2014/main" id="{1A6B81BD-AC95-4A3A-B899-9C03B49D5A4C}"/>
              </a:ext>
            </a:extLst>
          </p:cNvPr>
          <p:cNvSpPr/>
          <p:nvPr userDrawn="1"/>
        </p:nvSpPr>
        <p:spPr>
          <a:xfrm>
            <a:off x="-17788" y="0"/>
            <a:ext cx="368231" cy="6858000"/>
          </a:xfrm>
          <a:prstGeom prst="rect">
            <a:avLst/>
          </a:prstGeom>
          <a:solidFill>
            <a:srgbClr val="E8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9BBD7E72-A337-4831-A80D-86C6E44924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0500" y="355619"/>
            <a:ext cx="8191500" cy="540000"/>
          </a:xfrm>
        </p:spPr>
        <p:txBody>
          <a:bodyPr/>
          <a:lstStyle>
            <a:lvl1pPr algn="r">
              <a:defRPr lang="de-DE" sz="3600" b="1" kern="1200" dirty="0" smtClean="0">
                <a:solidFill>
                  <a:srgbClr val="0F435E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8844B65-6E5F-461B-BFA4-F319D4CCD0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7025" y="1597025"/>
            <a:ext cx="9750425" cy="4373563"/>
          </a:xfrm>
        </p:spPr>
        <p:txBody>
          <a:bodyPr/>
          <a:lstStyle>
            <a:lvl1pPr>
              <a:defRPr sz="1800">
                <a:solidFill>
                  <a:srgbClr val="0F435E"/>
                </a:solidFill>
              </a:defRPr>
            </a:lvl1pPr>
            <a:lvl2pPr>
              <a:defRPr sz="1800">
                <a:solidFill>
                  <a:srgbClr val="0F435E"/>
                </a:solidFill>
              </a:defRPr>
            </a:lvl2pPr>
            <a:lvl3pPr>
              <a:defRPr>
                <a:solidFill>
                  <a:srgbClr val="0F435E"/>
                </a:solidFill>
              </a:defRPr>
            </a:lvl3pPr>
          </a:lstStyle>
          <a:p>
            <a:pPr lvl="0"/>
            <a:r>
              <a:rPr lang="de-DE"/>
              <a:t>Mastertext Arial 20, dunkelblau</a:t>
            </a:r>
          </a:p>
          <a:p>
            <a:pPr lvl="0"/>
            <a:endParaRPr lang="de-DE"/>
          </a:p>
          <a:p>
            <a:pPr lvl="1"/>
            <a:r>
              <a:rPr lang="de-DE"/>
              <a:t>Aufzählung ebenfalls Schriftgröße 20</a:t>
            </a:r>
          </a:p>
          <a:p>
            <a:pPr lvl="2"/>
            <a:r>
              <a:rPr lang="de-DE"/>
              <a:t>Ggf. 18 bei viel Text (möglichst vermeiden)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2E8044-C58A-4B9B-8172-647B55CA16E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239AA4B-8C86-4D9E-B373-706F7E10A169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4C34D49-1C81-4119-AB0E-CA206131518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A70056-7DC2-4421-93DB-C95D7AC6208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B11488-ACE6-4348-8502-F9B1813AA5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1664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Diagonale Inhaltsfel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A8083524-2775-4DDA-ABFF-7ECCDB3BCB04}"/>
              </a:ext>
            </a:extLst>
          </p:cNvPr>
          <p:cNvSpPr/>
          <p:nvPr userDrawn="1"/>
        </p:nvSpPr>
        <p:spPr>
          <a:xfrm>
            <a:off x="4379690" y="-90523"/>
            <a:ext cx="5054412" cy="6948523"/>
          </a:xfrm>
          <a:prstGeom prst="triangle">
            <a:avLst>
              <a:gd name="adj" fmla="val 0"/>
            </a:avLst>
          </a:prstGeom>
          <a:solidFill>
            <a:srgbClr val="D9EBE8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23EF304-3B17-4223-9D5D-DCE98A5CB1C2}"/>
              </a:ext>
            </a:extLst>
          </p:cNvPr>
          <p:cNvSpPr/>
          <p:nvPr userDrawn="1"/>
        </p:nvSpPr>
        <p:spPr>
          <a:xfrm>
            <a:off x="-2" y="0"/>
            <a:ext cx="4379691" cy="6858000"/>
          </a:xfrm>
          <a:prstGeom prst="rect">
            <a:avLst/>
          </a:prstGeom>
          <a:solidFill>
            <a:srgbClr val="D9EBE8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B3BBE6C-66C2-4157-9179-F689A51653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630" y="563210"/>
            <a:ext cx="735165" cy="735165"/>
          </a:xfrm>
          <a:prstGeom prst="rect">
            <a:avLst/>
          </a:prstGeom>
        </p:spPr>
      </p:pic>
      <p:sp>
        <p:nvSpPr>
          <p:cNvPr id="13" name="Rechteck 5">
            <a:extLst>
              <a:ext uri="{FF2B5EF4-FFF2-40B4-BE49-F238E27FC236}">
                <a16:creationId xmlns:a16="http://schemas.microsoft.com/office/drawing/2014/main" id="{55D1BA68-D884-41C9-96D4-45183F89574E}"/>
              </a:ext>
            </a:extLst>
          </p:cNvPr>
          <p:cNvSpPr/>
          <p:nvPr userDrawn="1"/>
        </p:nvSpPr>
        <p:spPr>
          <a:xfrm rot="5400000" flipH="1">
            <a:off x="7841706" y="-3394600"/>
            <a:ext cx="49801" cy="8650787"/>
          </a:xfrm>
          <a:prstGeom prst="rect">
            <a:avLst/>
          </a:prstGeom>
          <a:solidFill>
            <a:srgbClr val="26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5EB6E941-03E0-43C2-8BCF-56F8CD560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0500" y="355619"/>
            <a:ext cx="8191500" cy="540000"/>
          </a:xfrm>
        </p:spPr>
        <p:txBody>
          <a:bodyPr/>
          <a:lstStyle>
            <a:lvl1pPr algn="r">
              <a:defRPr lang="de-DE" sz="3600" b="1" kern="1200" dirty="0" smtClean="0">
                <a:solidFill>
                  <a:srgbClr val="0F435E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157BBFD-ECB8-44DF-9915-E0FF04F2569B}"/>
              </a:ext>
            </a:extLst>
          </p:cNvPr>
          <p:cNvSpPr txBox="1"/>
          <p:nvPr userDrawn="1"/>
        </p:nvSpPr>
        <p:spPr>
          <a:xfrm>
            <a:off x="1583999" y="1620000"/>
            <a:ext cx="9756000" cy="435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GB" sz="1800" noProof="0"/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409089FE-7E94-4E93-8076-B9CF06EC08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7025" y="1597025"/>
            <a:ext cx="9750425" cy="4373563"/>
          </a:xfrm>
        </p:spPr>
        <p:txBody>
          <a:bodyPr/>
          <a:lstStyle>
            <a:lvl1pPr>
              <a:defRPr sz="1800">
                <a:solidFill>
                  <a:srgbClr val="0F435E"/>
                </a:solidFill>
              </a:defRPr>
            </a:lvl1pPr>
            <a:lvl2pPr>
              <a:defRPr sz="1800">
                <a:solidFill>
                  <a:srgbClr val="0F435E"/>
                </a:solidFill>
              </a:defRPr>
            </a:lvl2pPr>
            <a:lvl3pPr>
              <a:defRPr>
                <a:solidFill>
                  <a:srgbClr val="0F435E"/>
                </a:solidFill>
              </a:defRPr>
            </a:lvl3pPr>
          </a:lstStyle>
          <a:p>
            <a:pPr lvl="0"/>
            <a:r>
              <a:rPr lang="de-DE"/>
              <a:t>Mastertext Arial 20, dunkelblau</a:t>
            </a:r>
          </a:p>
          <a:p>
            <a:pPr lvl="0"/>
            <a:endParaRPr lang="de-DE"/>
          </a:p>
          <a:p>
            <a:pPr lvl="1"/>
            <a:r>
              <a:rPr lang="de-DE"/>
              <a:t>Aufzählung ebenfalls Schriftgröße 20</a:t>
            </a:r>
          </a:p>
          <a:p>
            <a:pPr lvl="2"/>
            <a:r>
              <a:rPr lang="de-DE"/>
              <a:t>Ggf. 18 bei viel Text (möglichst vermeiden)</a:t>
            </a:r>
          </a:p>
        </p:txBody>
      </p:sp>
      <p:sp>
        <p:nvSpPr>
          <p:cNvPr id="10" name="Rechteck 13">
            <a:extLst>
              <a:ext uri="{FF2B5EF4-FFF2-40B4-BE49-F238E27FC236}">
                <a16:creationId xmlns:a16="http://schemas.microsoft.com/office/drawing/2014/main" id="{A1450483-09F3-474B-96CE-6013565ED3F8}"/>
              </a:ext>
            </a:extLst>
          </p:cNvPr>
          <p:cNvSpPr/>
          <p:nvPr userDrawn="1"/>
        </p:nvSpPr>
        <p:spPr>
          <a:xfrm>
            <a:off x="-17788" y="0"/>
            <a:ext cx="368231" cy="6858000"/>
          </a:xfrm>
          <a:prstGeom prst="rect">
            <a:avLst/>
          </a:prstGeom>
          <a:solidFill>
            <a:srgbClr val="E8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A47E52F-AD53-47BD-86B5-A8A42239FC5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5717B69-C5E5-4479-A0E7-72456B5515CD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F401D2-1565-42F9-A7D0-AC9D161E09A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C558F5-B53E-4F6A-8863-817BB95730C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B11488-ACE6-4348-8502-F9B1813AA5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22940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Endfolie grü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draußen, Wasser, Natur, Berg enthält.&#10;&#10;Automatisch generierte Beschreibung">
            <a:extLst>
              <a:ext uri="{FF2B5EF4-FFF2-40B4-BE49-F238E27FC236}">
                <a16:creationId xmlns:a16="http://schemas.microsoft.com/office/drawing/2014/main" id="{A0F1D834-434E-46B8-90CC-BEF5F85C8A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88" y="-1"/>
            <a:ext cx="12209788" cy="5526163"/>
          </a:xfrm>
          <a:prstGeom prst="rect">
            <a:avLst/>
          </a:prstGeom>
        </p:spPr>
      </p:pic>
      <p:sp>
        <p:nvSpPr>
          <p:cNvPr id="8" name="Rechteck 13">
            <a:extLst>
              <a:ext uri="{FF2B5EF4-FFF2-40B4-BE49-F238E27FC236}">
                <a16:creationId xmlns:a16="http://schemas.microsoft.com/office/drawing/2014/main" id="{1A6B81BD-AC95-4A3A-B899-9C03B49D5A4C}"/>
              </a:ext>
            </a:extLst>
          </p:cNvPr>
          <p:cNvSpPr/>
          <p:nvPr userDrawn="1"/>
        </p:nvSpPr>
        <p:spPr>
          <a:xfrm>
            <a:off x="-17788" y="0"/>
            <a:ext cx="368231" cy="6858000"/>
          </a:xfrm>
          <a:prstGeom prst="rect">
            <a:avLst/>
          </a:prstGeom>
          <a:solidFill>
            <a:srgbClr val="9AC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270D4A7-DFD0-4DFC-811E-8DDA6A91CDB3}"/>
              </a:ext>
            </a:extLst>
          </p:cNvPr>
          <p:cNvSpPr txBox="1"/>
          <p:nvPr userDrawn="1"/>
        </p:nvSpPr>
        <p:spPr>
          <a:xfrm>
            <a:off x="350443" y="5074531"/>
            <a:ext cx="11841557" cy="166254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1100">
              <a:solidFill>
                <a:srgbClr val="233D56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04CD5E-FAA0-4D97-B74D-D05E3AF20065}"/>
              </a:ext>
            </a:extLst>
          </p:cNvPr>
          <p:cNvSpPr txBox="1"/>
          <p:nvPr userDrawn="1"/>
        </p:nvSpPr>
        <p:spPr>
          <a:xfrm>
            <a:off x="7841059" y="5078595"/>
            <a:ext cx="4350941" cy="156959"/>
          </a:xfrm>
          <a:prstGeom prst="rect">
            <a:avLst/>
          </a:prstGeom>
          <a:solidFill>
            <a:srgbClr val="9AC8BF"/>
          </a:solidFill>
        </p:spPr>
        <p:txBody>
          <a:bodyPr wrap="square" rtlCol="0">
            <a:spAutoFit/>
          </a:bodyPr>
          <a:lstStyle/>
          <a:p>
            <a:pPr algn="ctr"/>
            <a:endParaRPr lang="en-US" sz="400">
              <a:solidFill>
                <a:srgbClr val="233D56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64A760-564C-4F9A-9651-E74F3261FA22}"/>
              </a:ext>
            </a:extLst>
          </p:cNvPr>
          <p:cNvSpPr txBox="1"/>
          <p:nvPr userDrawn="1"/>
        </p:nvSpPr>
        <p:spPr>
          <a:xfrm>
            <a:off x="7788781" y="5299265"/>
            <a:ext cx="4219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IKI Small Grants is carried out by </a:t>
            </a:r>
            <a:r>
              <a:rPr lang="en-US" sz="16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GIZ on behalf of the German Federal Ministries BMWK, AA and BMUV within the International Climate Initiative IKI.</a:t>
            </a:r>
            <a:endParaRPr lang="de-DE" sz="120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276A305-73FF-4C2C-BB1D-9F150E8DA8CA}"/>
              </a:ext>
            </a:extLst>
          </p:cNvPr>
          <p:cNvSpPr txBox="1"/>
          <p:nvPr userDrawn="1"/>
        </p:nvSpPr>
        <p:spPr>
          <a:xfrm>
            <a:off x="3114835" y="1316698"/>
            <a:ext cx="704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your attention !</a:t>
            </a:r>
            <a:endParaRPr lang="de-DE" sz="3600" b="1">
              <a:solidFill>
                <a:srgbClr val="FFFFFF"/>
              </a:solidFill>
            </a:endParaRPr>
          </a:p>
        </p:txBody>
      </p:sp>
      <p:pic>
        <p:nvPicPr>
          <p:cNvPr id="13" name="Grafik 12" descr="Red logo of GIZ Deutsche Gesellschaft für Internationale Zusammenarbeit GmbH">
            <a:extLst>
              <a:ext uri="{FF2B5EF4-FFF2-40B4-BE49-F238E27FC236}">
                <a16:creationId xmlns:a16="http://schemas.microsoft.com/office/drawing/2014/main" id="{911DE690-7CCE-4933-9775-75A0527A6E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858" y="5399145"/>
            <a:ext cx="1915449" cy="798126"/>
          </a:xfrm>
          <a:prstGeom prst="rect">
            <a:avLst/>
          </a:prstGeom>
        </p:spPr>
      </p:pic>
      <p:pic>
        <p:nvPicPr>
          <p:cNvPr id="14" name="Grafik 13" descr="Logo stating 'Supported by the Federal Ministry of Economic Affairs and Climate Action and the Federal Foreign Office on the basis of a decision by the German Bundestag'. Besides, logo of the international climate initiative.">
            <a:extLst>
              <a:ext uri="{FF2B5EF4-FFF2-40B4-BE49-F238E27FC236}">
                <a16:creationId xmlns:a16="http://schemas.microsoft.com/office/drawing/2014/main" id="{86F400B7-CCB1-47B3-96A7-731E1846832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4929" y="5142626"/>
            <a:ext cx="4795641" cy="16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4406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Endfolie grü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, Boden, draußen, Gruppe enthält.&#10;&#10;Automatisch generierte Beschreibung">
            <a:extLst>
              <a:ext uri="{FF2B5EF4-FFF2-40B4-BE49-F238E27FC236}">
                <a16:creationId xmlns:a16="http://schemas.microsoft.com/office/drawing/2014/main" id="{816F4F48-B458-4950-9BBB-6617ADB38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916" y="1"/>
            <a:ext cx="11894084" cy="5061176"/>
          </a:xfrm>
          <a:prstGeom prst="rect">
            <a:avLst/>
          </a:prstGeom>
        </p:spPr>
      </p:pic>
      <p:sp>
        <p:nvSpPr>
          <p:cNvPr id="8" name="Rechteck 13">
            <a:extLst>
              <a:ext uri="{FF2B5EF4-FFF2-40B4-BE49-F238E27FC236}">
                <a16:creationId xmlns:a16="http://schemas.microsoft.com/office/drawing/2014/main" id="{1A6B81BD-AC95-4A3A-B899-9C03B49D5A4C}"/>
              </a:ext>
            </a:extLst>
          </p:cNvPr>
          <p:cNvSpPr/>
          <p:nvPr userDrawn="1"/>
        </p:nvSpPr>
        <p:spPr>
          <a:xfrm>
            <a:off x="-17788" y="0"/>
            <a:ext cx="368231" cy="6858000"/>
          </a:xfrm>
          <a:prstGeom prst="rect">
            <a:avLst/>
          </a:prstGeom>
          <a:solidFill>
            <a:srgbClr val="9AC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270D4A7-DFD0-4DFC-811E-8DDA6A91CDB3}"/>
              </a:ext>
            </a:extLst>
          </p:cNvPr>
          <p:cNvSpPr txBox="1"/>
          <p:nvPr userDrawn="1"/>
        </p:nvSpPr>
        <p:spPr>
          <a:xfrm>
            <a:off x="4201064" y="5074531"/>
            <a:ext cx="7990936" cy="166254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1100">
              <a:solidFill>
                <a:srgbClr val="233D56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04CD5E-FAA0-4D97-B74D-D05E3AF20065}"/>
              </a:ext>
            </a:extLst>
          </p:cNvPr>
          <p:cNvSpPr txBox="1"/>
          <p:nvPr userDrawn="1"/>
        </p:nvSpPr>
        <p:spPr>
          <a:xfrm>
            <a:off x="7841059" y="5061177"/>
            <a:ext cx="4350941" cy="156959"/>
          </a:xfrm>
          <a:prstGeom prst="rect">
            <a:avLst/>
          </a:prstGeom>
          <a:solidFill>
            <a:srgbClr val="9AC8BF"/>
          </a:solidFill>
        </p:spPr>
        <p:txBody>
          <a:bodyPr wrap="square" rtlCol="0">
            <a:spAutoFit/>
          </a:bodyPr>
          <a:lstStyle/>
          <a:p>
            <a:pPr algn="ctr"/>
            <a:endParaRPr lang="en-US" sz="400">
              <a:solidFill>
                <a:srgbClr val="233D56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64A760-564C-4F9A-9651-E74F3261FA22}"/>
              </a:ext>
            </a:extLst>
          </p:cNvPr>
          <p:cNvSpPr txBox="1"/>
          <p:nvPr userDrawn="1"/>
        </p:nvSpPr>
        <p:spPr>
          <a:xfrm>
            <a:off x="7788781" y="5299265"/>
            <a:ext cx="4219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IKI Small Grants is carried out by </a:t>
            </a:r>
            <a:r>
              <a:rPr lang="en-US" sz="16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GIZ on behalf of the German Federal Ministries BMWK, AA and BMUV within the International Climate Initiative IKI.</a:t>
            </a:r>
            <a:endParaRPr lang="de-DE" sz="1200"/>
          </a:p>
        </p:txBody>
      </p:sp>
      <p:pic>
        <p:nvPicPr>
          <p:cNvPr id="14" name="Grafik 13" descr="Red logo of GIZ Deutsche Gesellschaft für Internationale Zusammenarbeit GmbH">
            <a:extLst>
              <a:ext uri="{FF2B5EF4-FFF2-40B4-BE49-F238E27FC236}">
                <a16:creationId xmlns:a16="http://schemas.microsoft.com/office/drawing/2014/main" id="{17C63D32-1B24-4016-9791-203AAD3CC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858" y="5399145"/>
            <a:ext cx="1915449" cy="798126"/>
          </a:xfrm>
          <a:prstGeom prst="rect">
            <a:avLst/>
          </a:prstGeom>
        </p:spPr>
      </p:pic>
      <p:pic>
        <p:nvPicPr>
          <p:cNvPr id="15" name="Grafik 14" descr="Logo stating 'Supported by the Federal Ministry of Economic Affairs and Climate Action and the Federal Foreign Office on the basis of a decision by the German Bundestag'. Besides, logo of the international climate initiative.">
            <a:extLst>
              <a:ext uri="{FF2B5EF4-FFF2-40B4-BE49-F238E27FC236}">
                <a16:creationId xmlns:a16="http://schemas.microsoft.com/office/drawing/2014/main" id="{50A5FA7F-6F77-4050-B281-64BAECC692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4929" y="5142626"/>
            <a:ext cx="4795641" cy="16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790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Endfolie grü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D1A56D-BD7E-4F58-8917-4CA7D67B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443" y="-23394"/>
            <a:ext cx="11841557" cy="5027629"/>
          </a:xfrm>
          <a:prstGeom prst="rect">
            <a:avLst/>
          </a:prstGeom>
        </p:spPr>
      </p:pic>
      <p:sp>
        <p:nvSpPr>
          <p:cNvPr id="8" name="Rechteck 13">
            <a:extLst>
              <a:ext uri="{FF2B5EF4-FFF2-40B4-BE49-F238E27FC236}">
                <a16:creationId xmlns:a16="http://schemas.microsoft.com/office/drawing/2014/main" id="{1A6B81BD-AC95-4A3A-B899-9C03B49D5A4C}"/>
              </a:ext>
            </a:extLst>
          </p:cNvPr>
          <p:cNvSpPr/>
          <p:nvPr userDrawn="1"/>
        </p:nvSpPr>
        <p:spPr>
          <a:xfrm>
            <a:off x="-17788" y="0"/>
            <a:ext cx="368231" cy="6858000"/>
          </a:xfrm>
          <a:prstGeom prst="rect">
            <a:avLst/>
          </a:prstGeom>
          <a:solidFill>
            <a:srgbClr val="9AC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270D4A7-DFD0-4DFC-811E-8DDA6A91CDB3}"/>
              </a:ext>
            </a:extLst>
          </p:cNvPr>
          <p:cNvSpPr txBox="1"/>
          <p:nvPr userDrawn="1"/>
        </p:nvSpPr>
        <p:spPr>
          <a:xfrm>
            <a:off x="4201064" y="5074531"/>
            <a:ext cx="7990936" cy="166254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endParaRPr lang="en-US" sz="1100">
              <a:solidFill>
                <a:srgbClr val="233D56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04CD5E-FAA0-4D97-B74D-D05E3AF20065}"/>
              </a:ext>
            </a:extLst>
          </p:cNvPr>
          <p:cNvSpPr txBox="1"/>
          <p:nvPr userDrawn="1"/>
        </p:nvSpPr>
        <p:spPr>
          <a:xfrm>
            <a:off x="7841059" y="5008923"/>
            <a:ext cx="4350941" cy="156959"/>
          </a:xfrm>
          <a:prstGeom prst="rect">
            <a:avLst/>
          </a:prstGeom>
          <a:solidFill>
            <a:srgbClr val="9AC8BF"/>
          </a:solidFill>
        </p:spPr>
        <p:txBody>
          <a:bodyPr wrap="square" rtlCol="0">
            <a:spAutoFit/>
          </a:bodyPr>
          <a:lstStyle/>
          <a:p>
            <a:pPr algn="ctr"/>
            <a:endParaRPr lang="en-US" sz="400">
              <a:solidFill>
                <a:srgbClr val="233D56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276A305-73FF-4C2C-BB1D-9F150E8DA8CA}"/>
              </a:ext>
            </a:extLst>
          </p:cNvPr>
          <p:cNvSpPr txBox="1"/>
          <p:nvPr userDrawn="1"/>
        </p:nvSpPr>
        <p:spPr>
          <a:xfrm>
            <a:off x="2902069" y="2214100"/>
            <a:ext cx="704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>
                <a:solidFill>
                  <a:srgbClr val="0F43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your attention !</a:t>
            </a:r>
            <a:endParaRPr lang="de-DE" sz="3600" b="1">
              <a:solidFill>
                <a:srgbClr val="0F435E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0546A6E-138A-41D8-865C-33398ABE2CF4}"/>
              </a:ext>
            </a:extLst>
          </p:cNvPr>
          <p:cNvSpPr txBox="1"/>
          <p:nvPr userDrawn="1"/>
        </p:nvSpPr>
        <p:spPr>
          <a:xfrm>
            <a:off x="7788781" y="5299265"/>
            <a:ext cx="4219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IKI Small Grants is carried out by </a:t>
            </a:r>
            <a:r>
              <a:rPr lang="en-US" sz="16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GIZ on behalf of the German Federal Ministries BMWK, AA and BMUV within the International Climate Initiative IKI.</a:t>
            </a:r>
            <a:endParaRPr lang="de-DE" sz="1200"/>
          </a:p>
        </p:txBody>
      </p:sp>
      <p:pic>
        <p:nvPicPr>
          <p:cNvPr id="16" name="Grafik 15" descr="Red logo of GIZ Deutsche Gesellschaft für Internationale Zusammenarbeit GmbH">
            <a:extLst>
              <a:ext uri="{FF2B5EF4-FFF2-40B4-BE49-F238E27FC236}">
                <a16:creationId xmlns:a16="http://schemas.microsoft.com/office/drawing/2014/main" id="{3B1BB587-2573-452C-96DF-663C1F0BD6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858" y="5399145"/>
            <a:ext cx="1915449" cy="798126"/>
          </a:xfrm>
          <a:prstGeom prst="rect">
            <a:avLst/>
          </a:prstGeom>
        </p:spPr>
      </p:pic>
      <p:pic>
        <p:nvPicPr>
          <p:cNvPr id="18" name="Grafik 17" descr="Logo stating 'Supported by the Federal Ministry of Economic Affairs and Climate Action and the Federal Foreign Office on the basis of a decision by the German Bundestag'. Besides, logo of the international climate initiative.">
            <a:extLst>
              <a:ext uri="{FF2B5EF4-FFF2-40B4-BE49-F238E27FC236}">
                <a16:creationId xmlns:a16="http://schemas.microsoft.com/office/drawing/2014/main" id="{175A0278-304A-47F2-9C6F-7FB65C64C4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4929" y="5142626"/>
            <a:ext cx="4795641" cy="16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691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01AFF41-C0B3-47F2-9002-7142ADC15F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756" y="163830"/>
            <a:ext cx="11784890" cy="4321638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22413" y="2732945"/>
            <a:ext cx="10628948" cy="44319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GB" sz="3200" b="1">
                <a:solidFill>
                  <a:srgbClr val="0F43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 for your attention !</a:t>
            </a:r>
            <a:endParaRPr lang="de-DE" sz="3200" b="1">
              <a:solidFill>
                <a:srgbClr val="0F435E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EBD579F-3B5A-4A04-AD9A-FC6049E0AD32}"/>
              </a:ext>
            </a:extLst>
          </p:cNvPr>
          <p:cNvSpPr txBox="1"/>
          <p:nvPr userDrawn="1"/>
        </p:nvSpPr>
        <p:spPr>
          <a:xfrm>
            <a:off x="7841059" y="4815864"/>
            <a:ext cx="4219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IKI Small Grants is carried out by </a:t>
            </a:r>
            <a:r>
              <a:rPr lang="en-US" sz="16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GIZ on behalf of the German Federal Ministries BMWK, AA and BMUV within the International Climate Initiative IKI.</a:t>
            </a:r>
            <a:endParaRPr lang="de-DE" sz="120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6A5425E-8310-4121-BDA9-A87B4ED6676E}"/>
              </a:ext>
            </a:extLst>
          </p:cNvPr>
          <p:cNvSpPr txBox="1"/>
          <p:nvPr userDrawn="1"/>
        </p:nvSpPr>
        <p:spPr>
          <a:xfrm>
            <a:off x="7841059" y="4485468"/>
            <a:ext cx="4350941" cy="156959"/>
          </a:xfrm>
          <a:prstGeom prst="rect">
            <a:avLst/>
          </a:prstGeom>
          <a:solidFill>
            <a:srgbClr val="9AC8BF"/>
          </a:solidFill>
        </p:spPr>
        <p:txBody>
          <a:bodyPr wrap="square" rtlCol="0">
            <a:spAutoFit/>
          </a:bodyPr>
          <a:lstStyle/>
          <a:p>
            <a:pPr algn="ctr"/>
            <a:endParaRPr lang="en-US" sz="400">
              <a:solidFill>
                <a:srgbClr val="233D56"/>
              </a:solidFill>
            </a:endParaRPr>
          </a:p>
        </p:txBody>
      </p:sp>
      <p:pic>
        <p:nvPicPr>
          <p:cNvPr id="16" name="Grafik 15" descr="Red logo of GIZ Deutsche Gesellschaft für Internationale Zusammenarbeit GmbH">
            <a:extLst>
              <a:ext uri="{FF2B5EF4-FFF2-40B4-BE49-F238E27FC236}">
                <a16:creationId xmlns:a16="http://schemas.microsoft.com/office/drawing/2014/main" id="{00B59AEE-E229-49DE-BCA4-079E47497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2858" y="5190135"/>
            <a:ext cx="1915449" cy="798126"/>
          </a:xfrm>
          <a:prstGeom prst="rect">
            <a:avLst/>
          </a:prstGeom>
        </p:spPr>
      </p:pic>
      <p:pic>
        <p:nvPicPr>
          <p:cNvPr id="9" name="Grafik 8" descr="Logo stating 'Supported by the Federal Ministry of Economic Affairs and Climate Action and the Federal Foreign Office on the basis of a decision by the German Bundestag'. Besides, logo of the international climate initiative.">
            <a:extLst>
              <a:ext uri="{FF2B5EF4-FFF2-40B4-BE49-F238E27FC236}">
                <a16:creationId xmlns:a16="http://schemas.microsoft.com/office/drawing/2014/main" id="{521B2066-4BCC-4624-922C-CA55E7A55F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4929" y="4933616"/>
            <a:ext cx="4795641" cy="16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8017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itel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5"/>
          <a:stretch/>
        </p:blipFill>
        <p:spPr bwMode="gray">
          <a:xfrm>
            <a:off x="166756" y="163830"/>
            <a:ext cx="11858487" cy="4321638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22413" y="2123419"/>
            <a:ext cx="10628948" cy="105272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/>
              <a:t>Titelfolie / </a:t>
            </a:r>
            <a:r>
              <a:rPr lang="de-DE" noProof="0"/>
              <a:t>Headline</a:t>
            </a:r>
            <a:br>
              <a:rPr lang="de-DE" noProof="0"/>
            </a:br>
            <a:r>
              <a:rPr lang="de-DE" noProof="0"/>
              <a:t>mit farbigem GIZ Key Visual</a:t>
            </a:r>
            <a:endParaRPr lang="de-DE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2413" y="3396162"/>
            <a:ext cx="10627783" cy="882293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Dies ist die </a:t>
            </a:r>
            <a:r>
              <a:rPr lang="de-DE" err="1"/>
              <a:t>Subline</a:t>
            </a:r>
            <a:endParaRPr lang="de-DE"/>
          </a:p>
          <a:p>
            <a:pPr lvl="0"/>
            <a:r>
              <a:rPr lang="de-DE"/>
              <a:t>Projektname | Datum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B324CBA-CA85-4881-8B49-694DEC02C73A}"/>
              </a:ext>
            </a:extLst>
          </p:cNvPr>
          <p:cNvSpPr txBox="1"/>
          <p:nvPr userDrawn="1"/>
        </p:nvSpPr>
        <p:spPr>
          <a:xfrm>
            <a:off x="7545798" y="4883315"/>
            <a:ext cx="4219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IKI Small Grants is carried out by </a:t>
            </a:r>
            <a:r>
              <a:rPr lang="en-US" sz="18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GIZ on behalf of the German Federal Ministries BMWK, AA and BMUV within the International Climate Initiative IKI.</a:t>
            </a:r>
            <a:endParaRPr lang="de-DE" sz="1400"/>
          </a:p>
        </p:txBody>
      </p:sp>
      <p:pic>
        <p:nvPicPr>
          <p:cNvPr id="10" name="Grafik 9" descr="Red logo of GIZ Deutsche Gesellschaft für Internationale Zusammenarbeit GmbH">
            <a:extLst>
              <a:ext uri="{FF2B5EF4-FFF2-40B4-BE49-F238E27FC236}">
                <a16:creationId xmlns:a16="http://schemas.microsoft.com/office/drawing/2014/main" id="{BF91C12A-735A-49FA-A75C-FD6BC67FD2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722" y="5154605"/>
            <a:ext cx="1915449" cy="798126"/>
          </a:xfrm>
          <a:prstGeom prst="rect">
            <a:avLst/>
          </a:prstGeom>
        </p:spPr>
      </p:pic>
      <p:pic>
        <p:nvPicPr>
          <p:cNvPr id="12" name="Grafik 11" descr="Logo stating 'Supported by the Federal Ministry of Economic Affairs and Climate Action and the Federal Foreign Office on the basis of a decision by the German Bundestag'. Besides, logo of the international climate initiative.">
            <a:extLst>
              <a:ext uri="{FF2B5EF4-FFF2-40B4-BE49-F238E27FC236}">
                <a16:creationId xmlns:a16="http://schemas.microsoft.com/office/drawing/2014/main" id="{374AFBD5-0064-4316-8EA9-82A1898967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6756" y="4898086"/>
            <a:ext cx="4795641" cy="16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680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AA5461-B12F-4FBB-A5D7-570098B9A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7551917" y="1716044"/>
            <a:ext cx="4640083" cy="2852083"/>
          </a:xfrm>
          <a:prstGeom prst="rect">
            <a:avLst/>
          </a:prstGeom>
        </p:spPr>
      </p:pic>
      <p:sp>
        <p:nvSpPr>
          <p:cNvPr id="7" name="Textplatzhalter 5">
            <a:extLst>
              <a:ext uri="{FF2B5EF4-FFF2-40B4-BE49-F238E27FC236}">
                <a16:creationId xmlns:a16="http://schemas.microsoft.com/office/drawing/2014/main" id="{DC0CFB08-6195-44E2-ACBC-6C0B7E5CE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440" y="1716044"/>
            <a:ext cx="7201477" cy="2852083"/>
          </a:xfrm>
          <a:solidFill>
            <a:srgbClr val="9AC8BF"/>
          </a:solidFill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/>
            </a:lvl1pPr>
          </a:lstStyle>
          <a:p>
            <a:pPr lvl="0" algn="ctr"/>
            <a:r>
              <a:rPr lang="de-DE" sz="2133" b="1">
                <a:solidFill>
                  <a:srgbClr val="0F4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Mastertextformat bearbeiten</a:t>
            </a:r>
          </a:p>
          <a:p>
            <a:pPr lvl="1" algn="ctr"/>
            <a:r>
              <a:rPr lang="de-DE" sz="2133" b="1">
                <a:solidFill>
                  <a:srgbClr val="0F4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Zweite Ebene</a:t>
            </a:r>
          </a:p>
        </p:txBody>
      </p:sp>
      <p:sp>
        <p:nvSpPr>
          <p:cNvPr id="8" name="Rechteck 13">
            <a:extLst>
              <a:ext uri="{FF2B5EF4-FFF2-40B4-BE49-F238E27FC236}">
                <a16:creationId xmlns:a16="http://schemas.microsoft.com/office/drawing/2014/main" id="{1A6B81BD-AC95-4A3A-B899-9C03B49D5A4C}"/>
              </a:ext>
            </a:extLst>
          </p:cNvPr>
          <p:cNvSpPr/>
          <p:nvPr userDrawn="1"/>
        </p:nvSpPr>
        <p:spPr>
          <a:xfrm>
            <a:off x="-17788" y="0"/>
            <a:ext cx="368231" cy="6858000"/>
          </a:xfrm>
          <a:prstGeom prst="rect">
            <a:avLst/>
          </a:prstGeom>
          <a:solidFill>
            <a:srgbClr val="9AC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7179201-2DEE-4D4A-8DD9-605CA3526F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4ADCDE-86E6-441C-B1DD-E9706A4C37EA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9FE06B-0B28-4938-A951-A757D1AC73C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A3E05F-FFF5-41B2-B21D-B6C9736349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B11488-ACE6-4348-8502-F9B1813AA5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4537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Zwischentitel Voll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1213F0F-658D-48C4-8722-C6ED73C07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62031" y="6568511"/>
            <a:ext cx="7701304" cy="123111"/>
          </a:xfrm>
          <a:prstGeom prst="rect">
            <a:avLst/>
          </a:prstGeom>
        </p:spPr>
        <p:txBody>
          <a:bodyPr/>
          <a:lstStyle/>
          <a:p>
            <a:r>
              <a:rPr lang="en-GB"/>
              <a:t>IKI Small Grants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2CDCF1C-6466-40B2-B3B3-F1D6F892F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B5B8E1F-F1D0-4F19-94A9-551D23B65DFB}"/>
              </a:ext>
            </a:extLst>
          </p:cNvPr>
          <p:cNvSpPr txBox="1"/>
          <p:nvPr userDrawn="1"/>
        </p:nvSpPr>
        <p:spPr>
          <a:xfrm>
            <a:off x="1112567" y="1433642"/>
            <a:ext cx="52001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4800" b="1">
                <a:solidFill>
                  <a:srgbClr val="CBDAE7"/>
                </a:solidFill>
              </a:rPr>
              <a:t>IKI Small Grants</a:t>
            </a:r>
          </a:p>
          <a:p>
            <a:pPr algn="l"/>
            <a:endParaRPr lang="de-DE" sz="4800" b="1">
              <a:solidFill>
                <a:srgbClr val="CBDAE7"/>
              </a:solidFill>
            </a:endParaRPr>
          </a:p>
          <a:p>
            <a:pPr algn="l"/>
            <a:endParaRPr lang="de-DE" sz="4800" b="1">
              <a:solidFill>
                <a:srgbClr val="CBDAE7"/>
              </a:solidFill>
            </a:endParaRPr>
          </a:p>
          <a:p>
            <a:pPr algn="l"/>
            <a:endParaRPr lang="de-DE" sz="4800" b="1">
              <a:solidFill>
                <a:srgbClr val="CBDAE7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88817BC-C9FF-40DB-BB54-9B8225BDE54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47E024E-C2AD-4826-B5E8-178856F68248}" type="datetime1">
              <a:rPr lang="de-DE" smtClean="0"/>
              <a:t>10.01.2024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DBBE53-9089-430E-A7CB-1984F4559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1488-ACE6-4348-8502-F9B1813AA5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39920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Diagonal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A8083524-2775-4DDA-ABFF-7ECCDB3BCB04}"/>
              </a:ext>
            </a:extLst>
          </p:cNvPr>
          <p:cNvSpPr/>
          <p:nvPr userDrawn="1"/>
        </p:nvSpPr>
        <p:spPr>
          <a:xfrm>
            <a:off x="4379689" y="-90523"/>
            <a:ext cx="5054412" cy="6948523"/>
          </a:xfrm>
          <a:prstGeom prst="triangle">
            <a:avLst>
              <a:gd name="adj" fmla="val 0"/>
            </a:avLst>
          </a:prstGeom>
          <a:solidFill>
            <a:srgbClr val="D9EBE8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23EF304-3B17-4223-9D5D-DCE98A5CB1C2}"/>
              </a:ext>
            </a:extLst>
          </p:cNvPr>
          <p:cNvSpPr/>
          <p:nvPr userDrawn="1"/>
        </p:nvSpPr>
        <p:spPr>
          <a:xfrm>
            <a:off x="-2" y="0"/>
            <a:ext cx="4379691" cy="6858000"/>
          </a:xfrm>
          <a:prstGeom prst="rect">
            <a:avLst/>
          </a:prstGeom>
          <a:solidFill>
            <a:srgbClr val="D9EBE8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err="1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35B921-3D82-438B-ACA3-7CEE65775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CA3-68AC-43E2-AD2E-D9304249AE32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8C9B40-FA5E-4584-A0DA-1D413ADA8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605377-2CDF-44B8-A70F-372F65A4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1488-ACE6-4348-8502-F9B1813AA5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3177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A8083524-2775-4DDA-ABFF-7ECCDB3BCB04}"/>
              </a:ext>
            </a:extLst>
          </p:cNvPr>
          <p:cNvSpPr/>
          <p:nvPr userDrawn="1"/>
        </p:nvSpPr>
        <p:spPr>
          <a:xfrm>
            <a:off x="4379690" y="-90523"/>
            <a:ext cx="5054412" cy="6948523"/>
          </a:xfrm>
          <a:prstGeom prst="triangle">
            <a:avLst>
              <a:gd name="adj" fmla="val 0"/>
            </a:avLst>
          </a:prstGeom>
          <a:solidFill>
            <a:srgbClr val="D9EBE8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23EF304-3B17-4223-9D5D-DCE98A5CB1C2}"/>
              </a:ext>
            </a:extLst>
          </p:cNvPr>
          <p:cNvSpPr/>
          <p:nvPr userDrawn="1"/>
        </p:nvSpPr>
        <p:spPr>
          <a:xfrm>
            <a:off x="-2" y="0"/>
            <a:ext cx="4379691" cy="6858000"/>
          </a:xfrm>
          <a:prstGeom prst="rect">
            <a:avLst/>
          </a:prstGeom>
          <a:solidFill>
            <a:srgbClr val="D9EBE8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err="1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340DA8-744B-49A3-985C-FAD17EBD04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709021"/>
            <a:ext cx="2786742" cy="5040836"/>
          </a:xfrm>
          <a:prstGeom prst="rect">
            <a:avLst/>
          </a:prstGeom>
        </p:spPr>
      </p:pic>
      <p:sp>
        <p:nvSpPr>
          <p:cNvPr id="10" name="Rechteck 5">
            <a:extLst>
              <a:ext uri="{FF2B5EF4-FFF2-40B4-BE49-F238E27FC236}">
                <a16:creationId xmlns:a16="http://schemas.microsoft.com/office/drawing/2014/main" id="{346966C1-A714-44FF-859B-BC15F73BB9E0}"/>
              </a:ext>
            </a:extLst>
          </p:cNvPr>
          <p:cNvSpPr/>
          <p:nvPr userDrawn="1"/>
        </p:nvSpPr>
        <p:spPr>
          <a:xfrm rot="5400000" flipH="1">
            <a:off x="7771327" y="-961195"/>
            <a:ext cx="60959" cy="8780387"/>
          </a:xfrm>
          <a:prstGeom prst="rect">
            <a:avLst/>
          </a:prstGeom>
          <a:solidFill>
            <a:srgbClr val="1B2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err="1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532F827-B25F-4F36-BB5F-AF735126C1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5051" y="2622551"/>
            <a:ext cx="7315200" cy="609600"/>
          </a:xfrm>
        </p:spPr>
        <p:txBody>
          <a:bodyPr/>
          <a:lstStyle>
            <a:lvl1pPr>
              <a:defRPr lang="de-DE" sz="3733" b="1" kern="1200" dirty="0" smtClean="0">
                <a:solidFill>
                  <a:srgbClr val="0F435E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Textformat bearbeiten</a:t>
            </a:r>
            <a:r>
              <a:rPr lang="de-DE" sz="1600" b="1">
                <a:solidFill>
                  <a:srgbClr val="0F435E"/>
                </a:solidFill>
                <a:latin typeface="+mn-lt"/>
                <a:ea typeface="+mn-ea"/>
                <a:cs typeface="+mn-cs"/>
              </a:rPr>
              <a:t> 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42F369-E686-420A-94BF-CACD1F0C34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B0C9D0-84D3-47EE-A36C-57164959A583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ADCB8F-3206-4001-801F-4453316B02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BF2D55-C9BA-4EC0-9224-605305093D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B11488-ACE6-4348-8502-F9B1813AA5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5371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Inhaltsfeld Rosett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3">
            <a:extLst>
              <a:ext uri="{FF2B5EF4-FFF2-40B4-BE49-F238E27FC236}">
                <a16:creationId xmlns:a16="http://schemas.microsoft.com/office/drawing/2014/main" id="{F190B382-4D33-422F-9D4A-235E40E28F3E}"/>
              </a:ext>
            </a:extLst>
          </p:cNvPr>
          <p:cNvSpPr/>
          <p:nvPr userDrawn="1"/>
        </p:nvSpPr>
        <p:spPr>
          <a:xfrm>
            <a:off x="-17788" y="0"/>
            <a:ext cx="368231" cy="6858000"/>
          </a:xfrm>
          <a:prstGeom prst="rect">
            <a:avLst/>
          </a:prstGeom>
          <a:solidFill>
            <a:srgbClr val="9AC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53A757E-8FD4-4249-94BA-1CEA66059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630" y="563210"/>
            <a:ext cx="735165" cy="735165"/>
          </a:xfrm>
          <a:prstGeom prst="rect">
            <a:avLst/>
          </a:prstGeom>
        </p:spPr>
      </p:pic>
      <p:sp>
        <p:nvSpPr>
          <p:cNvPr id="11" name="Rechteck 5">
            <a:extLst>
              <a:ext uri="{FF2B5EF4-FFF2-40B4-BE49-F238E27FC236}">
                <a16:creationId xmlns:a16="http://schemas.microsoft.com/office/drawing/2014/main" id="{F495AF60-E6BB-44C5-B609-144F120460C1}"/>
              </a:ext>
            </a:extLst>
          </p:cNvPr>
          <p:cNvSpPr/>
          <p:nvPr userDrawn="1"/>
        </p:nvSpPr>
        <p:spPr>
          <a:xfrm rot="5400000" flipH="1">
            <a:off x="7841706" y="-3394600"/>
            <a:ext cx="49801" cy="8650787"/>
          </a:xfrm>
          <a:prstGeom prst="rect">
            <a:avLst/>
          </a:prstGeom>
          <a:solidFill>
            <a:srgbClr val="26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A7B9BDFC-1A94-42CC-9EFE-B6FEAAE03D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0500" y="355619"/>
            <a:ext cx="8191500" cy="540000"/>
          </a:xfrm>
        </p:spPr>
        <p:txBody>
          <a:bodyPr/>
          <a:lstStyle>
            <a:lvl1pPr algn="r">
              <a:defRPr lang="de-DE" sz="3600" b="1" kern="1200" dirty="0" smtClean="0">
                <a:solidFill>
                  <a:srgbClr val="0F435E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31C22F4-5C3A-4012-BE40-544ACA3BA525}"/>
              </a:ext>
            </a:extLst>
          </p:cNvPr>
          <p:cNvSpPr txBox="1"/>
          <p:nvPr userDrawn="1"/>
        </p:nvSpPr>
        <p:spPr>
          <a:xfrm>
            <a:off x="1583999" y="1620000"/>
            <a:ext cx="9756000" cy="435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GB" sz="1800" noProof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CCE059F9-090D-40EF-BCA2-216F82CAC3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7025" y="1597025"/>
            <a:ext cx="9750425" cy="4373563"/>
          </a:xfrm>
        </p:spPr>
        <p:txBody>
          <a:bodyPr/>
          <a:lstStyle>
            <a:lvl1pPr>
              <a:defRPr sz="1800">
                <a:solidFill>
                  <a:srgbClr val="0F435E"/>
                </a:solidFill>
              </a:defRPr>
            </a:lvl1pPr>
            <a:lvl2pPr>
              <a:defRPr sz="1800">
                <a:solidFill>
                  <a:srgbClr val="0F435E"/>
                </a:solidFill>
              </a:defRPr>
            </a:lvl2pPr>
            <a:lvl3pPr>
              <a:defRPr>
                <a:solidFill>
                  <a:srgbClr val="0F435E"/>
                </a:solidFill>
              </a:defRPr>
            </a:lvl3pPr>
          </a:lstStyle>
          <a:p>
            <a:pPr lvl="0"/>
            <a:r>
              <a:rPr lang="de-DE"/>
              <a:t>Mastertext Arial 20, dunkelblau</a:t>
            </a:r>
          </a:p>
          <a:p>
            <a:pPr lvl="0"/>
            <a:endParaRPr lang="de-DE"/>
          </a:p>
          <a:p>
            <a:pPr lvl="1"/>
            <a:r>
              <a:rPr lang="de-DE"/>
              <a:t>Aufzählung ebenfalls Schriftgröße 20</a:t>
            </a:r>
          </a:p>
          <a:p>
            <a:pPr lvl="2"/>
            <a:r>
              <a:rPr lang="de-DE"/>
              <a:t>Ggf. 18 bei viel Text (möglichst vermeiden)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E72BB7-ECBD-4894-8E6E-761BD435380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257E1CD-AA22-4163-8F0F-75D7D584AA83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227958-2C04-4AE1-9A73-8FEE985DD2B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1E4EF5-8CAA-4E6C-BC87-82023F05DE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B11488-ACE6-4348-8502-F9B1813AA5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2958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Diagonale Inhaltsfeld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3">
            <a:extLst>
              <a:ext uri="{FF2B5EF4-FFF2-40B4-BE49-F238E27FC236}">
                <a16:creationId xmlns:a16="http://schemas.microsoft.com/office/drawing/2014/main" id="{1A6B81BD-AC95-4A3A-B899-9C03B49D5A4C}"/>
              </a:ext>
            </a:extLst>
          </p:cNvPr>
          <p:cNvSpPr/>
          <p:nvPr userDrawn="1"/>
        </p:nvSpPr>
        <p:spPr>
          <a:xfrm>
            <a:off x="-17788" y="0"/>
            <a:ext cx="368231" cy="6858000"/>
          </a:xfrm>
          <a:prstGeom prst="rect">
            <a:avLst/>
          </a:prstGeom>
          <a:solidFill>
            <a:srgbClr val="9AC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B15DE08A-79AA-4613-A50E-6F31738459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0500" y="355619"/>
            <a:ext cx="8191500" cy="540000"/>
          </a:xfrm>
        </p:spPr>
        <p:txBody>
          <a:bodyPr/>
          <a:lstStyle>
            <a:lvl1pPr algn="r">
              <a:defRPr lang="de-DE" sz="3600" b="1" kern="1200" dirty="0" smtClean="0">
                <a:solidFill>
                  <a:srgbClr val="0F435E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A9106D7-7B4F-48D6-8AEA-FDFDFD3028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7025" y="1597025"/>
            <a:ext cx="9750425" cy="4373563"/>
          </a:xfrm>
        </p:spPr>
        <p:txBody>
          <a:bodyPr/>
          <a:lstStyle>
            <a:lvl1pPr>
              <a:defRPr sz="1800">
                <a:solidFill>
                  <a:srgbClr val="0F435E"/>
                </a:solidFill>
              </a:defRPr>
            </a:lvl1pPr>
            <a:lvl2pPr>
              <a:defRPr sz="1800">
                <a:solidFill>
                  <a:srgbClr val="0F435E"/>
                </a:solidFill>
              </a:defRPr>
            </a:lvl2pPr>
            <a:lvl3pPr>
              <a:defRPr>
                <a:solidFill>
                  <a:srgbClr val="0F435E"/>
                </a:solidFill>
              </a:defRPr>
            </a:lvl3pPr>
          </a:lstStyle>
          <a:p>
            <a:pPr lvl="0"/>
            <a:r>
              <a:rPr lang="de-DE"/>
              <a:t>Mastertext Arial 20, dunkelblau</a:t>
            </a:r>
          </a:p>
          <a:p>
            <a:pPr lvl="0"/>
            <a:endParaRPr lang="de-DE"/>
          </a:p>
          <a:p>
            <a:pPr lvl="1"/>
            <a:r>
              <a:rPr lang="de-DE"/>
              <a:t>Aufzählung ebenfalls Schriftgröße 20</a:t>
            </a:r>
          </a:p>
          <a:p>
            <a:pPr lvl="2"/>
            <a:r>
              <a:rPr lang="de-DE"/>
              <a:t>Ggf. 18 bei viel Text (möglichst vermeiden)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E686F6-B05B-4198-BA26-78908A35656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F37C9E1-B01B-4F6C-AB66-13F58C4CD091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61EFF68-54C6-4092-ADB7-75639FBFB7F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4A07D8-434F-425B-B1D0-0A43B753A4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B11488-ACE6-4348-8502-F9B1813AA5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13026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Diagonale Inhaltsfeld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A8083524-2775-4DDA-ABFF-7ECCDB3BCB04}"/>
              </a:ext>
            </a:extLst>
          </p:cNvPr>
          <p:cNvSpPr/>
          <p:nvPr userDrawn="1"/>
        </p:nvSpPr>
        <p:spPr>
          <a:xfrm>
            <a:off x="4379690" y="-90523"/>
            <a:ext cx="5054412" cy="6948523"/>
          </a:xfrm>
          <a:prstGeom prst="triangle">
            <a:avLst>
              <a:gd name="adj" fmla="val 0"/>
            </a:avLst>
          </a:prstGeom>
          <a:solidFill>
            <a:srgbClr val="D9EBE8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23EF304-3B17-4223-9D5D-DCE98A5CB1C2}"/>
              </a:ext>
            </a:extLst>
          </p:cNvPr>
          <p:cNvSpPr/>
          <p:nvPr userDrawn="1"/>
        </p:nvSpPr>
        <p:spPr>
          <a:xfrm>
            <a:off x="-2" y="0"/>
            <a:ext cx="4379691" cy="6858000"/>
          </a:xfrm>
          <a:prstGeom prst="rect">
            <a:avLst/>
          </a:prstGeom>
          <a:solidFill>
            <a:srgbClr val="D9EBE8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9" name="Rechteck 13">
            <a:extLst>
              <a:ext uri="{FF2B5EF4-FFF2-40B4-BE49-F238E27FC236}">
                <a16:creationId xmlns:a16="http://schemas.microsoft.com/office/drawing/2014/main" id="{F190B382-4D33-422F-9D4A-235E40E28F3E}"/>
              </a:ext>
            </a:extLst>
          </p:cNvPr>
          <p:cNvSpPr/>
          <p:nvPr userDrawn="1"/>
        </p:nvSpPr>
        <p:spPr>
          <a:xfrm>
            <a:off x="-17788" y="0"/>
            <a:ext cx="368231" cy="6858000"/>
          </a:xfrm>
          <a:prstGeom prst="rect">
            <a:avLst/>
          </a:prstGeom>
          <a:solidFill>
            <a:srgbClr val="9AC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B3BBE6C-66C2-4157-9179-F689A51653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630" y="563210"/>
            <a:ext cx="735165" cy="735165"/>
          </a:xfrm>
          <a:prstGeom prst="rect">
            <a:avLst/>
          </a:prstGeom>
        </p:spPr>
      </p:pic>
      <p:sp>
        <p:nvSpPr>
          <p:cNvPr id="13" name="Rechteck 5">
            <a:extLst>
              <a:ext uri="{FF2B5EF4-FFF2-40B4-BE49-F238E27FC236}">
                <a16:creationId xmlns:a16="http://schemas.microsoft.com/office/drawing/2014/main" id="{55D1BA68-D884-41C9-96D4-45183F89574E}"/>
              </a:ext>
            </a:extLst>
          </p:cNvPr>
          <p:cNvSpPr/>
          <p:nvPr userDrawn="1"/>
        </p:nvSpPr>
        <p:spPr>
          <a:xfrm rot="5400000" flipH="1">
            <a:off x="7841706" y="-3394600"/>
            <a:ext cx="49801" cy="8650787"/>
          </a:xfrm>
          <a:prstGeom prst="rect">
            <a:avLst/>
          </a:prstGeom>
          <a:solidFill>
            <a:srgbClr val="26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5EB6E941-03E0-43C2-8BCF-56F8CD560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0500" y="355619"/>
            <a:ext cx="8191500" cy="540000"/>
          </a:xfrm>
        </p:spPr>
        <p:txBody>
          <a:bodyPr/>
          <a:lstStyle>
            <a:lvl1pPr algn="r">
              <a:defRPr lang="de-DE" sz="3600" b="1" kern="1200" dirty="0" smtClean="0">
                <a:solidFill>
                  <a:srgbClr val="0F435E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157BBFD-ECB8-44DF-9915-E0FF04F2569B}"/>
              </a:ext>
            </a:extLst>
          </p:cNvPr>
          <p:cNvSpPr txBox="1"/>
          <p:nvPr userDrawn="1"/>
        </p:nvSpPr>
        <p:spPr>
          <a:xfrm>
            <a:off x="1583999" y="1620000"/>
            <a:ext cx="9756000" cy="435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GB" sz="1800" noProof="0"/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409089FE-7E94-4E93-8076-B9CF06EC08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7025" y="1597025"/>
            <a:ext cx="9750425" cy="4373563"/>
          </a:xfrm>
        </p:spPr>
        <p:txBody>
          <a:bodyPr/>
          <a:lstStyle>
            <a:lvl1pPr>
              <a:defRPr sz="1800">
                <a:solidFill>
                  <a:srgbClr val="0F435E"/>
                </a:solidFill>
              </a:defRPr>
            </a:lvl1pPr>
            <a:lvl2pPr>
              <a:defRPr sz="1800">
                <a:solidFill>
                  <a:srgbClr val="0F435E"/>
                </a:solidFill>
              </a:defRPr>
            </a:lvl2pPr>
            <a:lvl3pPr>
              <a:defRPr>
                <a:solidFill>
                  <a:srgbClr val="0F435E"/>
                </a:solidFill>
              </a:defRPr>
            </a:lvl3pPr>
          </a:lstStyle>
          <a:p>
            <a:pPr lvl="0"/>
            <a:r>
              <a:rPr lang="de-DE"/>
              <a:t>Mastertext Arial 20, dunkelblau</a:t>
            </a:r>
          </a:p>
          <a:p>
            <a:pPr lvl="0"/>
            <a:endParaRPr lang="de-DE"/>
          </a:p>
          <a:p>
            <a:pPr lvl="1"/>
            <a:r>
              <a:rPr lang="de-DE"/>
              <a:t>Aufzählung ebenfalls Schriftgröße 20</a:t>
            </a:r>
          </a:p>
          <a:p>
            <a:pPr lvl="2"/>
            <a:r>
              <a:rPr lang="de-DE"/>
              <a:t>Ggf. 18 bei viel Text (möglichst vermeiden)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042E4A-DB7F-49FE-81EB-097731A4024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E60FF4F-137B-49A4-BCA8-4C1FD498C46A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D11298-D4B4-48BC-8B20-00D9B2C6207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91E969-A8AB-49E9-A3D9-9248AFD2EE2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B11488-ACE6-4348-8502-F9B1813AA5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2835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Diagonale 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A8083524-2775-4DDA-ABFF-7ECCDB3BCB04}"/>
              </a:ext>
            </a:extLst>
          </p:cNvPr>
          <p:cNvSpPr/>
          <p:nvPr userDrawn="1"/>
        </p:nvSpPr>
        <p:spPr>
          <a:xfrm>
            <a:off x="4379690" y="-90523"/>
            <a:ext cx="5054412" cy="6948523"/>
          </a:xfrm>
          <a:prstGeom prst="triangle">
            <a:avLst>
              <a:gd name="adj" fmla="val 0"/>
            </a:avLst>
          </a:prstGeom>
          <a:solidFill>
            <a:srgbClr val="D9EBE8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23EF304-3B17-4223-9D5D-DCE98A5CB1C2}"/>
              </a:ext>
            </a:extLst>
          </p:cNvPr>
          <p:cNvSpPr/>
          <p:nvPr userDrawn="1"/>
        </p:nvSpPr>
        <p:spPr>
          <a:xfrm>
            <a:off x="-2" y="0"/>
            <a:ext cx="4379691" cy="6858000"/>
          </a:xfrm>
          <a:prstGeom prst="rect">
            <a:avLst/>
          </a:prstGeom>
          <a:solidFill>
            <a:srgbClr val="D9EBE8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F2078D8-4F9F-4AAF-AE3B-276E32D1CC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630" y="563210"/>
            <a:ext cx="735165" cy="735165"/>
          </a:xfrm>
          <a:prstGeom prst="rect">
            <a:avLst/>
          </a:prstGeom>
        </p:spPr>
      </p:pic>
      <p:sp>
        <p:nvSpPr>
          <p:cNvPr id="9" name="Rechteck 5">
            <a:extLst>
              <a:ext uri="{FF2B5EF4-FFF2-40B4-BE49-F238E27FC236}">
                <a16:creationId xmlns:a16="http://schemas.microsoft.com/office/drawing/2014/main" id="{C621FBD4-9A25-4E74-8F6C-3B7E870E7F81}"/>
              </a:ext>
            </a:extLst>
          </p:cNvPr>
          <p:cNvSpPr/>
          <p:nvPr userDrawn="1"/>
        </p:nvSpPr>
        <p:spPr>
          <a:xfrm rot="5400000" flipH="1">
            <a:off x="7841706" y="-3394600"/>
            <a:ext cx="49801" cy="8650787"/>
          </a:xfrm>
          <a:prstGeom prst="rect">
            <a:avLst/>
          </a:prstGeom>
          <a:solidFill>
            <a:srgbClr val="264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B6EDD5FB-1678-49A5-A294-114D0148DE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0500" y="355619"/>
            <a:ext cx="8191500" cy="540000"/>
          </a:xfrm>
        </p:spPr>
        <p:txBody>
          <a:bodyPr/>
          <a:lstStyle>
            <a:lvl1pPr algn="r">
              <a:defRPr lang="de-DE" sz="3600" b="1" kern="1200" dirty="0" smtClean="0">
                <a:solidFill>
                  <a:srgbClr val="0F435E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E73AB2F-34FE-4159-BECA-740334090BB9}"/>
              </a:ext>
            </a:extLst>
          </p:cNvPr>
          <p:cNvSpPr txBox="1"/>
          <p:nvPr userDrawn="1"/>
        </p:nvSpPr>
        <p:spPr>
          <a:xfrm>
            <a:off x="1583999" y="1620000"/>
            <a:ext cx="9756000" cy="435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GB" sz="1800" noProof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EDF5328A-DBD4-4BAF-A34F-705AADF68D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97025" y="1597025"/>
            <a:ext cx="9750425" cy="4373563"/>
          </a:xfrm>
        </p:spPr>
        <p:txBody>
          <a:bodyPr/>
          <a:lstStyle>
            <a:lvl1pPr>
              <a:defRPr sz="1800">
                <a:solidFill>
                  <a:srgbClr val="0F435E"/>
                </a:solidFill>
              </a:defRPr>
            </a:lvl1pPr>
            <a:lvl2pPr>
              <a:defRPr sz="1800">
                <a:solidFill>
                  <a:srgbClr val="0F435E"/>
                </a:solidFill>
              </a:defRPr>
            </a:lvl2pPr>
            <a:lvl3pPr>
              <a:defRPr>
                <a:solidFill>
                  <a:srgbClr val="0F435E"/>
                </a:solidFill>
              </a:defRPr>
            </a:lvl3pPr>
          </a:lstStyle>
          <a:p>
            <a:pPr lvl="0"/>
            <a:r>
              <a:rPr lang="de-DE"/>
              <a:t>Mastertext Arial 20, dunkelblau</a:t>
            </a:r>
          </a:p>
          <a:p>
            <a:pPr lvl="0"/>
            <a:endParaRPr lang="de-DE"/>
          </a:p>
          <a:p>
            <a:pPr lvl="1"/>
            <a:r>
              <a:rPr lang="de-DE"/>
              <a:t>Aufzählung ebenfalls Schriftgröße 20</a:t>
            </a:r>
          </a:p>
          <a:p>
            <a:pPr lvl="2"/>
            <a:r>
              <a:rPr lang="de-DE"/>
              <a:t>Ggf. 18 bei viel Text (möglichst vermeiden)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60D0F1-5F39-4552-BC9A-AF77ACC9B1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9618C20-FF12-48F2-AD9D-73C378D0F8AA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367C878-3BB6-4E38-BC89-B0ED73069AF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16C826-A2FC-4F3F-B45E-9922ECFF7F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B11488-ACE6-4348-8502-F9B1813AA5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85317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1681038" y="6362202"/>
            <a:ext cx="321464" cy="246544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11121311" y="6183867"/>
            <a:ext cx="881191" cy="45719"/>
          </a:xfrm>
          <a:prstGeom prst="rect">
            <a:avLst/>
          </a:prstGeom>
          <a:solidFill>
            <a:srgbClr val="C7191F"/>
          </a:solidFill>
          <a:ln w="9525" cap="flat" cmpd="sng" algn="ctr">
            <a:solidFill>
              <a:srgbClr val="C719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599757" y="1361292"/>
            <a:ext cx="9563579" cy="466062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9563579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/>
              <a:t>IKI Small Grants </a:t>
            </a:r>
            <a:r>
              <a:rPr lang="en-GB" err="1"/>
              <a:t>Folienmaster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F5EA0E-17A3-407B-BE49-AFBD6FF9C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995AB-B62C-4F7E-9050-9344244FEB3D}" type="datetime1">
              <a:rPr lang="de-DE" smtClean="0"/>
              <a:t>10.01.2024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A6FF32-E48B-414D-8BD8-071C9C6ED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IKI Small Grants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52937BB-D230-4473-B9B1-02394FCC9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1488-ACE6-4348-8502-F9B1813AA53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84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67" r:id="rId2"/>
    <p:sldLayoutId id="2147483718" r:id="rId3"/>
    <p:sldLayoutId id="2147483747" r:id="rId4"/>
    <p:sldLayoutId id="2147483706" r:id="rId5"/>
    <p:sldLayoutId id="2147483720" r:id="rId6"/>
    <p:sldLayoutId id="2147483705" r:id="rId7"/>
    <p:sldLayoutId id="2147483719" r:id="rId8"/>
    <p:sldLayoutId id="2147483710" r:id="rId9"/>
    <p:sldLayoutId id="2147483734" r:id="rId10"/>
    <p:sldLayoutId id="2147483737" r:id="rId11"/>
    <p:sldLayoutId id="2147483746" r:id="rId12"/>
    <p:sldLayoutId id="2147483713" r:id="rId13"/>
    <p:sldLayoutId id="2147483716" r:id="rId14"/>
    <p:sldLayoutId id="2147483744" r:id="rId15"/>
    <p:sldLayoutId id="2147483740" r:id="rId16"/>
    <p:sldLayoutId id="2147483748" r:id="rId17"/>
  </p:sldLayoutIdLst>
  <p:transition>
    <p:fade/>
  </p:transition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41294" indent="-2412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76239" indent="-234945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Symbol" panose="05050102010706020507" pitchFamily="18" charset="2"/>
        <a:buChar char="-"/>
        <a:defRPr lang="de-DE" sz="1467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>
          <p15:clr>
            <a:srgbClr val="F26B43"/>
          </p15:clr>
        </p15:guide>
        <p15:guide id="5" orient="horz" pos="3162">
          <p15:clr>
            <a:srgbClr val="F26B43"/>
          </p15:clr>
        </p15:guide>
        <p15:guide id="7" pos="5680">
          <p15:clr>
            <a:srgbClr val="F26B43"/>
          </p15:clr>
        </p15:guide>
        <p15:guide id="8" pos="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DC6DB8-6617-4FB7-AD4D-824A4D8A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>
                <a:solidFill>
                  <a:srgbClr val="0F435E"/>
                </a:solidFill>
              </a:rPr>
              <a:t>IKI Small Grants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E32C3565-469B-400B-B7C9-DCEDFF823E08}"/>
              </a:ext>
            </a:extLst>
          </p:cNvPr>
          <p:cNvSpPr txBox="1">
            <a:spLocks/>
          </p:cNvSpPr>
          <p:nvPr/>
        </p:nvSpPr>
        <p:spPr bwMode="gray">
          <a:xfrm>
            <a:off x="411481" y="4708419"/>
            <a:ext cx="5509260" cy="789960"/>
          </a:xfrm>
          <a:prstGeom prst="rect">
            <a:avLst/>
          </a:prstGeom>
        </p:spPr>
        <p:txBody>
          <a:bodyPr lIns="121920" tIns="60960" rIns="121920" bIns="60960" anchor="t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>
              <a:solidFill>
                <a:srgbClr val="0F43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183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718EC6-C0C5-4F84-8955-D417665084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3600" b="1" dirty="0">
                <a:solidFill>
                  <a:srgbClr val="0F435E"/>
                </a:solidFill>
              </a:rPr>
              <a:t>VII. General </a:t>
            </a:r>
            <a:r>
              <a:rPr lang="de-DE" sz="3600" b="1" dirty="0" err="1">
                <a:solidFill>
                  <a:srgbClr val="0F435E"/>
                </a:solidFill>
              </a:rPr>
              <a:t>note</a:t>
            </a:r>
            <a:endParaRPr lang="en-US" sz="3600" b="1" dirty="0">
              <a:solidFill>
                <a:srgbClr val="0F435E"/>
              </a:solidFill>
            </a:endParaRP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B43C12F-80CF-C25F-9255-D0DFC1564C3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E3CA3-68AC-43E2-AD2E-D9304249AE32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9C5A9A-20D1-9E1B-AF74-46DBD74B1E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407FE6-06A8-47EE-A40E-BBBCAB2E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18" y="1440809"/>
            <a:ext cx="4184347" cy="1678310"/>
          </a:xfrm>
          <a:prstGeom prst="rect">
            <a:avLst/>
          </a:prstGeom>
        </p:spPr>
      </p:pic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C4C494E3-DACD-4DAC-8E67-58B340326DF1}"/>
              </a:ext>
            </a:extLst>
          </p:cNvPr>
          <p:cNvCxnSpPr>
            <a:cxnSpLocks/>
          </p:cNvCxnSpPr>
          <p:nvPr/>
        </p:nvCxnSpPr>
        <p:spPr>
          <a:xfrm flipH="1">
            <a:off x="6505582" y="2429932"/>
            <a:ext cx="74108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4B125527-E945-47D0-A8B6-AF081443D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9" y="3398149"/>
            <a:ext cx="4064001" cy="2699491"/>
          </a:xfrm>
          <a:prstGeom prst="rect">
            <a:avLst/>
          </a:prstGeom>
        </p:spPr>
      </p:pic>
      <p:sp>
        <p:nvSpPr>
          <p:cNvPr id="27" name="Ellipse 26">
            <a:extLst>
              <a:ext uri="{FF2B5EF4-FFF2-40B4-BE49-F238E27FC236}">
                <a16:creationId xmlns:a16="http://schemas.microsoft.com/office/drawing/2014/main" id="{DE025B31-5969-493B-BF93-DBC7AF2AE65F}"/>
              </a:ext>
            </a:extLst>
          </p:cNvPr>
          <p:cNvSpPr/>
          <p:nvPr/>
        </p:nvSpPr>
        <p:spPr>
          <a:xfrm>
            <a:off x="3138474" y="1644733"/>
            <a:ext cx="1161000" cy="448880"/>
          </a:xfrm>
          <a:prstGeom prst="ellipse">
            <a:avLst/>
          </a:prstGeom>
          <a:noFill/>
          <a:ln w="50800">
            <a:solidFill>
              <a:srgbClr val="C71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>
              <a:noFill/>
            </a:endParaRPr>
          </a:p>
        </p:txBody>
      </p:sp>
      <p:sp>
        <p:nvSpPr>
          <p:cNvPr id="7" name="Flussdiagramm: Alternativer Prozess 6">
            <a:extLst>
              <a:ext uri="{FF2B5EF4-FFF2-40B4-BE49-F238E27FC236}">
                <a16:creationId xmlns:a16="http://schemas.microsoft.com/office/drawing/2014/main" id="{BDA32362-162F-EB59-45A2-0A68558FB6DE}"/>
              </a:ext>
            </a:extLst>
          </p:cNvPr>
          <p:cNvSpPr/>
          <p:nvPr/>
        </p:nvSpPr>
        <p:spPr>
          <a:xfrm>
            <a:off x="7722877" y="1688302"/>
            <a:ext cx="2955282" cy="1100833"/>
          </a:xfrm>
          <a:prstGeom prst="flowChartAlternateProcess">
            <a:avLst/>
          </a:prstGeom>
          <a:solidFill>
            <a:srgbClr val="2C6B7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bg1"/>
                </a:solidFill>
                <a:latin typeface="Arial"/>
              </a:rPr>
              <a:t>Make sure to remain within the correct funding volume</a:t>
            </a:r>
            <a:endParaRPr lang="de-DE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Flussdiagramm: Alternativer Prozess 9">
            <a:extLst>
              <a:ext uri="{FF2B5EF4-FFF2-40B4-BE49-F238E27FC236}">
                <a16:creationId xmlns:a16="http://schemas.microsoft.com/office/drawing/2014/main" id="{49F88C00-013A-EBCA-0F39-2DEFF4AAC870}"/>
              </a:ext>
            </a:extLst>
          </p:cNvPr>
          <p:cNvSpPr/>
          <p:nvPr/>
        </p:nvSpPr>
        <p:spPr>
          <a:xfrm>
            <a:off x="7722876" y="3200400"/>
            <a:ext cx="2955283" cy="2876920"/>
          </a:xfrm>
          <a:prstGeom prst="flowChartAlternateProcess">
            <a:avLst/>
          </a:prstGeom>
          <a:solidFill>
            <a:srgbClr val="2C6B7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FFFFFF"/>
                </a:solidFill>
              </a:rPr>
              <a:t>Description column should: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FFFFFF"/>
                </a:solidFill>
              </a:rPr>
              <a:t>Not include unclear expressions such as “</a:t>
            </a:r>
            <a:r>
              <a:rPr lang="en-US" sz="1400" dirty="0" err="1">
                <a:solidFill>
                  <a:srgbClr val="FFFFFF"/>
                </a:solidFill>
              </a:rPr>
              <a:t>etc.”or</a:t>
            </a:r>
            <a:r>
              <a:rPr lang="en-US" sz="1400" dirty="0">
                <a:solidFill>
                  <a:srgbClr val="FFFFFF"/>
                </a:solidFill>
              </a:rPr>
              <a:t> “…”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FFFFFF"/>
                </a:solidFill>
              </a:rPr>
              <a:t>Cleary describe what expenditures are purchased and not what kind of activity is implemented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FFFFFF"/>
                </a:solidFill>
              </a:rPr>
              <a:t>Use terms for items and not specific product names 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4B27A1F-D8DE-510B-9F77-A1D9EBC42387}"/>
              </a:ext>
            </a:extLst>
          </p:cNvPr>
          <p:cNvCxnSpPr>
            <a:cxnSpLocks/>
          </p:cNvCxnSpPr>
          <p:nvPr/>
        </p:nvCxnSpPr>
        <p:spPr>
          <a:xfrm flipH="1">
            <a:off x="6576702" y="4726092"/>
            <a:ext cx="74108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40668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ED242A3-B9FD-457D-917A-07A5E905C117}"/>
              </a:ext>
            </a:extLst>
          </p:cNvPr>
          <p:cNvSpPr txBox="1"/>
          <p:nvPr/>
        </p:nvSpPr>
        <p:spPr>
          <a:xfrm>
            <a:off x="777240" y="1678343"/>
            <a:ext cx="609760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DE" b="1" i="0" dirty="0">
                <a:solidFill>
                  <a:srgbClr val="0F435E"/>
                </a:solidFill>
                <a:effectLst/>
                <a:latin typeface="BundesSans"/>
              </a:rPr>
              <a:t>IKI Small Grants</a:t>
            </a:r>
            <a:br>
              <a:rPr lang="de-DE" b="0" i="0" dirty="0">
                <a:solidFill>
                  <a:srgbClr val="0F435E"/>
                </a:solidFill>
                <a:effectLst/>
                <a:latin typeface="BundesSans"/>
              </a:rPr>
            </a:br>
            <a:r>
              <a:rPr lang="de-DE" b="0" i="0" dirty="0">
                <a:solidFill>
                  <a:srgbClr val="0F435E"/>
                </a:solidFill>
                <a:effectLst/>
                <a:latin typeface="BundesSans"/>
              </a:rPr>
              <a:t>Deutsche Gesellschaft für Internationale </a:t>
            </a:r>
            <a:br>
              <a:rPr lang="de-DE" b="0" i="0" dirty="0">
                <a:solidFill>
                  <a:srgbClr val="0F435E"/>
                </a:solidFill>
                <a:effectLst/>
                <a:latin typeface="BundesSans"/>
              </a:rPr>
            </a:br>
            <a:r>
              <a:rPr lang="de-DE" b="0" i="0" dirty="0">
                <a:solidFill>
                  <a:srgbClr val="0F435E"/>
                </a:solidFill>
                <a:effectLst/>
                <a:latin typeface="BundesSans"/>
              </a:rPr>
              <a:t>Zusammenarbeit (GIZ) GmbH</a:t>
            </a:r>
            <a:br>
              <a:rPr lang="de-DE" b="0" i="0" dirty="0">
                <a:solidFill>
                  <a:srgbClr val="0F435E"/>
                </a:solidFill>
                <a:effectLst/>
                <a:latin typeface="BundesSans"/>
              </a:rPr>
            </a:br>
            <a:r>
              <a:rPr lang="de-DE" dirty="0">
                <a:solidFill>
                  <a:srgbClr val="0F435E"/>
                </a:solidFill>
                <a:latin typeface="BundesSans"/>
              </a:rPr>
              <a:t>Potsdamer Platz 10</a:t>
            </a:r>
            <a:br>
              <a:rPr lang="de-DE" dirty="0">
                <a:solidFill>
                  <a:srgbClr val="0F435E"/>
                </a:solidFill>
                <a:latin typeface="BundesSans"/>
              </a:rPr>
            </a:br>
            <a:r>
              <a:rPr lang="de-DE" dirty="0">
                <a:solidFill>
                  <a:srgbClr val="0F435E"/>
                </a:solidFill>
                <a:latin typeface="BundesSans"/>
              </a:rPr>
              <a:t>10785 Berlin</a:t>
            </a:r>
          </a:p>
          <a:p>
            <a:pPr algn="l" fontAlgn="base"/>
            <a:endParaRPr lang="de-DE" dirty="0">
              <a:solidFill>
                <a:srgbClr val="0F435E"/>
              </a:solidFill>
              <a:latin typeface="BundesSans"/>
            </a:endParaRPr>
          </a:p>
          <a:p>
            <a:pPr algn="l" fontAlgn="base"/>
            <a:r>
              <a:rPr lang="de-DE" dirty="0" err="1">
                <a:solidFill>
                  <a:srgbClr val="0F435E"/>
                </a:solidFill>
                <a:latin typeface="BundesSans"/>
              </a:rPr>
              <a:t>iki-small-grants</a:t>
            </a:r>
            <a:r>
              <a:rPr lang="de-DE" dirty="0">
                <a:solidFill>
                  <a:srgbClr val="0F435E"/>
                </a:solidFill>
                <a:latin typeface="BundesSans"/>
              </a:rPr>
              <a:t> (at) giz.de</a:t>
            </a:r>
          </a:p>
        </p:txBody>
      </p:sp>
    </p:spTree>
    <p:extLst>
      <p:ext uri="{BB962C8B-B14F-4D97-AF65-F5344CB8AC3E}">
        <p14:creationId xmlns:p14="http://schemas.microsoft.com/office/powerpoint/2010/main" val="8208028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C9AB221-D9DB-7248-4140-DE7F218558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sz="3600" b="1" dirty="0" err="1">
                <a:solidFill>
                  <a:srgbClr val="0F435E"/>
                </a:solidFill>
              </a:rPr>
              <a:t>How</a:t>
            </a:r>
            <a:r>
              <a:rPr lang="de-DE" sz="3600" b="1" dirty="0">
                <a:solidFill>
                  <a:srgbClr val="0F435E"/>
                </a:solidFill>
              </a:rPr>
              <a:t> </a:t>
            </a:r>
            <a:r>
              <a:rPr lang="de-DE" sz="3600" b="1" dirty="0" err="1">
                <a:solidFill>
                  <a:srgbClr val="0F435E"/>
                </a:solidFill>
              </a:rPr>
              <a:t>to</a:t>
            </a:r>
            <a:r>
              <a:rPr lang="de-DE" sz="3600" b="1" dirty="0">
                <a:solidFill>
                  <a:srgbClr val="0F435E"/>
                </a:solidFill>
              </a:rPr>
              <a:t> </a:t>
            </a:r>
            <a:r>
              <a:rPr lang="de-DE" sz="3600" b="1" dirty="0" err="1">
                <a:solidFill>
                  <a:srgbClr val="0F435E"/>
                </a:solidFill>
              </a:rPr>
              <a:t>draw</a:t>
            </a:r>
            <a:r>
              <a:rPr lang="de-DE" sz="3600" b="1" dirty="0">
                <a:solidFill>
                  <a:srgbClr val="0F435E"/>
                </a:solidFill>
              </a:rPr>
              <a:t> </a:t>
            </a:r>
            <a:r>
              <a:rPr lang="de-DE" sz="3600" b="1" dirty="0" err="1">
                <a:solidFill>
                  <a:srgbClr val="0F435E"/>
                </a:solidFill>
              </a:rPr>
              <a:t>up</a:t>
            </a:r>
            <a:r>
              <a:rPr lang="de-DE" sz="3600" b="1" dirty="0">
                <a:solidFill>
                  <a:srgbClr val="0F435E"/>
                </a:solidFill>
              </a:rPr>
              <a:t> </a:t>
            </a:r>
          </a:p>
          <a:p>
            <a:r>
              <a:rPr lang="de-DE" sz="3600" b="1" dirty="0">
                <a:solidFill>
                  <a:srgbClr val="0F435E"/>
                </a:solidFill>
              </a:rPr>
              <a:t>a </a:t>
            </a:r>
            <a:r>
              <a:rPr lang="de-DE" sz="3600" b="1" dirty="0" err="1">
                <a:solidFill>
                  <a:srgbClr val="0F435E"/>
                </a:solidFill>
              </a:rPr>
              <a:t>budget</a:t>
            </a:r>
            <a:r>
              <a:rPr lang="de-DE" sz="3600" b="1" dirty="0">
                <a:solidFill>
                  <a:srgbClr val="0F435E"/>
                </a:solidFill>
              </a:rPr>
              <a:t> for </a:t>
            </a:r>
            <a:r>
              <a:rPr lang="de-DE" sz="3600" b="1" dirty="0" err="1">
                <a:solidFill>
                  <a:srgbClr val="0F435E"/>
                </a:solidFill>
              </a:rPr>
              <a:t>your</a:t>
            </a:r>
            <a:r>
              <a:rPr lang="de-DE" sz="3600" b="1" dirty="0">
                <a:solidFill>
                  <a:srgbClr val="0F435E"/>
                </a:solidFill>
              </a:rPr>
              <a:t> IKI Small Grants </a:t>
            </a:r>
            <a:r>
              <a:rPr lang="de-DE" sz="3600" b="1" dirty="0" err="1">
                <a:solidFill>
                  <a:srgbClr val="0F435E"/>
                </a:solidFill>
              </a:rPr>
              <a:t>proposal</a:t>
            </a:r>
            <a:endParaRPr lang="de-DE" sz="3600" b="1" dirty="0">
              <a:solidFill>
                <a:srgbClr val="0F435E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8D255C-2F71-96B0-6903-F008F287B9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4ADCDE-86E6-441C-B1DD-E9706A4C37EA}" type="datetime1">
              <a:rPr lang="de-DE" smtClean="0"/>
              <a:t>10.01.2024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B67B1B-DAFF-4A78-2113-22732F331D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</p:spTree>
    <p:extLst>
      <p:ext uri="{BB962C8B-B14F-4D97-AF65-F5344CB8AC3E}">
        <p14:creationId xmlns:p14="http://schemas.microsoft.com/office/powerpoint/2010/main" val="105433133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F0471D-8408-D4D6-B7CA-806461BF7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3600" b="1" dirty="0">
                <a:solidFill>
                  <a:srgbClr val="0F435E"/>
                </a:solidFill>
              </a:rPr>
              <a:t>I. </a:t>
            </a:r>
            <a:r>
              <a:rPr lang="de-DE" sz="3600" b="1" dirty="0" err="1">
                <a:solidFill>
                  <a:srgbClr val="0F435E"/>
                </a:solidFill>
              </a:rPr>
              <a:t>Calculation</a:t>
            </a:r>
            <a:r>
              <a:rPr lang="de-DE" sz="3600" b="1" dirty="0">
                <a:solidFill>
                  <a:srgbClr val="0F435E"/>
                </a:solidFill>
              </a:rPr>
              <a:t> of </a:t>
            </a:r>
            <a:r>
              <a:rPr lang="de-DE" sz="3600" b="1" dirty="0" err="1">
                <a:solidFill>
                  <a:srgbClr val="0F435E"/>
                </a:solidFill>
              </a:rPr>
              <a:t>staff</a:t>
            </a:r>
            <a:r>
              <a:rPr lang="de-DE" sz="3600" b="1" dirty="0">
                <a:solidFill>
                  <a:srgbClr val="0F435E"/>
                </a:solidFill>
              </a:rPr>
              <a:t> </a:t>
            </a:r>
            <a:r>
              <a:rPr lang="de-DE" sz="3600" b="1" dirty="0" err="1">
                <a:solidFill>
                  <a:srgbClr val="0F435E"/>
                </a:solidFill>
              </a:rPr>
              <a:t>costs</a:t>
            </a:r>
            <a:endParaRPr lang="en-US" sz="3600" b="1" dirty="0">
              <a:solidFill>
                <a:srgbClr val="0F435E"/>
              </a:solidFill>
            </a:endParaRP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34A6EA-608A-499D-FAEB-B7A54EB1465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E3CA3-68AC-43E2-AD2E-D9304249AE32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18E929-31C0-750E-2B93-B59DF12D527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sp>
        <p:nvSpPr>
          <p:cNvPr id="31" name="Rechteck: abgerundete Ecken 30">
            <a:extLst>
              <a:ext uri="{FF2B5EF4-FFF2-40B4-BE49-F238E27FC236}">
                <a16:creationId xmlns:a16="http://schemas.microsoft.com/office/drawing/2014/main" id="{259FB8C6-717B-510B-AEFC-CB4037627328}"/>
              </a:ext>
            </a:extLst>
          </p:cNvPr>
          <p:cNvSpPr/>
          <p:nvPr/>
        </p:nvSpPr>
        <p:spPr>
          <a:xfrm>
            <a:off x="8389936" y="2476753"/>
            <a:ext cx="1717304" cy="79072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 err="1"/>
              <a:t>One</a:t>
            </a:r>
            <a:r>
              <a:rPr lang="de-DE" sz="1400" dirty="0"/>
              <a:t> </a:t>
            </a:r>
            <a:r>
              <a:rPr lang="de-DE" sz="1400" dirty="0" err="1"/>
              <a:t>person</a:t>
            </a:r>
            <a:r>
              <a:rPr lang="de-DE" sz="1400" dirty="0"/>
              <a:t> per </a:t>
            </a:r>
            <a:r>
              <a:rPr lang="de-DE" sz="1400" dirty="0" err="1"/>
              <a:t>budget</a:t>
            </a:r>
            <a:r>
              <a:rPr lang="de-DE" sz="1400" dirty="0"/>
              <a:t> </a:t>
            </a:r>
            <a:r>
              <a:rPr lang="de-DE" sz="1400" dirty="0" err="1"/>
              <a:t>line</a:t>
            </a:r>
            <a:endParaRPr lang="de-DE" sz="1400" dirty="0"/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258C3C69-D894-ABB9-1961-CFCA883B6A1A}"/>
              </a:ext>
            </a:extLst>
          </p:cNvPr>
          <p:cNvSpPr/>
          <p:nvPr/>
        </p:nvSpPr>
        <p:spPr>
          <a:xfrm>
            <a:off x="8389936" y="3347261"/>
            <a:ext cx="1717304" cy="79072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names</a:t>
            </a:r>
            <a:r>
              <a:rPr lang="de-DE" sz="1400" dirty="0"/>
              <a:t>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qualifications</a:t>
            </a:r>
            <a:r>
              <a:rPr lang="de-DE" sz="1400" dirty="0"/>
              <a:t> (e.g. Dr.)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stated</a:t>
            </a:r>
            <a:endParaRPr lang="de-DE" sz="1400" dirty="0"/>
          </a:p>
        </p:txBody>
      </p:sp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66CC44E0-A6EF-7CA2-4FF3-EF0E850B935E}"/>
              </a:ext>
            </a:extLst>
          </p:cNvPr>
          <p:cNvSpPr/>
          <p:nvPr/>
        </p:nvSpPr>
        <p:spPr>
          <a:xfrm>
            <a:off x="8379926" y="4218367"/>
            <a:ext cx="1717304" cy="9162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/>
              <a:t>Description of </a:t>
            </a:r>
            <a:r>
              <a:rPr lang="de-DE" sz="1400" b="1" dirty="0" err="1"/>
              <a:t>position</a:t>
            </a:r>
            <a:r>
              <a:rPr lang="de-DE" sz="1400" b="1" dirty="0"/>
              <a:t>/</a:t>
            </a:r>
            <a:r>
              <a:rPr lang="de-DE" sz="1400" b="1" dirty="0" err="1"/>
              <a:t>role</a:t>
            </a:r>
            <a:r>
              <a:rPr lang="de-DE" sz="1400" b="1" dirty="0"/>
              <a:t> </a:t>
            </a:r>
            <a:r>
              <a:rPr lang="de-DE" sz="1400" dirty="0"/>
              <a:t>(and </a:t>
            </a:r>
            <a:r>
              <a:rPr lang="de-DE" sz="1400" dirty="0" err="1"/>
              <a:t>tasks</a:t>
            </a:r>
            <a:r>
              <a:rPr lang="de-DE" sz="1400" dirty="0"/>
              <a:t>)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project</a:t>
            </a:r>
            <a:endParaRPr lang="de-DE" sz="1400" dirty="0"/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3AE93433-C7AA-57DC-FA41-07F3C3EAD3E8}"/>
              </a:ext>
            </a:extLst>
          </p:cNvPr>
          <p:cNvCxnSpPr>
            <a:cxnSpLocks/>
          </p:cNvCxnSpPr>
          <p:nvPr/>
        </p:nvCxnSpPr>
        <p:spPr>
          <a:xfrm flipH="1">
            <a:off x="6943060" y="3787011"/>
            <a:ext cx="843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EDD7135C-AF69-913C-7517-2042FBB71141}"/>
              </a:ext>
            </a:extLst>
          </p:cNvPr>
          <p:cNvCxnSpPr>
            <a:cxnSpLocks/>
          </p:cNvCxnSpPr>
          <p:nvPr/>
        </p:nvCxnSpPr>
        <p:spPr>
          <a:xfrm flipH="1" flipV="1">
            <a:off x="6943060" y="4389718"/>
            <a:ext cx="831479" cy="248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36FE28A9-4CDB-1A35-5986-64E468FFE0F1}"/>
              </a:ext>
            </a:extLst>
          </p:cNvPr>
          <p:cNvCxnSpPr>
            <a:cxnSpLocks/>
          </p:cNvCxnSpPr>
          <p:nvPr/>
        </p:nvCxnSpPr>
        <p:spPr>
          <a:xfrm flipH="1">
            <a:off x="6940939" y="2952267"/>
            <a:ext cx="831479" cy="248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0C4268F7-75B4-5995-A25F-B0EDB5426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70" y="2527084"/>
            <a:ext cx="4786603" cy="26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541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F1941DF-97B8-8450-50FF-3894300EE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3600" b="1" dirty="0">
                <a:solidFill>
                  <a:srgbClr val="0F435E"/>
                </a:solidFill>
              </a:rPr>
              <a:t>I. </a:t>
            </a:r>
            <a:r>
              <a:rPr lang="de-DE" sz="3600" b="1" dirty="0" err="1">
                <a:solidFill>
                  <a:srgbClr val="0F435E"/>
                </a:solidFill>
              </a:rPr>
              <a:t>Calculation</a:t>
            </a:r>
            <a:r>
              <a:rPr lang="de-DE" sz="3600" b="1" dirty="0">
                <a:solidFill>
                  <a:srgbClr val="0F435E"/>
                </a:solidFill>
              </a:rPr>
              <a:t> of </a:t>
            </a:r>
            <a:r>
              <a:rPr lang="de-DE" sz="3600" b="1" dirty="0" err="1">
                <a:solidFill>
                  <a:srgbClr val="0F435E"/>
                </a:solidFill>
              </a:rPr>
              <a:t>staff</a:t>
            </a:r>
            <a:r>
              <a:rPr lang="de-DE" sz="3600" b="1" dirty="0">
                <a:solidFill>
                  <a:srgbClr val="0F435E"/>
                </a:solidFill>
              </a:rPr>
              <a:t> </a:t>
            </a:r>
            <a:r>
              <a:rPr lang="de-DE" sz="3600" b="1" dirty="0" err="1">
                <a:solidFill>
                  <a:srgbClr val="0F435E"/>
                </a:solidFill>
              </a:rPr>
              <a:t>costs</a:t>
            </a:r>
            <a:endParaRPr lang="en-US" sz="3600" b="1" dirty="0">
              <a:solidFill>
                <a:srgbClr val="0F435E"/>
              </a:solidFill>
            </a:endParaRP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E26DAEE-7137-333C-A63C-7A047BEC6CB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E3CA3-68AC-43E2-AD2E-D9304249AE32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3C7656-C28B-0441-22C9-92061AC29B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IKI Small Grants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CA516F6-FF77-52C4-015F-5CBC1C3C2E80}"/>
              </a:ext>
            </a:extLst>
          </p:cNvPr>
          <p:cNvSpPr/>
          <p:nvPr/>
        </p:nvSpPr>
        <p:spPr>
          <a:xfrm>
            <a:off x="1005537" y="4255268"/>
            <a:ext cx="2210692" cy="13936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minimize</a:t>
            </a:r>
            <a:r>
              <a:rPr lang="de-DE" sz="1400" dirty="0"/>
              <a:t> administrative </a:t>
            </a:r>
            <a:r>
              <a:rPr lang="de-DE" sz="1400" dirty="0" err="1"/>
              <a:t>effort</a:t>
            </a:r>
            <a:r>
              <a:rPr lang="de-DE" sz="1400" dirty="0"/>
              <a:t> </a:t>
            </a:r>
            <a:r>
              <a:rPr lang="de-DE" sz="1400" dirty="0" err="1"/>
              <a:t>it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recommended</a:t>
            </a:r>
            <a:r>
              <a:rPr lang="de-DE" sz="1400" dirty="0"/>
              <a:t> </a:t>
            </a:r>
            <a:r>
              <a:rPr lang="de-DE" sz="1400" dirty="0" err="1"/>
              <a:t>staff</a:t>
            </a:r>
            <a:r>
              <a:rPr lang="de-DE" sz="1400" dirty="0"/>
              <a:t> </a:t>
            </a:r>
            <a:r>
              <a:rPr lang="de-DE" sz="1400" dirty="0" err="1"/>
              <a:t>members</a:t>
            </a:r>
            <a:r>
              <a:rPr lang="de-DE" sz="1400" dirty="0"/>
              <a:t> </a:t>
            </a:r>
            <a:r>
              <a:rPr lang="de-DE" sz="1400" dirty="0" err="1"/>
              <a:t>work</a:t>
            </a:r>
            <a:r>
              <a:rPr lang="de-DE" sz="1400" dirty="0"/>
              <a:t> on </a:t>
            </a:r>
            <a:r>
              <a:rPr lang="de-DE" sz="1400" dirty="0" err="1"/>
              <a:t>the</a:t>
            </a:r>
            <a:r>
              <a:rPr lang="de-DE" sz="1400" dirty="0"/>
              <a:t> ISG </a:t>
            </a:r>
            <a:r>
              <a:rPr lang="de-DE" sz="1400" dirty="0" err="1"/>
              <a:t>project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a larger </a:t>
            </a:r>
            <a:r>
              <a:rPr lang="de-DE" sz="1400" dirty="0" err="1"/>
              <a:t>percentage</a:t>
            </a:r>
            <a:r>
              <a:rPr lang="de-DE" sz="1400" dirty="0"/>
              <a:t>    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13A6ADC6-4594-A36F-0233-E4B7C2D69B23}"/>
              </a:ext>
            </a:extLst>
          </p:cNvPr>
          <p:cNvSpPr/>
          <p:nvPr/>
        </p:nvSpPr>
        <p:spPr>
          <a:xfrm>
            <a:off x="5174584" y="4255268"/>
            <a:ext cx="2275803" cy="13936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err="1">
                <a:solidFill>
                  <a:schemeClr val="bg1"/>
                </a:solidFill>
              </a:rPr>
              <a:t>Percentage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reflects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the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working</a:t>
            </a:r>
            <a:r>
              <a:rPr lang="de-DE" sz="1400" dirty="0">
                <a:solidFill>
                  <a:schemeClr val="bg1"/>
                </a:solidFill>
              </a:rPr>
              <a:t> time </a:t>
            </a:r>
            <a:r>
              <a:rPr lang="de-DE" sz="1400" dirty="0" err="1">
                <a:solidFill>
                  <a:schemeClr val="bg1"/>
                </a:solidFill>
              </a:rPr>
              <a:t>allocated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to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the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project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based</a:t>
            </a:r>
            <a:r>
              <a:rPr lang="de-DE" sz="1400" dirty="0">
                <a:solidFill>
                  <a:schemeClr val="bg1"/>
                </a:solidFill>
              </a:rPr>
              <a:t> on a </a:t>
            </a:r>
            <a:r>
              <a:rPr lang="de-DE" sz="1400" dirty="0" err="1">
                <a:solidFill>
                  <a:schemeClr val="bg1"/>
                </a:solidFill>
              </a:rPr>
              <a:t>full</a:t>
            </a:r>
            <a:r>
              <a:rPr lang="de-DE" sz="1400" dirty="0">
                <a:solidFill>
                  <a:schemeClr val="bg1"/>
                </a:solidFill>
              </a:rPr>
              <a:t>-time </a:t>
            </a:r>
            <a:r>
              <a:rPr lang="de-DE" sz="1400" dirty="0" err="1">
                <a:solidFill>
                  <a:schemeClr val="bg1"/>
                </a:solidFill>
              </a:rPr>
              <a:t>employee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0D9EDB8-26D2-4899-C9D2-F426D70F5D0B}"/>
              </a:ext>
            </a:extLst>
          </p:cNvPr>
          <p:cNvSpPr/>
          <p:nvPr/>
        </p:nvSpPr>
        <p:spPr>
          <a:xfrm>
            <a:off x="7672572" y="4255268"/>
            <a:ext cx="1600725" cy="13936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err="1"/>
              <a:t>Number</a:t>
            </a:r>
            <a:r>
              <a:rPr lang="de-DE" sz="1400" dirty="0"/>
              <a:t> of </a:t>
            </a:r>
            <a:r>
              <a:rPr lang="de-DE" sz="1400" dirty="0" err="1"/>
              <a:t>months</a:t>
            </a:r>
            <a:r>
              <a:rPr lang="de-DE" sz="1400" dirty="0"/>
              <a:t> </a:t>
            </a:r>
            <a:r>
              <a:rPr lang="de-DE" sz="1400" dirty="0" err="1"/>
              <a:t>need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match </a:t>
            </a:r>
            <a:r>
              <a:rPr lang="de-DE" sz="1400" dirty="0" err="1"/>
              <a:t>project</a:t>
            </a:r>
            <a:r>
              <a:rPr lang="de-DE" sz="1400" dirty="0"/>
              <a:t> </a:t>
            </a:r>
            <a:r>
              <a:rPr lang="de-DE" sz="1400" dirty="0" err="1"/>
              <a:t>duration</a:t>
            </a:r>
            <a:endParaRPr lang="de-DE" sz="1400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0CC767ED-AEE3-6B51-98EB-0B30ACB96250}"/>
              </a:ext>
            </a:extLst>
          </p:cNvPr>
          <p:cNvSpPr/>
          <p:nvPr/>
        </p:nvSpPr>
        <p:spPr>
          <a:xfrm>
            <a:off x="9495482" y="4255267"/>
            <a:ext cx="1985814" cy="13936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err="1"/>
              <a:t>Full</a:t>
            </a:r>
            <a:r>
              <a:rPr lang="de-DE" sz="1400" dirty="0"/>
              <a:t>-time </a:t>
            </a:r>
            <a:r>
              <a:rPr lang="de-DE" sz="1400" dirty="0" err="1"/>
              <a:t>gross</a:t>
            </a:r>
            <a:r>
              <a:rPr lang="de-DE" sz="1400" dirty="0"/>
              <a:t> incl. </a:t>
            </a:r>
            <a:r>
              <a:rPr lang="de-DE" sz="1400" dirty="0" err="1"/>
              <a:t>employer’s</a:t>
            </a:r>
            <a:r>
              <a:rPr lang="de-DE" sz="1400" dirty="0"/>
              <a:t> </a:t>
            </a:r>
            <a:r>
              <a:rPr lang="de-DE" sz="1400" dirty="0" err="1"/>
              <a:t>contribution</a:t>
            </a:r>
            <a:r>
              <a:rPr lang="de-DE" sz="1400" dirty="0"/>
              <a:t> </a:t>
            </a:r>
            <a:r>
              <a:rPr lang="de-DE" sz="1400" dirty="0" err="1"/>
              <a:t>salary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entered</a:t>
            </a:r>
            <a:endParaRPr lang="de-DE" sz="1400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22E94351-3F0C-4315-A760-627C59C7BA5B}"/>
              </a:ext>
            </a:extLst>
          </p:cNvPr>
          <p:cNvCxnSpPr>
            <a:cxnSpLocks/>
          </p:cNvCxnSpPr>
          <p:nvPr/>
        </p:nvCxnSpPr>
        <p:spPr>
          <a:xfrm>
            <a:off x="2545976" y="3265425"/>
            <a:ext cx="4751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CADEADC-BBF9-1CBE-22A0-EF7E37AA8FAB}"/>
              </a:ext>
            </a:extLst>
          </p:cNvPr>
          <p:cNvCxnSpPr>
            <a:cxnSpLocks/>
          </p:cNvCxnSpPr>
          <p:nvPr/>
        </p:nvCxnSpPr>
        <p:spPr>
          <a:xfrm flipV="1">
            <a:off x="4984765" y="3564363"/>
            <a:ext cx="662412" cy="565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221E28C-172D-2F37-162A-DF3EA30262F6}"/>
              </a:ext>
            </a:extLst>
          </p:cNvPr>
          <p:cNvCxnSpPr>
            <a:cxnSpLocks/>
          </p:cNvCxnSpPr>
          <p:nvPr/>
        </p:nvCxnSpPr>
        <p:spPr>
          <a:xfrm flipV="1">
            <a:off x="8297470" y="3644839"/>
            <a:ext cx="353" cy="39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80963312-2A34-4F31-B5D8-E20C53BDACD8}"/>
              </a:ext>
            </a:extLst>
          </p:cNvPr>
          <p:cNvCxnSpPr>
            <a:cxnSpLocks/>
          </p:cNvCxnSpPr>
          <p:nvPr/>
        </p:nvCxnSpPr>
        <p:spPr>
          <a:xfrm flipV="1">
            <a:off x="10015188" y="3644839"/>
            <a:ext cx="353" cy="39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576A75C8-4291-49F5-94D5-7DA88E636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004" y="1788626"/>
            <a:ext cx="8851699" cy="1573635"/>
          </a:xfrm>
          <a:prstGeom prst="rect">
            <a:avLst/>
          </a:prstGeom>
        </p:spPr>
      </p:pic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A3D9498B-2D9D-459A-8E43-7B2C226F125A}"/>
              </a:ext>
            </a:extLst>
          </p:cNvPr>
          <p:cNvSpPr/>
          <p:nvPr/>
        </p:nvSpPr>
        <p:spPr>
          <a:xfrm>
            <a:off x="3438414" y="4255268"/>
            <a:ext cx="1513985" cy="13936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Associated output to be stated</a:t>
            </a:r>
            <a:endParaRPr lang="de-DE" sz="1400" dirty="0"/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7934C9A2-A795-4F17-B44E-2090A13D9E67}"/>
              </a:ext>
            </a:extLst>
          </p:cNvPr>
          <p:cNvCxnSpPr>
            <a:cxnSpLocks/>
          </p:cNvCxnSpPr>
          <p:nvPr/>
        </p:nvCxnSpPr>
        <p:spPr>
          <a:xfrm flipV="1">
            <a:off x="6661490" y="3644839"/>
            <a:ext cx="353" cy="39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4FF7285-5701-4701-987C-9ED07CF7E84C}"/>
              </a:ext>
            </a:extLst>
          </p:cNvPr>
          <p:cNvCxnSpPr>
            <a:cxnSpLocks/>
          </p:cNvCxnSpPr>
          <p:nvPr/>
        </p:nvCxnSpPr>
        <p:spPr>
          <a:xfrm flipV="1">
            <a:off x="2689900" y="3564363"/>
            <a:ext cx="662412" cy="565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8426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1758EB-15E8-ED65-D9F3-6B0035DFB0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3600" b="1" dirty="0">
                <a:solidFill>
                  <a:srgbClr val="0F435E"/>
                </a:solidFill>
              </a:rPr>
              <a:t>II. </a:t>
            </a:r>
            <a:r>
              <a:rPr lang="de-DE" sz="3600" b="1" dirty="0" err="1">
                <a:solidFill>
                  <a:srgbClr val="0F435E"/>
                </a:solidFill>
              </a:rPr>
              <a:t>Calculation</a:t>
            </a:r>
            <a:r>
              <a:rPr lang="de-DE" sz="3600" b="1" dirty="0">
                <a:solidFill>
                  <a:srgbClr val="0F435E"/>
                </a:solidFill>
              </a:rPr>
              <a:t> of external </a:t>
            </a:r>
            <a:r>
              <a:rPr lang="de-DE" sz="3600" b="1" dirty="0" err="1">
                <a:solidFill>
                  <a:srgbClr val="0F435E"/>
                </a:solidFill>
              </a:rPr>
              <a:t>services</a:t>
            </a:r>
            <a:endParaRPr lang="en-US" sz="3600" b="1" dirty="0">
              <a:solidFill>
                <a:srgbClr val="0F435E"/>
              </a:solidFill>
            </a:endParaRP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27E9EA-1D4B-6A61-75B2-9EAE29D947B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E3CA3-68AC-43E2-AD2E-D9304249AE32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1470B6-BCF4-7DA0-4371-C0A4E87E71D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CF295BE-965F-6B6B-4039-A1157232A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80" y="5086580"/>
            <a:ext cx="6516009" cy="381053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AF4695F-39CB-0C61-B072-A2E2C9125C32}"/>
              </a:ext>
            </a:extLst>
          </p:cNvPr>
          <p:cNvSpPr/>
          <p:nvPr/>
        </p:nvSpPr>
        <p:spPr>
          <a:xfrm>
            <a:off x="6095999" y="2880836"/>
            <a:ext cx="1673415" cy="1362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service</a:t>
            </a:r>
            <a:endParaRPr lang="de-DE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BCF2ACC-AA81-3B7B-7975-072DE7C9D9CA}"/>
              </a:ext>
            </a:extLst>
          </p:cNvPr>
          <p:cNvCxnSpPr>
            <a:cxnSpLocks/>
          </p:cNvCxnSpPr>
          <p:nvPr/>
        </p:nvCxnSpPr>
        <p:spPr>
          <a:xfrm>
            <a:off x="6875930" y="4374776"/>
            <a:ext cx="0" cy="585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14ADA632-34D9-8E98-8B2A-76F0BCCA99D1}"/>
              </a:ext>
            </a:extLst>
          </p:cNvPr>
          <p:cNvSpPr/>
          <p:nvPr/>
        </p:nvSpPr>
        <p:spPr>
          <a:xfrm>
            <a:off x="9505564" y="2880836"/>
            <a:ext cx="1673423" cy="1362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expenditures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included</a:t>
            </a:r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56085845-1A31-12D6-3927-CB46957DE627}"/>
              </a:ext>
            </a:extLst>
          </p:cNvPr>
          <p:cNvCxnSpPr>
            <a:cxnSpLocks/>
          </p:cNvCxnSpPr>
          <p:nvPr/>
        </p:nvCxnSpPr>
        <p:spPr>
          <a:xfrm>
            <a:off x="10261588" y="4374776"/>
            <a:ext cx="0" cy="585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C6D9346-C696-C50C-4BFC-15667A6BD553}"/>
              </a:ext>
            </a:extLst>
          </p:cNvPr>
          <p:cNvSpPr txBox="1"/>
          <p:nvPr/>
        </p:nvSpPr>
        <p:spPr>
          <a:xfrm>
            <a:off x="8271844" y="3331162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rgbClr val="0F435E"/>
                </a:solidFill>
              </a:rPr>
              <a:t>and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00CFA37E-356C-495B-9A7C-C13DC14A5B11}"/>
              </a:ext>
            </a:extLst>
          </p:cNvPr>
          <p:cNvSpPr/>
          <p:nvPr/>
        </p:nvSpPr>
        <p:spPr>
          <a:xfrm>
            <a:off x="1013013" y="4603675"/>
            <a:ext cx="3576913" cy="1638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/>
              <a:t>Event </a:t>
            </a:r>
            <a:r>
              <a:rPr lang="de-DE" sz="1400" b="1" dirty="0" err="1"/>
              <a:t>costs</a:t>
            </a:r>
            <a:r>
              <a:rPr lang="de-DE" sz="1400" b="1" dirty="0"/>
              <a:t>: </a:t>
            </a:r>
          </a:p>
          <a:p>
            <a:r>
              <a:rPr lang="de-DE" sz="1400" dirty="0"/>
              <a:t>Any </a:t>
            </a:r>
            <a:r>
              <a:rPr lang="de-DE" sz="1400" dirty="0" err="1"/>
              <a:t>service</a:t>
            </a:r>
            <a:r>
              <a:rPr lang="de-DE" sz="1400" dirty="0"/>
              <a:t> </a:t>
            </a:r>
            <a:r>
              <a:rPr lang="de-DE" sz="1400" dirty="0" err="1"/>
              <a:t>commissioned</a:t>
            </a:r>
            <a:r>
              <a:rPr lang="de-DE" sz="1400" dirty="0"/>
              <a:t> for an </a:t>
            </a:r>
            <a:r>
              <a:rPr lang="de-DE" sz="1400" dirty="0" err="1"/>
              <a:t>event</a:t>
            </a:r>
            <a:r>
              <a:rPr lang="de-DE" sz="1400" dirty="0"/>
              <a:t> such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venue</a:t>
            </a:r>
            <a:r>
              <a:rPr lang="de-DE" sz="1400" dirty="0"/>
              <a:t> </a:t>
            </a:r>
            <a:r>
              <a:rPr lang="de-DE" sz="1400" dirty="0" err="1"/>
              <a:t>rent</a:t>
            </a:r>
            <a:r>
              <a:rPr lang="de-DE" sz="1400" dirty="0"/>
              <a:t>, </a:t>
            </a:r>
            <a:r>
              <a:rPr lang="de-DE" sz="1400" dirty="0" err="1"/>
              <a:t>resource</a:t>
            </a:r>
            <a:r>
              <a:rPr lang="de-DE" sz="1400" dirty="0"/>
              <a:t> </a:t>
            </a:r>
            <a:r>
              <a:rPr lang="de-DE" sz="1400" dirty="0" err="1"/>
              <a:t>person</a:t>
            </a:r>
            <a:r>
              <a:rPr lang="de-DE" sz="1400" dirty="0"/>
              <a:t>(s) </a:t>
            </a:r>
            <a:r>
              <a:rPr lang="de-DE" sz="1400" dirty="0" err="1"/>
              <a:t>andrented</a:t>
            </a:r>
            <a:r>
              <a:rPr lang="de-DE" sz="1400" dirty="0"/>
              <a:t> </a:t>
            </a:r>
            <a:r>
              <a:rPr lang="de-DE" sz="1400" dirty="0" err="1"/>
              <a:t>equipment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well</a:t>
            </a:r>
            <a:r>
              <a:rPr lang="de-DE" sz="1400" dirty="0"/>
              <a:t> </a:t>
            </a:r>
            <a:r>
              <a:rPr lang="de-DE" sz="1400" dirty="0" err="1"/>
              <a:t>as</a:t>
            </a:r>
            <a:r>
              <a:rPr lang="de-DE" sz="1400" dirty="0"/>
              <a:t> </a:t>
            </a:r>
            <a:r>
              <a:rPr lang="de-DE" sz="1400" dirty="0" err="1"/>
              <a:t>hired</a:t>
            </a:r>
            <a:r>
              <a:rPr lang="de-DE" sz="1400" dirty="0"/>
              <a:t> </a:t>
            </a:r>
            <a:r>
              <a:rPr lang="de-DE" sz="1400" dirty="0" err="1"/>
              <a:t>catering</a:t>
            </a:r>
            <a:r>
              <a:rPr lang="de-DE" sz="1400" dirty="0"/>
              <a:t> </a:t>
            </a:r>
            <a:r>
              <a:rPr lang="de-DE" sz="1400" dirty="0" err="1"/>
              <a:t>should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included</a:t>
            </a:r>
            <a:r>
              <a:rPr lang="de-DE" sz="1400" dirty="0"/>
              <a:t> </a:t>
            </a:r>
            <a:r>
              <a:rPr lang="de-DE" sz="1400" dirty="0" err="1"/>
              <a:t>under</a:t>
            </a:r>
            <a:r>
              <a:rPr lang="de-DE" sz="1400" dirty="0"/>
              <a:t> 2. External </a:t>
            </a:r>
            <a:r>
              <a:rPr lang="de-DE" sz="1400" dirty="0" err="1"/>
              <a:t>services</a:t>
            </a:r>
            <a:r>
              <a:rPr lang="de-DE" sz="1400" dirty="0"/>
              <a:t> also </a:t>
            </a:r>
            <a:r>
              <a:rPr lang="de-DE" sz="1400" dirty="0" err="1"/>
              <a:t>stating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expected</a:t>
            </a:r>
            <a:r>
              <a:rPr lang="de-DE" sz="1400" dirty="0"/>
              <a:t> </a:t>
            </a:r>
            <a:r>
              <a:rPr lang="de-DE" sz="1400" dirty="0" err="1"/>
              <a:t>number</a:t>
            </a:r>
            <a:r>
              <a:rPr lang="de-DE" sz="1400" dirty="0"/>
              <a:t> of </a:t>
            </a:r>
            <a:r>
              <a:rPr lang="de-DE" sz="1400" dirty="0" err="1"/>
              <a:t>participants</a:t>
            </a:r>
            <a:endParaRPr lang="de-DE" sz="1400" dirty="0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33C413F-7DA3-4970-8E72-4A6FC4BB5263}"/>
              </a:ext>
            </a:extLst>
          </p:cNvPr>
          <p:cNvCxnSpPr/>
          <p:nvPr/>
        </p:nvCxnSpPr>
        <p:spPr>
          <a:xfrm flipV="1">
            <a:off x="2587214" y="4168588"/>
            <a:ext cx="0" cy="394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>
            <a:extLst>
              <a:ext uri="{FF2B5EF4-FFF2-40B4-BE49-F238E27FC236}">
                <a16:creationId xmlns:a16="http://schemas.microsoft.com/office/drawing/2014/main" id="{2AA16990-686D-4D9F-913A-C9725DF07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13" y="1377382"/>
            <a:ext cx="3436918" cy="2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273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0FFA8A-0BF4-0AC4-CA12-02940354D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3600" b="1" dirty="0">
                <a:solidFill>
                  <a:srgbClr val="0F435E"/>
                </a:solidFill>
              </a:rPr>
              <a:t>II. </a:t>
            </a:r>
            <a:r>
              <a:rPr lang="de-DE" sz="3600" b="1" dirty="0" err="1">
                <a:solidFill>
                  <a:srgbClr val="0F435E"/>
                </a:solidFill>
              </a:rPr>
              <a:t>Calculation</a:t>
            </a:r>
            <a:r>
              <a:rPr lang="de-DE" sz="3600" b="1" dirty="0">
                <a:solidFill>
                  <a:srgbClr val="0F435E"/>
                </a:solidFill>
              </a:rPr>
              <a:t> of external </a:t>
            </a:r>
            <a:r>
              <a:rPr lang="de-DE" sz="3600" b="1" dirty="0" err="1">
                <a:solidFill>
                  <a:srgbClr val="0F435E"/>
                </a:solidFill>
              </a:rPr>
              <a:t>services</a:t>
            </a:r>
            <a:endParaRPr lang="en-US" sz="3600" b="1" dirty="0">
              <a:solidFill>
                <a:srgbClr val="0F435E"/>
              </a:solidFill>
            </a:endParaRP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F674EF-0728-7C35-F206-291FBB3C046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E3CA3-68AC-43E2-AD2E-D9304249AE32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C587CA-7C2D-D2BD-A1CB-7B77D29F46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6C6D7074-07C9-BBC9-BF96-889D1ADACFAC}"/>
              </a:ext>
            </a:extLst>
          </p:cNvPr>
          <p:cNvSpPr/>
          <p:nvPr/>
        </p:nvSpPr>
        <p:spPr>
          <a:xfrm>
            <a:off x="861631" y="3352803"/>
            <a:ext cx="2545976" cy="19134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/>
              <a:t>Monetary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present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 of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funds</a:t>
            </a:r>
            <a:r>
              <a:rPr lang="de-DE" dirty="0"/>
              <a:t> (e.g. breakdown in </a:t>
            </a:r>
            <a:r>
              <a:rPr lang="de-DE" dirty="0" err="1"/>
              <a:t>hourly</a:t>
            </a:r>
            <a:r>
              <a:rPr lang="de-DE" dirty="0"/>
              <a:t>/</a:t>
            </a:r>
            <a:r>
              <a:rPr lang="de-DE" dirty="0" err="1"/>
              <a:t>daily</a:t>
            </a:r>
            <a:r>
              <a:rPr lang="de-DE" dirty="0"/>
              <a:t> rate)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spent</a:t>
            </a:r>
            <a:endParaRPr lang="de-DE" dirty="0"/>
          </a:p>
          <a:p>
            <a:pPr algn="ctr"/>
            <a:endParaRPr lang="de-DE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6D2B283-FEDA-52FD-F0C1-A9AE621481AE}"/>
              </a:ext>
            </a:extLst>
          </p:cNvPr>
          <p:cNvCxnSpPr>
            <a:cxnSpLocks/>
          </p:cNvCxnSpPr>
          <p:nvPr/>
        </p:nvCxnSpPr>
        <p:spPr>
          <a:xfrm flipV="1">
            <a:off x="3573228" y="3716368"/>
            <a:ext cx="484094" cy="100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AD694BF-1E97-FD21-93CC-5F574EBF61F3}"/>
              </a:ext>
            </a:extLst>
          </p:cNvPr>
          <p:cNvCxnSpPr>
            <a:cxnSpLocks/>
          </p:cNvCxnSpPr>
          <p:nvPr/>
        </p:nvCxnSpPr>
        <p:spPr>
          <a:xfrm>
            <a:off x="3573228" y="4153255"/>
            <a:ext cx="4840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BD3BB1F-6B7B-14FA-26F8-73E5AEB48BE9}"/>
              </a:ext>
            </a:extLst>
          </p:cNvPr>
          <p:cNvCxnSpPr>
            <a:cxnSpLocks/>
          </p:cNvCxnSpPr>
          <p:nvPr/>
        </p:nvCxnSpPr>
        <p:spPr>
          <a:xfrm>
            <a:off x="3563068" y="4458054"/>
            <a:ext cx="4840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AB1C378-46C0-A205-C57E-5C7BEE3532E8}"/>
              </a:ext>
            </a:extLst>
          </p:cNvPr>
          <p:cNvCxnSpPr>
            <a:cxnSpLocks/>
          </p:cNvCxnSpPr>
          <p:nvPr/>
        </p:nvCxnSpPr>
        <p:spPr>
          <a:xfrm>
            <a:off x="3583388" y="4816643"/>
            <a:ext cx="430310" cy="127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1A6BAC67-E5A2-4495-8826-8F0E6BA70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565" y="1928626"/>
            <a:ext cx="5929053" cy="333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570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8382C57-70C2-73EE-4C14-3CA2BF49B9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05200" y="355619"/>
            <a:ext cx="8686800" cy="540000"/>
          </a:xfrm>
        </p:spPr>
        <p:txBody>
          <a:bodyPr/>
          <a:lstStyle/>
          <a:p>
            <a:r>
              <a:rPr lang="en-US" sz="3000" b="1" dirty="0">
                <a:solidFill>
                  <a:srgbClr val="0F435E"/>
                </a:solidFill>
              </a:rPr>
              <a:t>III. Calculation of transportation / travel costs</a:t>
            </a: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85BE8E-43D8-8B51-AF18-5146E4CCA81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E3CA3-68AC-43E2-AD2E-D9304249AE32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CE3124-F9DB-914C-E997-8AC5FEBFE0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sp>
        <p:nvSpPr>
          <p:cNvPr id="8" name="Flussdiagramm: Alternativer Prozess 7">
            <a:extLst>
              <a:ext uri="{FF2B5EF4-FFF2-40B4-BE49-F238E27FC236}">
                <a16:creationId xmlns:a16="http://schemas.microsoft.com/office/drawing/2014/main" id="{CAF051A0-6840-9965-A082-794F4BAD8C5C}"/>
              </a:ext>
            </a:extLst>
          </p:cNvPr>
          <p:cNvSpPr/>
          <p:nvPr/>
        </p:nvSpPr>
        <p:spPr>
          <a:xfrm>
            <a:off x="603745" y="5314202"/>
            <a:ext cx="2398343" cy="1117743"/>
          </a:xfrm>
          <a:prstGeom prst="flowChartAlternateProcess">
            <a:avLst/>
          </a:prstGeom>
          <a:solidFill>
            <a:srgbClr val="2C6B7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00" dirty="0">
                <a:solidFill>
                  <a:schemeClr val="bg1"/>
                </a:solidFill>
              </a:rPr>
              <a:t>Transportation costs for participants of trainings or workshops should be enter in this budget category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D1108D1B-6F2C-29C0-7C66-EC88903C4E86}"/>
              </a:ext>
            </a:extLst>
          </p:cNvPr>
          <p:cNvSpPr/>
          <p:nvPr/>
        </p:nvSpPr>
        <p:spPr>
          <a:xfrm>
            <a:off x="603745" y="3473627"/>
            <a:ext cx="2398343" cy="143498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300" dirty="0"/>
              <a:t>Travel </a:t>
            </a:r>
            <a:r>
              <a:rPr lang="de-DE" sz="1300" dirty="0" err="1"/>
              <a:t>costs</a:t>
            </a:r>
            <a:r>
              <a:rPr lang="de-DE" sz="1300" dirty="0"/>
              <a:t> </a:t>
            </a:r>
            <a:r>
              <a:rPr lang="de-DE" sz="1300" dirty="0" err="1"/>
              <a:t>for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use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private </a:t>
            </a:r>
            <a:r>
              <a:rPr lang="de-DE" sz="1300" dirty="0" err="1"/>
              <a:t>vehicles</a:t>
            </a:r>
            <a:r>
              <a:rPr lang="de-DE" sz="1300" dirty="0"/>
              <a:t> </a:t>
            </a:r>
            <a:r>
              <a:rPr lang="de-DE" sz="1300" dirty="0" err="1"/>
              <a:t>or</a:t>
            </a:r>
            <a:r>
              <a:rPr lang="de-DE" sz="1300" dirty="0"/>
              <a:t> </a:t>
            </a:r>
            <a:r>
              <a:rPr lang="de-DE" sz="1300" dirty="0" err="1"/>
              <a:t>vehicles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</a:t>
            </a:r>
            <a:r>
              <a:rPr lang="de-DE" sz="1300" dirty="0" err="1"/>
              <a:t>the</a:t>
            </a:r>
            <a:r>
              <a:rPr lang="de-DE" sz="1300" dirty="0"/>
              <a:t> </a:t>
            </a:r>
            <a:r>
              <a:rPr lang="de-DE" sz="1300" dirty="0" err="1"/>
              <a:t>organisation</a:t>
            </a:r>
            <a:r>
              <a:rPr lang="de-DE" sz="1300" dirty="0"/>
              <a:t> (</a:t>
            </a:r>
            <a:r>
              <a:rPr lang="de-DE" sz="1300" dirty="0" err="1"/>
              <a:t>distance</a:t>
            </a:r>
            <a:r>
              <a:rPr lang="de-DE" sz="1300" dirty="0"/>
              <a:t> </a:t>
            </a:r>
            <a:r>
              <a:rPr lang="de-DE" sz="1300" dirty="0" err="1"/>
              <a:t>calculation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max. EUR 0,30 per km </a:t>
            </a:r>
            <a:r>
              <a:rPr lang="de-DE" sz="1300" dirty="0" err="1"/>
              <a:t>instead</a:t>
            </a:r>
            <a:r>
              <a:rPr lang="de-DE" sz="1300" dirty="0"/>
              <a:t> </a:t>
            </a:r>
            <a:r>
              <a:rPr lang="de-DE" sz="1300" dirty="0" err="1"/>
              <a:t>of</a:t>
            </a:r>
            <a:r>
              <a:rPr lang="de-DE" sz="1300" dirty="0"/>
              <a:t> e.g. </a:t>
            </a:r>
            <a:r>
              <a:rPr lang="de-DE" sz="1300" dirty="0" err="1"/>
              <a:t>fuel</a:t>
            </a:r>
            <a:r>
              <a:rPr lang="de-DE" sz="1300" dirty="0"/>
              <a:t> </a:t>
            </a:r>
            <a:r>
              <a:rPr lang="de-DE" sz="1300" dirty="0" err="1"/>
              <a:t>costs</a:t>
            </a:r>
            <a:r>
              <a:rPr lang="de-DE" sz="1300" dirty="0"/>
              <a:t>). 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D28E088-13ED-F903-9B83-EB283E6C5549}"/>
              </a:ext>
            </a:extLst>
          </p:cNvPr>
          <p:cNvCxnSpPr>
            <a:cxnSpLocks/>
          </p:cNvCxnSpPr>
          <p:nvPr/>
        </p:nvCxnSpPr>
        <p:spPr>
          <a:xfrm>
            <a:off x="3086843" y="3992340"/>
            <a:ext cx="53779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E025B55F-FFF6-A9EB-BDE8-5D247C8C2ED0}"/>
              </a:ext>
            </a:extLst>
          </p:cNvPr>
          <p:cNvCxnSpPr>
            <a:cxnSpLocks/>
          </p:cNvCxnSpPr>
          <p:nvPr/>
        </p:nvCxnSpPr>
        <p:spPr>
          <a:xfrm flipV="1">
            <a:off x="3159760" y="5027906"/>
            <a:ext cx="464878" cy="3873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2EA3143-A206-B264-E848-5304A74BD997}"/>
              </a:ext>
            </a:extLst>
          </p:cNvPr>
          <p:cNvSpPr/>
          <p:nvPr/>
        </p:nvSpPr>
        <p:spPr>
          <a:xfrm>
            <a:off x="603745" y="1874389"/>
            <a:ext cx="2381409" cy="119898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300" dirty="0"/>
              <a:t>Own </a:t>
            </a:r>
            <a:r>
              <a:rPr lang="de-DE" sz="1300" dirty="0" err="1"/>
              <a:t>staff</a:t>
            </a:r>
            <a:r>
              <a:rPr lang="de-DE" sz="1300" dirty="0"/>
              <a:t>/ </a:t>
            </a:r>
            <a:r>
              <a:rPr lang="de-DE" sz="1300" dirty="0" err="1"/>
              <a:t>employees</a:t>
            </a:r>
            <a:r>
              <a:rPr lang="de-DE" sz="1300" dirty="0"/>
              <a:t> (</a:t>
            </a:r>
            <a:r>
              <a:rPr lang="de-DE" sz="1300" dirty="0" err="1"/>
              <a:t>cost</a:t>
            </a:r>
            <a:r>
              <a:rPr lang="de-DE" sz="1300" dirty="0"/>
              <a:t> per </a:t>
            </a:r>
            <a:r>
              <a:rPr lang="de-DE" sz="1300" dirty="0" err="1"/>
              <a:t>day</a:t>
            </a:r>
            <a:r>
              <a:rPr lang="de-DE" sz="1300" dirty="0"/>
              <a:t>/) </a:t>
            </a:r>
            <a:r>
              <a:rPr lang="de-DE" sz="1300" dirty="0" err="1"/>
              <a:t>based</a:t>
            </a:r>
            <a:r>
              <a:rPr lang="de-DE" sz="1300" dirty="0"/>
              <a:t> on an </a:t>
            </a:r>
            <a:r>
              <a:rPr lang="de-DE" sz="1300" dirty="0" err="1"/>
              <a:t>averageperson</a:t>
            </a:r>
            <a:r>
              <a:rPr lang="de-DE" sz="1300" dirty="0"/>
              <a:t> </a:t>
            </a:r>
            <a:r>
              <a:rPr lang="de-DE" sz="1300" dirty="0" err="1"/>
              <a:t>amount</a:t>
            </a:r>
            <a:r>
              <a:rPr lang="de-DE" sz="1300" dirty="0"/>
              <a:t> per </a:t>
            </a:r>
            <a:r>
              <a:rPr lang="de-DE" sz="1300" dirty="0" err="1"/>
              <a:t>trip</a:t>
            </a:r>
            <a:r>
              <a:rPr lang="de-DE" sz="1300" dirty="0"/>
              <a:t> and </a:t>
            </a:r>
            <a:r>
              <a:rPr lang="de-DE" sz="1300" dirty="0" err="1"/>
              <a:t>number</a:t>
            </a:r>
            <a:r>
              <a:rPr lang="de-DE" sz="1300" dirty="0"/>
              <a:t> of </a:t>
            </a:r>
            <a:r>
              <a:rPr lang="de-DE" sz="1300" dirty="0" err="1"/>
              <a:t>trips</a:t>
            </a:r>
            <a:r>
              <a:rPr lang="de-DE" sz="1300" dirty="0"/>
              <a:t> </a:t>
            </a:r>
            <a:r>
              <a:rPr lang="de-DE" sz="1300" dirty="0" err="1"/>
              <a:t>to</a:t>
            </a:r>
            <a:r>
              <a:rPr lang="de-DE" sz="1300" dirty="0"/>
              <a:t> </a:t>
            </a:r>
            <a:r>
              <a:rPr lang="de-DE" sz="1300" dirty="0" err="1"/>
              <a:t>be</a:t>
            </a:r>
            <a:r>
              <a:rPr lang="de-DE" sz="1300" dirty="0"/>
              <a:t> </a:t>
            </a:r>
            <a:r>
              <a:rPr lang="de-DE" sz="1300" dirty="0" err="1"/>
              <a:t>calculated</a:t>
            </a:r>
            <a:endParaRPr lang="de-DE" sz="1300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76A6A2D-F69D-2E02-5EA5-3879AD98B899}"/>
              </a:ext>
            </a:extLst>
          </p:cNvPr>
          <p:cNvCxnSpPr>
            <a:cxnSpLocks/>
          </p:cNvCxnSpPr>
          <p:nvPr/>
        </p:nvCxnSpPr>
        <p:spPr>
          <a:xfrm>
            <a:off x="3086843" y="3032186"/>
            <a:ext cx="537795" cy="3456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D7B987D0-BCCA-FB95-8616-12385E3A08BC}"/>
              </a:ext>
            </a:extLst>
          </p:cNvPr>
          <p:cNvSpPr/>
          <p:nvPr/>
        </p:nvSpPr>
        <p:spPr>
          <a:xfrm>
            <a:off x="4038600" y="1316261"/>
            <a:ext cx="5997388" cy="788895"/>
          </a:xfrm>
          <a:prstGeom prst="rect">
            <a:avLst/>
          </a:prstGeom>
          <a:solidFill>
            <a:srgbClr val="9AC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dirty="0">
                <a:solidFill>
                  <a:srgbClr val="0F435E"/>
                </a:solidFill>
              </a:rPr>
              <a:t>Note: Transportation/ Travel </a:t>
            </a:r>
            <a:r>
              <a:rPr lang="de-DE" sz="1800" dirty="0" err="1">
                <a:solidFill>
                  <a:srgbClr val="0F435E"/>
                </a:solidFill>
              </a:rPr>
              <a:t>costs</a:t>
            </a:r>
            <a:r>
              <a:rPr lang="de-DE" sz="1800" dirty="0">
                <a:solidFill>
                  <a:srgbClr val="0F435E"/>
                </a:solidFill>
              </a:rPr>
              <a:t> </a:t>
            </a:r>
            <a:r>
              <a:rPr lang="de-DE" sz="1800" dirty="0" err="1">
                <a:solidFill>
                  <a:srgbClr val="0F435E"/>
                </a:solidFill>
              </a:rPr>
              <a:t>for</a:t>
            </a:r>
            <a:r>
              <a:rPr lang="de-DE" sz="1800" dirty="0">
                <a:solidFill>
                  <a:srgbClr val="0F435E"/>
                </a:solidFill>
              </a:rPr>
              <a:t> external </a:t>
            </a:r>
            <a:r>
              <a:rPr lang="de-DE" sz="1800" dirty="0" err="1">
                <a:solidFill>
                  <a:srgbClr val="0F435E"/>
                </a:solidFill>
              </a:rPr>
              <a:t>services</a:t>
            </a:r>
            <a:r>
              <a:rPr lang="de-DE" sz="1800" dirty="0">
                <a:solidFill>
                  <a:srgbClr val="0F435E"/>
                </a:solidFill>
              </a:rPr>
              <a:t> </a:t>
            </a:r>
            <a:r>
              <a:rPr lang="de-DE" sz="1800" dirty="0" err="1">
                <a:solidFill>
                  <a:srgbClr val="0F435E"/>
                </a:solidFill>
              </a:rPr>
              <a:t>should</a:t>
            </a:r>
            <a:r>
              <a:rPr lang="de-DE" sz="1800" dirty="0">
                <a:solidFill>
                  <a:srgbClr val="0F435E"/>
                </a:solidFill>
              </a:rPr>
              <a:t> </a:t>
            </a:r>
            <a:r>
              <a:rPr lang="de-DE" sz="1800" dirty="0" err="1">
                <a:solidFill>
                  <a:srgbClr val="0F435E"/>
                </a:solidFill>
              </a:rPr>
              <a:t>be</a:t>
            </a:r>
            <a:r>
              <a:rPr lang="de-DE" sz="1800" dirty="0">
                <a:solidFill>
                  <a:srgbClr val="0F435E"/>
                </a:solidFill>
              </a:rPr>
              <a:t> </a:t>
            </a:r>
            <a:r>
              <a:rPr lang="de-DE" sz="1800" dirty="0" err="1">
                <a:solidFill>
                  <a:srgbClr val="0F435E"/>
                </a:solidFill>
              </a:rPr>
              <a:t>recorded</a:t>
            </a:r>
            <a:r>
              <a:rPr lang="de-DE" sz="1800" dirty="0">
                <a:solidFill>
                  <a:srgbClr val="0F435E"/>
                </a:solidFill>
              </a:rPr>
              <a:t> in </a:t>
            </a:r>
            <a:r>
              <a:rPr lang="de-DE" sz="1800" dirty="0" err="1">
                <a:solidFill>
                  <a:srgbClr val="0F435E"/>
                </a:solidFill>
              </a:rPr>
              <a:t>the</a:t>
            </a:r>
            <a:r>
              <a:rPr lang="de-DE" sz="1800" dirty="0">
                <a:solidFill>
                  <a:srgbClr val="0F435E"/>
                </a:solidFill>
              </a:rPr>
              <a:t> Budget </a:t>
            </a:r>
            <a:r>
              <a:rPr lang="de-DE" sz="1800" dirty="0" err="1">
                <a:solidFill>
                  <a:srgbClr val="0F435E"/>
                </a:solidFill>
              </a:rPr>
              <a:t>line</a:t>
            </a:r>
            <a:r>
              <a:rPr lang="de-DE" sz="1800" dirty="0">
                <a:solidFill>
                  <a:srgbClr val="0F435E"/>
                </a:solidFill>
              </a:rPr>
              <a:t> „External Services“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60ED479-50B2-085A-D2FC-D260AC0E1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327" y="3073375"/>
            <a:ext cx="8282309" cy="1920309"/>
          </a:xfrm>
          <a:prstGeom prst="rect">
            <a:avLst/>
          </a:prstGeom>
        </p:spPr>
      </p:pic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223ACE4B-C9EB-3B59-A4BE-CEEE08914FBF}"/>
              </a:ext>
            </a:extLst>
          </p:cNvPr>
          <p:cNvSpPr/>
          <p:nvPr/>
        </p:nvSpPr>
        <p:spPr>
          <a:xfrm>
            <a:off x="11549039" y="3917576"/>
            <a:ext cx="459597" cy="313759"/>
          </a:xfrm>
          <a:prstGeom prst="roundRect">
            <a:avLst/>
          </a:prstGeom>
          <a:noFill/>
          <a:ln w="285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7382344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741D72-5E66-84CC-18DE-F0066EF171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98259" y="147396"/>
            <a:ext cx="8191500" cy="540000"/>
          </a:xfrm>
        </p:spPr>
        <p:txBody>
          <a:bodyPr/>
          <a:lstStyle/>
          <a:p>
            <a:r>
              <a:rPr lang="en-US" sz="3000" b="1" dirty="0">
                <a:solidFill>
                  <a:srgbClr val="0F435E"/>
                </a:solidFill>
              </a:rPr>
              <a:t>IV. Calculation of procurement of materials and equipment</a:t>
            </a: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FC184C4-4630-6F88-1202-063A210BDA6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E3CA3-68AC-43E2-AD2E-D9304249AE32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25A814-E5A8-3EC0-43F1-38EBBA02C5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AE6D2A64-0611-7078-80AF-A4692C5EEE3A}"/>
              </a:ext>
            </a:extLst>
          </p:cNvPr>
          <p:cNvSpPr/>
          <p:nvPr/>
        </p:nvSpPr>
        <p:spPr>
          <a:xfrm>
            <a:off x="2435436" y="3429000"/>
            <a:ext cx="45719" cy="4930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err="1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DEC1409-D3B4-76A1-1680-2F0727046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36" y="2514491"/>
            <a:ext cx="10107436" cy="1629002"/>
          </a:xfrm>
          <a:prstGeom prst="rect">
            <a:avLst/>
          </a:prstGeom>
        </p:spPr>
      </p:pic>
      <p:sp>
        <p:nvSpPr>
          <p:cNvPr id="10" name="Flussdiagramm: Alternativer Prozess 9">
            <a:extLst>
              <a:ext uri="{FF2B5EF4-FFF2-40B4-BE49-F238E27FC236}">
                <a16:creationId xmlns:a16="http://schemas.microsoft.com/office/drawing/2014/main" id="{A32A7664-515C-1210-C481-18EA653024B4}"/>
              </a:ext>
            </a:extLst>
          </p:cNvPr>
          <p:cNvSpPr/>
          <p:nvPr/>
        </p:nvSpPr>
        <p:spPr>
          <a:xfrm>
            <a:off x="4321601" y="4789442"/>
            <a:ext cx="2102973" cy="1181146"/>
          </a:xfrm>
          <a:prstGeom prst="flowChartAlternateProcess">
            <a:avLst/>
          </a:prstGeom>
          <a:solidFill>
            <a:srgbClr val="2C6B7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Various examples of different kind of items to be procured for project implementation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9E02303-BB02-1AF5-F141-96F86E4C1BF2}"/>
              </a:ext>
            </a:extLst>
          </p:cNvPr>
          <p:cNvCxnSpPr>
            <a:cxnSpLocks/>
          </p:cNvCxnSpPr>
          <p:nvPr/>
        </p:nvCxnSpPr>
        <p:spPr>
          <a:xfrm flipH="1" flipV="1">
            <a:off x="4699000" y="2977081"/>
            <a:ext cx="818780" cy="13761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C4013D78-B1DD-AE3E-7346-AA454206D060}"/>
              </a:ext>
            </a:extLst>
          </p:cNvPr>
          <p:cNvCxnSpPr>
            <a:cxnSpLocks/>
          </p:cNvCxnSpPr>
          <p:nvPr/>
        </p:nvCxnSpPr>
        <p:spPr>
          <a:xfrm flipH="1" flipV="1">
            <a:off x="4658659" y="3416189"/>
            <a:ext cx="673789" cy="10661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D5434ADF-F8DA-20D1-9348-C798B16D75E0}"/>
              </a:ext>
            </a:extLst>
          </p:cNvPr>
          <p:cNvCxnSpPr>
            <a:cxnSpLocks/>
          </p:cNvCxnSpPr>
          <p:nvPr/>
        </p:nvCxnSpPr>
        <p:spPr>
          <a:xfrm flipH="1" flipV="1">
            <a:off x="4629660" y="3820174"/>
            <a:ext cx="539840" cy="8067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ussdiagramm: Alternativer Prozess 37">
            <a:extLst>
              <a:ext uri="{FF2B5EF4-FFF2-40B4-BE49-F238E27FC236}">
                <a16:creationId xmlns:a16="http://schemas.microsoft.com/office/drawing/2014/main" id="{79687FB4-D848-6720-D741-6C4BC3163635}"/>
              </a:ext>
            </a:extLst>
          </p:cNvPr>
          <p:cNvSpPr/>
          <p:nvPr/>
        </p:nvSpPr>
        <p:spPr>
          <a:xfrm>
            <a:off x="7559040" y="4789442"/>
            <a:ext cx="1848667" cy="1164318"/>
          </a:xfrm>
          <a:prstGeom prst="flowChartAlternateProcess">
            <a:avLst/>
          </a:prstGeom>
          <a:solidFill>
            <a:srgbClr val="2C6B7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Breakdown calculation for price per item for reconciliation purposes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68A70F15-6B58-F334-17AA-FD52C5FD507B}"/>
              </a:ext>
            </a:extLst>
          </p:cNvPr>
          <p:cNvCxnSpPr>
            <a:cxnSpLocks/>
          </p:cNvCxnSpPr>
          <p:nvPr/>
        </p:nvCxnSpPr>
        <p:spPr>
          <a:xfrm flipV="1">
            <a:off x="8487968" y="4223527"/>
            <a:ext cx="0" cy="4033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6035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AA68848-FBB0-2AE9-CF9B-DB45650149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3000" b="1" dirty="0">
                <a:solidFill>
                  <a:srgbClr val="0F435E"/>
                </a:solidFill>
              </a:rPr>
              <a:t>V. </a:t>
            </a:r>
            <a:r>
              <a:rPr lang="de-DE" sz="3000" b="1" dirty="0" err="1">
                <a:solidFill>
                  <a:srgbClr val="0F435E"/>
                </a:solidFill>
              </a:rPr>
              <a:t>Calculation</a:t>
            </a:r>
            <a:r>
              <a:rPr lang="de-DE" sz="3000" b="1" dirty="0">
                <a:solidFill>
                  <a:srgbClr val="0F435E"/>
                </a:solidFill>
              </a:rPr>
              <a:t> of </a:t>
            </a:r>
            <a:r>
              <a:rPr lang="de-DE" sz="3000" b="1" dirty="0" err="1">
                <a:solidFill>
                  <a:srgbClr val="0F435E"/>
                </a:solidFill>
              </a:rPr>
              <a:t>other</a:t>
            </a:r>
            <a:r>
              <a:rPr lang="de-DE" sz="3000" b="1" dirty="0">
                <a:solidFill>
                  <a:srgbClr val="0F435E"/>
                </a:solidFill>
              </a:rPr>
              <a:t> </a:t>
            </a:r>
            <a:r>
              <a:rPr lang="de-DE" sz="3000" b="1" dirty="0" err="1">
                <a:solidFill>
                  <a:srgbClr val="0F435E"/>
                </a:solidFill>
              </a:rPr>
              <a:t>costs</a:t>
            </a:r>
            <a:r>
              <a:rPr lang="de-DE" sz="3000" b="1" dirty="0">
                <a:solidFill>
                  <a:srgbClr val="0F435E"/>
                </a:solidFill>
              </a:rPr>
              <a:t> / </a:t>
            </a:r>
            <a:r>
              <a:rPr lang="de-DE" sz="3000" b="1" dirty="0" err="1">
                <a:solidFill>
                  <a:srgbClr val="0F435E"/>
                </a:solidFill>
              </a:rPr>
              <a:t>consumables</a:t>
            </a:r>
            <a:endParaRPr lang="en-US" sz="3000" b="1" dirty="0">
              <a:solidFill>
                <a:srgbClr val="0F435E"/>
              </a:solidFill>
            </a:endParaRP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5A52BD8-B04C-B6D6-D746-1CAFF336FB2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D4E3CA3-68AC-43E2-AD2E-D9304249AE32}" type="datetime1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2EC2DD2-9A35-A74A-8F20-CACA4B374C1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IKI Small Grants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0B70399-20C1-13FF-47DD-DD05D7842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37" y="3272255"/>
            <a:ext cx="8849960" cy="1600423"/>
          </a:xfrm>
          <a:prstGeom prst="rect">
            <a:avLst/>
          </a:prstGeom>
        </p:spPr>
      </p:pic>
      <p:sp>
        <p:nvSpPr>
          <p:cNvPr id="8" name="Flussdiagramm: Alternativer Prozess 7">
            <a:extLst>
              <a:ext uri="{FF2B5EF4-FFF2-40B4-BE49-F238E27FC236}">
                <a16:creationId xmlns:a16="http://schemas.microsoft.com/office/drawing/2014/main" id="{C192C9C1-D43D-89C4-7C60-3266A3BE330D}"/>
              </a:ext>
            </a:extLst>
          </p:cNvPr>
          <p:cNvSpPr/>
          <p:nvPr/>
        </p:nvSpPr>
        <p:spPr>
          <a:xfrm>
            <a:off x="1773981" y="1515051"/>
            <a:ext cx="2411939" cy="1100833"/>
          </a:xfrm>
          <a:prstGeom prst="flowChartAlternateProcess">
            <a:avLst/>
          </a:prstGeom>
          <a:solidFill>
            <a:srgbClr val="2C6B7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>
                <a:solidFill>
                  <a:schemeClr val="bg1"/>
                </a:solidFill>
              </a:rPr>
              <a:t>This </a:t>
            </a:r>
            <a:r>
              <a:rPr lang="de-DE" sz="1400" dirty="0" err="1">
                <a:solidFill>
                  <a:schemeClr val="bg1"/>
                </a:solidFill>
              </a:rPr>
              <a:t>category</a:t>
            </a:r>
            <a:r>
              <a:rPr lang="de-DE" sz="1400" dirty="0">
                <a:solidFill>
                  <a:schemeClr val="bg1"/>
                </a:solidFill>
              </a:rPr>
              <a:t> (5) </a:t>
            </a:r>
            <a:r>
              <a:rPr lang="de-DE" sz="1400" dirty="0" err="1">
                <a:solidFill>
                  <a:schemeClr val="bg1"/>
                </a:solidFill>
              </a:rPr>
              <a:t>is</a:t>
            </a:r>
            <a:r>
              <a:rPr lang="de-DE" sz="1400" dirty="0">
                <a:solidFill>
                  <a:schemeClr val="bg1"/>
                </a:solidFill>
              </a:rPr>
              <a:t> for all </a:t>
            </a:r>
            <a:r>
              <a:rPr lang="de-DE" sz="1400" dirty="0" err="1">
                <a:solidFill>
                  <a:schemeClr val="bg1"/>
                </a:solidFill>
              </a:rPr>
              <a:t>the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costs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that</a:t>
            </a:r>
            <a:r>
              <a:rPr lang="de-DE" sz="1400" dirty="0">
                <a:solidFill>
                  <a:schemeClr val="bg1"/>
                </a:solidFill>
              </a:rPr>
              <a:t> do not match </a:t>
            </a:r>
            <a:r>
              <a:rPr lang="de-DE" sz="1400" dirty="0" err="1">
                <a:solidFill>
                  <a:schemeClr val="bg1"/>
                </a:solidFill>
              </a:rPr>
              <a:t>the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descriptions</a:t>
            </a:r>
            <a:r>
              <a:rPr lang="de-DE" sz="1400" dirty="0">
                <a:solidFill>
                  <a:schemeClr val="bg1"/>
                </a:solidFill>
              </a:rPr>
              <a:t> of </a:t>
            </a:r>
            <a:r>
              <a:rPr lang="de-DE" sz="1400" dirty="0" err="1">
                <a:solidFill>
                  <a:schemeClr val="bg1"/>
                </a:solidFill>
              </a:rPr>
              <a:t>the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other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categories</a:t>
            </a:r>
            <a:r>
              <a:rPr lang="de-DE" sz="1400" dirty="0">
                <a:solidFill>
                  <a:schemeClr val="bg1"/>
                </a:solidFill>
              </a:rPr>
              <a:t>.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586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KI SG">
  <a:themeElements>
    <a:clrScheme name="Benutzerdefiniert 14">
      <a:dk1>
        <a:srgbClr val="000000"/>
      </a:dk1>
      <a:lt1>
        <a:sysClr val="window" lastClr="FFFFFF"/>
      </a:lt1>
      <a:dk2>
        <a:srgbClr val="CBDAE7"/>
      </a:dk2>
      <a:lt2>
        <a:srgbClr val="D7E9E6"/>
      </a:lt2>
      <a:accent1>
        <a:srgbClr val="2C6B75"/>
      </a:accent1>
      <a:accent2>
        <a:srgbClr val="9CBD89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3BBE2319-9C18-4D95-BDC4-286C8ABD6760}" vid="{7818E0C5-7FEE-4328-8BDA-06655F86B97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87cbfb-3c94-4ad6-b81a-37318fbcf44e" xsi:nil="true"/>
    <IconOverlay xmlns="http://schemas.microsoft.com/sharepoint/v4" xsi:nil="true"/>
    <_Flow_SignoffStatus xmlns="dd40f815-c2b0-4806-9729-31780023f806" xsi:nil="true"/>
    <lcf76f155ced4ddcb4097134ff3c332f xmlns="dd40f815-c2b0-4806-9729-31780023f80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FC2A886F6FE144A0D83744568D8B49" ma:contentTypeVersion="19" ma:contentTypeDescription="Ein neues Dokument erstellen." ma:contentTypeScope="" ma:versionID="302cd678c06a91b659b58276d4c73064">
  <xsd:schema xmlns:xsd="http://www.w3.org/2001/XMLSchema" xmlns:xs="http://www.w3.org/2001/XMLSchema" xmlns:p="http://schemas.microsoft.com/office/2006/metadata/properties" xmlns:ns2="dd40f815-c2b0-4806-9729-31780023f806" xmlns:ns3="fa87cbfb-3c94-4ad6-b81a-37318fbcf44e" xmlns:ns4="http://schemas.microsoft.com/sharepoint/v4" targetNamespace="http://schemas.microsoft.com/office/2006/metadata/properties" ma:root="true" ma:fieldsID="aed583d03a8e6cccdb6535c41c7511cd" ns2:_="" ns3:_="" ns4:_="">
    <xsd:import namespace="dd40f815-c2b0-4806-9729-31780023f806"/>
    <xsd:import namespace="fa87cbfb-3c94-4ad6-b81a-37318fbcf44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4:IconOverlay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0f815-c2b0-4806-9729-31780023f8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9" nillable="true" ma:displayName="Status Unterschrift" ma:internalName="Status_x0020_Unterschrift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7cbfb-3c94-4ad6-b81a-37318fbcf4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e55b4fb-5280-4dc7-8e3e-5f57467c9dc0}" ma:internalName="TaxCatchAll" ma:showField="CatchAllData" ma:web="fa87cbfb-3c94-4ad6-b81a-37318fbcf4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B7A00B-0B1E-448D-8032-D3BE7748B28E}">
  <ds:schemaRefs>
    <ds:schemaRef ds:uri="dd40f815-c2b0-4806-9729-31780023f806"/>
    <ds:schemaRef ds:uri="fa87cbfb-3c94-4ad6-b81a-37318fbcf4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37F09D-3EC6-40BE-915F-0B741D12F2D0}">
  <ds:schemaRefs>
    <ds:schemaRef ds:uri="dd40f815-c2b0-4806-9729-31780023f806"/>
    <ds:schemaRef ds:uri="fa87cbfb-3c94-4ad6-b81a-37318fbcf4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7770DD6-B55F-47BD-9289-90F342263B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Folienmaster für neue PPTs</Template>
  <TotalTime>0</TotalTime>
  <Words>477</Words>
  <Application>Microsoft Office PowerPoint</Application>
  <PresentationFormat>Widescreen</PresentationFormat>
  <Paragraphs>61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IKI SG</vt:lpstr>
      <vt:lpstr>IKI Small Grants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GIZ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Wagner, Daniel GIZ</dc:creator>
  <cp:lastModifiedBy>Helguero Kandt, Lia Jana GIZ</cp:lastModifiedBy>
  <cp:revision>2</cp:revision>
  <dcterms:created xsi:type="dcterms:W3CDTF">2023-10-27T08:24:50Z</dcterms:created>
  <dcterms:modified xsi:type="dcterms:W3CDTF">2024-01-10T17:35:36Z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0x01010083FC2A886F6FE144A0D83744568D8B49</vt:lpwstr>
  </property>
  <property fmtid="{D5CDD505-2E9C-101B-9397-08002B2CF9AE}" pid="3" name="MediaServiceImageTags">
    <vt:lpwstr/>
  </property>
</Properties>
</file>