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84" r:id="rId27"/>
  </p:sldIdLst>
  <p:sldSz cx="18288000" cy="10287000"/>
  <p:notesSz cx="10287000" cy="18288000"/>
  <p:embeddedFontLst>
    <p:embeddedFont>
      <p:font typeface="Work Sans" panose="020F0502020204030204" pitchFamily="2" charset="0"/>
      <p:regular r:id="rId29"/>
      <p:bold r:id="rId30"/>
      <p:italic r:id="rId31"/>
      <p:boldItalic r:id="rId32"/>
    </p:embeddedFont>
    <p:embeddedFont>
      <p:font typeface="Work Sans ExtraBold" panose="020F0502020204030204" pitchFamily="2" charset="0"/>
      <p:bold r:id="rId33"/>
      <p:boldItalic r:id="rId34"/>
    </p:embeddedFont>
    <p:embeddedFont>
      <p:font typeface="Work Sans Medium" panose="020F0502020204030204" pitchFamily="2" charset="0"/>
      <p:regular r:id="rId35"/>
      <p:bold r:id="rId36"/>
      <p:italic r:id="rId37"/>
      <p:boldItalic r:id="rId38"/>
    </p:embeddedFont>
    <p:embeddedFont>
      <p:font typeface="Work Sans SemiBold" panose="020F05020202040302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jAbplsqs1zFIN3FbfXfyXL8Y3m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3A619B-1AB4-4111-B5D8-29BCC5DD15C6}">
  <a:tblStyle styleId="{903A619B-1AB4-4111-B5D8-29BCC5DD15C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913" y="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89"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87"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90"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714825" y="1371600"/>
            <a:ext cx="6858325" cy="685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28700" y="8686800"/>
            <a:ext cx="8229600" cy="82296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
        <p:cNvGrpSpPr/>
        <p:nvPr/>
      </p:nvGrpSpPr>
      <p:grpSpPr>
        <a:xfrm>
          <a:off x="0" y="0"/>
          <a:ext cx="0" cy="0"/>
          <a:chOff x="0" y="0"/>
          <a:chExt cx="0" cy="0"/>
        </a:xfrm>
      </p:grpSpPr>
      <p:sp>
        <p:nvSpPr>
          <p:cNvPr id="10" name="Google Shape;10;p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 name="Google Shape;11;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12" name="Google Shape;12;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f56d450379_3_13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g3f56d450379_3_1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265" name="Google Shape;265;g3f56d450379_3_1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10</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f942eaf774_0_12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g3f942eaf774_0_1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275" name="Google Shape;275;g3f942eaf774_0_1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11</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f944c18a4b_0_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g3f944c18a4b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292" name="Google Shape;292;g3f944c18a4b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12</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f944c18a4b_7_1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g3f944c18a4b_7_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07" name="Google Shape;307;g3f944c18a4b_7_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13</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f944c18a4b_7_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g3f944c18a4b_7_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23" name="Google Shape;323;g3f944c18a4b_7_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14</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f944c18a4b_11_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g3f944c18a4b_11_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38" name="Google Shape;338;g3f944c18a4b_11_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15</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f944c18a4b_1_5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g3f944c18a4b_1_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73" name="Google Shape;373;g3f944c18a4b_1_5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16</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f56d450379_1_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g3f56d450379_1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83" name="Google Shape;383;g3f56d450379_1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17</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f56d450379_1_6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6" name="Google Shape;396;g3f56d450379_1_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97" name="Google Shape;397;g3f56d450379_1_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f56d450379_3_4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g3f56d450379_3_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13" name="Google Shape;413;g3f56d450379_3_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19</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f56d450379_3_17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 name="Google Shape;56;g3f56d450379_3_1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7" name="Google Shape;57;g3f56d450379_3_17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f56d450379_3_8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g3f56d450379_3_8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27" name="Google Shape;427;g3f56d450379_3_8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20</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f56d450379_3_1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g3f56d450379_3_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43" name="Google Shape;443;g3f56d450379_3_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21</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f944c18a4b_1_4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g3f944c18a4b_1_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60" name="Google Shape;460;g3f944c18a4b_1_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22</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70" name="Google Shape;470;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23</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f56d450379_3_14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 name="Google Shape;484;g3f56d450379_3_1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485" name="Google Shape;485;g3f56d450379_3_1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24</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03" name="Google Shape;503;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25</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 name="Google Shape;532;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33" name="Google Shape;533;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26</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f56d450379_3_11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 name="Google Shape;70;g3f56d450379_3_1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71" name="Google Shape;71;g3f56d450379_3_1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81" name="Google Shape;81;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4</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f3b8a727ec_0_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g3f3b8a727ec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138" name="Google Shape;138;g3f3b8a727ec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5</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f3b8a727ec_0_6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g3f3b8a727ec_0_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174" name="Google Shape;174;g3f3b8a727ec_0_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6</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f942eaf774_0_5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g3f942eaf774_0_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212" name="Google Shape;212;g3f942eaf774_0_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7</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f942eaf774_0_6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g3f942eaf774_0_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230" name="Google Shape;230;g3f942eaf774_0_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f942eaf774_0_8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3f942eaf774_0_8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248" name="Google Shape;248;g3f942eaf774_0_8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9</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7"/>
        <p:cNvGrpSpPr/>
        <p:nvPr/>
      </p:nvGrpSpPr>
      <p:grpSpPr>
        <a:xfrm>
          <a:off x="0" y="0"/>
          <a:ext cx="0" cy="0"/>
          <a:chOff x="0" y="0"/>
          <a:chExt cx="0" cy="0"/>
        </a:xfrm>
      </p:grpSpPr>
      <p:sp>
        <p:nvSpPr>
          <p:cNvPr id="8" name="Google Shape;8;p37"/>
          <p:cNvSpPr txBox="1">
            <a:spLocks noGrp="1"/>
          </p:cNvSpPr>
          <p:nvPr>
            <p:ph type="sldNum" idx="12"/>
          </p:nvPr>
        </p:nvSpPr>
        <p:spPr>
          <a:xfrm>
            <a:off x="8732520" y="4834890"/>
            <a:ext cx="800000" cy="3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sldNum" idx="12"/>
          </p:nvPr>
        </p:nvSpPr>
        <p:spPr>
          <a:xfrm>
            <a:off x="8732520" y="4834890"/>
            <a:ext cx="800000" cy="3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0.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facility.its.ac.i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6.png"/><Relationship Id="rId4" Type="http://schemas.openxmlformats.org/officeDocument/2006/relationships/image" Target="../media/image3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7.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7.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0.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
        <p:cNvGrpSpPr/>
        <p:nvPr/>
      </p:nvGrpSpPr>
      <p:grpSpPr>
        <a:xfrm>
          <a:off x="0" y="0"/>
          <a:ext cx="0" cy="0"/>
          <a:chOff x="0" y="0"/>
          <a:chExt cx="0" cy="0"/>
        </a:xfrm>
      </p:grpSpPr>
      <p:pic>
        <p:nvPicPr>
          <p:cNvPr id="14" name="Google Shape;14;p1"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5" name="Google Shape;15;p1" descr="preencoded.png"/>
          <p:cNvPicPr preferRelativeResize="0"/>
          <p:nvPr/>
        </p:nvPicPr>
        <p:blipFill rotWithShape="1">
          <a:blip r:embed="rId4">
            <a:alphaModFix/>
          </a:blip>
          <a:srcRect/>
          <a:stretch/>
        </p:blipFill>
        <p:spPr>
          <a:xfrm>
            <a:off x="0" y="0"/>
            <a:ext cx="18288000" cy="6398919"/>
          </a:xfrm>
          <a:prstGeom prst="rect">
            <a:avLst/>
          </a:prstGeom>
          <a:noFill/>
          <a:ln>
            <a:noFill/>
          </a:ln>
        </p:spPr>
      </p:pic>
      <p:pic>
        <p:nvPicPr>
          <p:cNvPr id="16" name="Google Shape;16;p1" descr="preencoded.png"/>
          <p:cNvPicPr preferRelativeResize="0"/>
          <p:nvPr/>
        </p:nvPicPr>
        <p:blipFill rotWithShape="1">
          <a:blip r:embed="rId5">
            <a:alphaModFix/>
          </a:blip>
          <a:srcRect/>
          <a:stretch/>
        </p:blipFill>
        <p:spPr>
          <a:xfrm>
            <a:off x="0" y="2000250"/>
            <a:ext cx="8343900" cy="8286750"/>
          </a:xfrm>
          <a:prstGeom prst="rect">
            <a:avLst/>
          </a:prstGeom>
          <a:noFill/>
          <a:ln>
            <a:noFill/>
          </a:ln>
        </p:spPr>
      </p:pic>
      <p:pic>
        <p:nvPicPr>
          <p:cNvPr id="17" name="Google Shape;17;p1" descr="preencoded.png"/>
          <p:cNvPicPr preferRelativeResize="0"/>
          <p:nvPr/>
        </p:nvPicPr>
        <p:blipFill rotWithShape="1">
          <a:blip r:embed="rId6">
            <a:alphaModFix/>
          </a:blip>
          <a:srcRect/>
          <a:stretch/>
        </p:blipFill>
        <p:spPr>
          <a:xfrm>
            <a:off x="2971801" y="5457825"/>
            <a:ext cx="15316197" cy="4829175"/>
          </a:xfrm>
          <a:prstGeom prst="rect">
            <a:avLst/>
          </a:prstGeom>
          <a:noFill/>
          <a:ln>
            <a:noFill/>
          </a:ln>
        </p:spPr>
      </p:pic>
      <p:pic>
        <p:nvPicPr>
          <p:cNvPr id="18" name="Google Shape;18;p1" descr="preencoded.png"/>
          <p:cNvPicPr preferRelativeResize="0"/>
          <p:nvPr/>
        </p:nvPicPr>
        <p:blipFill rotWithShape="1">
          <a:blip r:embed="rId7">
            <a:alphaModFix/>
          </a:blip>
          <a:srcRect/>
          <a:stretch/>
        </p:blipFill>
        <p:spPr>
          <a:xfrm>
            <a:off x="0" y="9410700"/>
            <a:ext cx="8220075" cy="638175"/>
          </a:xfrm>
          <a:prstGeom prst="rect">
            <a:avLst/>
          </a:prstGeom>
          <a:noFill/>
          <a:ln>
            <a:noFill/>
          </a:ln>
        </p:spPr>
      </p:pic>
      <p:pic>
        <p:nvPicPr>
          <p:cNvPr id="19" name="Google Shape;19;p1" descr="preencoded.png"/>
          <p:cNvPicPr preferRelativeResize="0"/>
          <p:nvPr/>
        </p:nvPicPr>
        <p:blipFill rotWithShape="1">
          <a:blip r:embed="rId8">
            <a:alphaModFix/>
          </a:blip>
          <a:srcRect/>
          <a:stretch/>
        </p:blipFill>
        <p:spPr>
          <a:xfrm>
            <a:off x="723900" y="9605238"/>
            <a:ext cx="6858001" cy="276225"/>
          </a:xfrm>
          <a:prstGeom prst="rect">
            <a:avLst/>
          </a:prstGeom>
          <a:noFill/>
          <a:ln>
            <a:noFill/>
          </a:ln>
        </p:spPr>
      </p:pic>
      <p:pic>
        <p:nvPicPr>
          <p:cNvPr id="20" name="Google Shape;20;p1" descr="preencoded.png"/>
          <p:cNvPicPr preferRelativeResize="0"/>
          <p:nvPr/>
        </p:nvPicPr>
        <p:blipFill rotWithShape="1">
          <a:blip r:embed="rId9">
            <a:alphaModFix/>
          </a:blip>
          <a:srcRect/>
          <a:stretch/>
        </p:blipFill>
        <p:spPr>
          <a:xfrm>
            <a:off x="8248650" y="7324725"/>
            <a:ext cx="9267825" cy="28575"/>
          </a:xfrm>
          <a:prstGeom prst="rect">
            <a:avLst/>
          </a:prstGeom>
          <a:noFill/>
          <a:ln>
            <a:noFill/>
          </a:ln>
        </p:spPr>
      </p:pic>
      <p:pic>
        <p:nvPicPr>
          <p:cNvPr id="21" name="Google Shape;21;p1" descr="preencoded.png"/>
          <p:cNvPicPr preferRelativeResize="0"/>
          <p:nvPr/>
        </p:nvPicPr>
        <p:blipFill rotWithShape="1">
          <a:blip r:embed="rId10">
            <a:alphaModFix/>
          </a:blip>
          <a:srcRect/>
          <a:stretch/>
        </p:blipFill>
        <p:spPr>
          <a:xfrm>
            <a:off x="16859250" y="2019300"/>
            <a:ext cx="657225" cy="657225"/>
          </a:xfrm>
          <a:prstGeom prst="rect">
            <a:avLst/>
          </a:prstGeom>
          <a:noFill/>
          <a:ln>
            <a:noFill/>
          </a:ln>
        </p:spPr>
      </p:pic>
      <p:pic>
        <p:nvPicPr>
          <p:cNvPr id="22" name="Google Shape;22;p1" descr="preencoded.png"/>
          <p:cNvPicPr preferRelativeResize="0"/>
          <p:nvPr/>
        </p:nvPicPr>
        <p:blipFill rotWithShape="1">
          <a:blip r:embed="rId11">
            <a:alphaModFix/>
          </a:blip>
          <a:srcRect/>
          <a:stretch/>
        </p:blipFill>
        <p:spPr>
          <a:xfrm>
            <a:off x="13896975" y="5905500"/>
            <a:ext cx="4391025" cy="4381500"/>
          </a:xfrm>
          <a:prstGeom prst="rect">
            <a:avLst/>
          </a:prstGeom>
          <a:noFill/>
          <a:ln>
            <a:noFill/>
          </a:ln>
        </p:spPr>
      </p:pic>
      <p:sp>
        <p:nvSpPr>
          <p:cNvPr id="23" name="Google Shape;23;p1"/>
          <p:cNvSpPr/>
          <p:nvPr/>
        </p:nvSpPr>
        <p:spPr>
          <a:xfrm>
            <a:off x="8124825" y="2343150"/>
            <a:ext cx="8248650" cy="2686050"/>
          </a:xfrm>
          <a:prstGeom prst="rect">
            <a:avLst/>
          </a:prstGeom>
          <a:noFill/>
          <a:ln>
            <a:noFill/>
          </a:ln>
        </p:spPr>
        <p:txBody>
          <a:bodyPr spcFirstLastPara="1" wrap="square" lIns="0" tIns="0" rIns="0" bIns="0" anchor="t" anchorCtr="0">
            <a:noAutofit/>
          </a:bodyPr>
          <a:lstStyle/>
          <a:p>
            <a:pPr marL="0" marR="0" lvl="0" indent="0" algn="l" rtl="0">
              <a:lnSpc>
                <a:spcPct val="99166"/>
              </a:lnSpc>
              <a:spcBef>
                <a:spcPts val="0"/>
              </a:spcBef>
              <a:spcAft>
                <a:spcPts val="0"/>
              </a:spcAft>
              <a:buClr>
                <a:srgbClr val="FFFFFF"/>
              </a:buClr>
              <a:buSzPts val="9000"/>
              <a:buFont typeface="Work Sans ExtraBold"/>
              <a:buNone/>
            </a:pPr>
            <a:r>
              <a:rPr lang="en-US" sz="9000">
                <a:solidFill>
                  <a:srgbClr val="FFFFFF"/>
                </a:solidFill>
                <a:latin typeface="Work Sans ExtraBold"/>
                <a:ea typeface="Work Sans ExtraBold"/>
                <a:cs typeface="Work Sans ExtraBold"/>
                <a:sym typeface="Work Sans ExtraBold"/>
              </a:rPr>
              <a:t>SOSIALISASI APLIKASI</a:t>
            </a:r>
            <a:endParaRPr sz="9000" b="0" i="0" u="none" strike="noStrike" cap="none">
              <a:solidFill>
                <a:schemeClr val="dk1"/>
              </a:solidFill>
              <a:latin typeface="Calibri"/>
              <a:ea typeface="Calibri"/>
              <a:cs typeface="Calibri"/>
              <a:sym typeface="Calibri"/>
            </a:endParaRPr>
          </a:p>
        </p:txBody>
      </p:sp>
      <p:sp>
        <p:nvSpPr>
          <p:cNvPr id="24" name="Google Shape;24;p1"/>
          <p:cNvSpPr/>
          <p:nvPr/>
        </p:nvSpPr>
        <p:spPr>
          <a:xfrm>
            <a:off x="8124825" y="5238750"/>
            <a:ext cx="7924800" cy="666750"/>
          </a:xfrm>
          <a:prstGeom prst="rect">
            <a:avLst/>
          </a:prstGeom>
          <a:noFill/>
          <a:ln>
            <a:noFill/>
          </a:ln>
        </p:spPr>
        <p:txBody>
          <a:bodyPr spcFirstLastPara="1" wrap="square" lIns="0" tIns="0" rIns="0" bIns="0" anchor="t" anchorCtr="0">
            <a:noAutofit/>
          </a:bodyPr>
          <a:lstStyle/>
          <a:p>
            <a:pPr marL="0" marR="0" lvl="0" indent="0" algn="l" rtl="0">
              <a:lnSpc>
                <a:spcPct val="99177"/>
              </a:lnSpc>
              <a:spcBef>
                <a:spcPts val="0"/>
              </a:spcBef>
              <a:spcAft>
                <a:spcPts val="0"/>
              </a:spcAft>
              <a:buClr>
                <a:srgbClr val="FFFFFF"/>
              </a:buClr>
              <a:buSzPts val="4500"/>
              <a:buFont typeface="Work Sans SemiBold"/>
              <a:buNone/>
            </a:pPr>
            <a:r>
              <a:rPr lang="en-US" sz="4500">
                <a:solidFill>
                  <a:srgbClr val="FFFFFF"/>
                </a:solidFill>
                <a:latin typeface="Work Sans SemiBold"/>
                <a:ea typeface="Work Sans SemiBold"/>
                <a:cs typeface="Work Sans SemiBold"/>
                <a:sym typeface="Work Sans SemiBold"/>
              </a:rPr>
              <a:t>myITS Facility Management</a:t>
            </a:r>
            <a:endParaRPr sz="4500" b="0" i="0" u="none" strike="noStrike" cap="none">
              <a:solidFill>
                <a:schemeClr val="dk1"/>
              </a:solidFill>
              <a:latin typeface="Calibri"/>
              <a:ea typeface="Calibri"/>
              <a:cs typeface="Calibri"/>
              <a:sym typeface="Calibri"/>
            </a:endParaRPr>
          </a:p>
        </p:txBody>
      </p:sp>
      <p:sp>
        <p:nvSpPr>
          <p:cNvPr id="25" name="Google Shape;25;p1"/>
          <p:cNvSpPr/>
          <p:nvPr/>
        </p:nvSpPr>
        <p:spPr>
          <a:xfrm>
            <a:off x="8220075" y="7667625"/>
            <a:ext cx="5820300" cy="666600"/>
          </a:xfrm>
          <a:prstGeom prst="rect">
            <a:avLst/>
          </a:prstGeom>
          <a:noFill/>
          <a:ln>
            <a:noFill/>
          </a:ln>
        </p:spPr>
        <p:txBody>
          <a:bodyPr spcFirstLastPara="1" wrap="square" lIns="0" tIns="0" rIns="0" bIns="0" anchor="t" anchorCtr="0">
            <a:noAutofit/>
          </a:bodyPr>
          <a:lstStyle/>
          <a:p>
            <a:pPr marL="0" marR="0" lvl="0" indent="0" algn="l" rtl="0">
              <a:lnSpc>
                <a:spcPct val="99155"/>
              </a:lnSpc>
              <a:spcBef>
                <a:spcPts val="0"/>
              </a:spcBef>
              <a:spcAft>
                <a:spcPts val="0"/>
              </a:spcAft>
              <a:buClr>
                <a:srgbClr val="FFFFFF"/>
              </a:buClr>
              <a:buSzPts val="2250"/>
              <a:buFont typeface="Work Sans SemiBold"/>
              <a:buNone/>
            </a:pPr>
            <a:r>
              <a:rPr lang="en-US" sz="2250">
                <a:solidFill>
                  <a:srgbClr val="FFFFFF"/>
                </a:solidFill>
                <a:latin typeface="Work Sans SemiBold"/>
                <a:ea typeface="Work Sans SemiBold"/>
                <a:cs typeface="Work Sans SemiBold"/>
                <a:sym typeface="Work Sans SemiBold"/>
              </a:rPr>
              <a:t>Direktorat Pengembangan Teknologi dan Sistem Informasi</a:t>
            </a:r>
            <a:br>
              <a:rPr lang="en-US" sz="2250" b="0" i="0" u="none" strike="noStrike" cap="none">
                <a:solidFill>
                  <a:srgbClr val="FFFFFF"/>
                </a:solidFill>
                <a:latin typeface="Work Sans SemiBold"/>
                <a:ea typeface="Work Sans SemiBold"/>
                <a:cs typeface="Work Sans SemiBold"/>
                <a:sym typeface="Work Sans SemiBold"/>
              </a:rPr>
            </a:br>
            <a:endParaRPr sz="2250" b="0" i="0" u="none" strike="noStrike" cap="none">
              <a:solidFill>
                <a:srgbClr val="FFFFFF"/>
              </a:solidFill>
              <a:latin typeface="Work Sans SemiBold"/>
              <a:ea typeface="Work Sans SemiBold"/>
              <a:cs typeface="Work Sans SemiBold"/>
              <a:sym typeface="Work Sans SemiBold"/>
            </a:endParaRPr>
          </a:p>
          <a:p>
            <a:pPr marL="0" marR="0" lvl="0" indent="0" algn="l" rtl="0">
              <a:lnSpc>
                <a:spcPct val="99155"/>
              </a:lnSpc>
              <a:spcBef>
                <a:spcPts val="0"/>
              </a:spcBef>
              <a:spcAft>
                <a:spcPts val="0"/>
              </a:spcAft>
              <a:buClr>
                <a:srgbClr val="FFFFFF"/>
              </a:buClr>
              <a:buSzPts val="2250"/>
              <a:buFont typeface="Work Sans SemiBold"/>
              <a:buNone/>
            </a:pPr>
            <a:r>
              <a:rPr lang="en-US" sz="2250">
                <a:solidFill>
                  <a:srgbClr val="FFFFFF"/>
                </a:solidFill>
                <a:latin typeface="Work Sans"/>
                <a:ea typeface="Work Sans"/>
                <a:cs typeface="Work Sans"/>
                <a:sym typeface="Work Sans"/>
              </a:rPr>
              <a:t>Rabu, 22 Juli 2026</a:t>
            </a:r>
            <a:endParaRPr sz="2250" b="0" i="0" u="none" strike="noStrike" cap="none">
              <a:solidFill>
                <a:schemeClr val="dk1"/>
              </a:solidFill>
              <a:latin typeface="Calibri"/>
              <a:ea typeface="Calibri"/>
              <a:cs typeface="Calibri"/>
              <a:sym typeface="Calibri"/>
            </a:endParaRPr>
          </a:p>
        </p:txBody>
      </p:sp>
      <p:sp>
        <p:nvSpPr>
          <p:cNvPr id="26" name="Google Shape;26;p1"/>
          <p:cNvSpPr/>
          <p:nvPr/>
        </p:nvSpPr>
        <p:spPr>
          <a:xfrm>
            <a:off x="11934825" y="600075"/>
            <a:ext cx="5581650" cy="333375"/>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27" name="Google Shape;27;p1" title="Group 48098395.png"/>
          <p:cNvPicPr preferRelativeResize="0"/>
          <p:nvPr/>
        </p:nvPicPr>
        <p:blipFill rotWithShape="1">
          <a:blip r:embed="rId12">
            <a:alphaModFix/>
          </a:blip>
          <a:srcRect/>
          <a:stretch/>
        </p:blipFill>
        <p:spPr>
          <a:xfrm>
            <a:off x="752475" y="388563"/>
            <a:ext cx="3163839" cy="75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pic>
        <p:nvPicPr>
          <p:cNvPr id="267" name="Google Shape;267;g3f56d450379_3_134" descr="preencoded.png"/>
          <p:cNvPicPr preferRelativeResize="0"/>
          <p:nvPr/>
        </p:nvPicPr>
        <p:blipFill rotWithShape="1">
          <a:blip r:embed="rId4">
            <a:alphaModFix/>
          </a:blip>
          <a:srcRect/>
          <a:stretch/>
        </p:blipFill>
        <p:spPr>
          <a:xfrm>
            <a:off x="0" y="0"/>
            <a:ext cx="18287999" cy="6398911"/>
          </a:xfrm>
          <a:prstGeom prst="rect">
            <a:avLst/>
          </a:prstGeom>
          <a:noFill/>
          <a:ln>
            <a:noFill/>
          </a:ln>
        </p:spPr>
      </p:pic>
      <p:pic>
        <p:nvPicPr>
          <p:cNvPr id="268" name="Google Shape;268;g3f56d450379_3_134" descr="preencoded.png"/>
          <p:cNvPicPr preferRelativeResize="0"/>
          <p:nvPr/>
        </p:nvPicPr>
        <p:blipFill rotWithShape="1">
          <a:blip r:embed="rId5">
            <a:alphaModFix/>
          </a:blip>
          <a:srcRect/>
          <a:stretch/>
        </p:blipFill>
        <p:spPr>
          <a:xfrm>
            <a:off x="723900" y="9605237"/>
            <a:ext cx="6858000" cy="276225"/>
          </a:xfrm>
          <a:prstGeom prst="rect">
            <a:avLst/>
          </a:prstGeom>
          <a:noFill/>
          <a:ln>
            <a:noFill/>
          </a:ln>
        </p:spPr>
      </p:pic>
      <p:sp>
        <p:nvSpPr>
          <p:cNvPr id="269" name="Google Shape;269;g3f56d450379_3_134"/>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270" name="Google Shape;270;g3f56d450379_3_134" title="Group 48098395.png"/>
          <p:cNvPicPr preferRelativeResize="0"/>
          <p:nvPr/>
        </p:nvPicPr>
        <p:blipFill rotWithShape="1">
          <a:blip r:embed="rId6">
            <a:alphaModFix/>
          </a:blip>
          <a:srcRect/>
          <a:stretch/>
        </p:blipFill>
        <p:spPr>
          <a:xfrm>
            <a:off x="752475" y="388563"/>
            <a:ext cx="3163839" cy="756400"/>
          </a:xfrm>
          <a:prstGeom prst="rect">
            <a:avLst/>
          </a:prstGeom>
          <a:noFill/>
          <a:ln>
            <a:noFill/>
          </a:ln>
        </p:spPr>
      </p:pic>
      <p:sp>
        <p:nvSpPr>
          <p:cNvPr id="271" name="Google Shape;271;g3f56d450379_3_134"/>
          <p:cNvSpPr/>
          <p:nvPr/>
        </p:nvSpPr>
        <p:spPr>
          <a:xfrm>
            <a:off x="2633675" y="4479000"/>
            <a:ext cx="12991500" cy="1329000"/>
          </a:xfrm>
          <a:prstGeom prst="rect">
            <a:avLst/>
          </a:prstGeom>
          <a:noFill/>
          <a:ln>
            <a:noFill/>
          </a:ln>
        </p:spPr>
        <p:txBody>
          <a:bodyPr spcFirstLastPara="1" wrap="square" lIns="0" tIns="0" rIns="0" bIns="0" anchor="ctr" anchorCtr="0">
            <a:noAutofit/>
          </a:bodyPr>
          <a:lstStyle/>
          <a:p>
            <a:pPr marL="0" marR="0" lvl="0" indent="0" algn="ctr" rtl="0">
              <a:lnSpc>
                <a:spcPct val="99453"/>
              </a:lnSpc>
              <a:spcBef>
                <a:spcPts val="0"/>
              </a:spcBef>
              <a:spcAft>
                <a:spcPts val="0"/>
              </a:spcAft>
              <a:buClr>
                <a:srgbClr val="FFFFFF"/>
              </a:buClr>
              <a:buSzPts val="7500"/>
              <a:buFont typeface="Work Sans ExtraBold"/>
              <a:buNone/>
            </a:pPr>
            <a:r>
              <a:rPr lang="en-US" sz="6500">
                <a:solidFill>
                  <a:srgbClr val="FFFFFF"/>
                </a:solidFill>
                <a:latin typeface="Work Sans ExtraBold"/>
                <a:ea typeface="Work Sans ExtraBold"/>
                <a:cs typeface="Work Sans ExtraBold"/>
                <a:sym typeface="Work Sans ExtraBold"/>
              </a:rPr>
              <a:t>JADWAL PENGGUNAAN RUANG</a:t>
            </a:r>
            <a:endParaRPr sz="6500">
              <a:solidFill>
                <a:srgbClr val="FFFFFF"/>
              </a:solidFill>
              <a:latin typeface="Work Sans ExtraBold"/>
              <a:ea typeface="Work Sans ExtraBold"/>
              <a:cs typeface="Work Sans ExtraBold"/>
              <a:sym typeface="Work Sans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6"/>
        <p:cNvGrpSpPr/>
        <p:nvPr/>
      </p:nvGrpSpPr>
      <p:grpSpPr>
        <a:xfrm>
          <a:off x="0" y="0"/>
          <a:ext cx="0" cy="0"/>
          <a:chOff x="0" y="0"/>
          <a:chExt cx="0" cy="0"/>
        </a:xfrm>
      </p:grpSpPr>
      <p:pic>
        <p:nvPicPr>
          <p:cNvPr id="277" name="Google Shape;277;g3f942eaf774_0_125"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278" name="Google Shape;278;g3f942eaf774_0_125" descr="preencoded.png"/>
          <p:cNvPicPr preferRelativeResize="0"/>
          <p:nvPr/>
        </p:nvPicPr>
        <p:blipFill rotWithShape="1">
          <a:blip r:embed="rId4">
            <a:alphaModFix/>
          </a:blip>
          <a:srcRect/>
          <a:stretch/>
        </p:blipFill>
        <p:spPr>
          <a:xfrm>
            <a:off x="9039224" y="2009775"/>
            <a:ext cx="9248775" cy="8277225"/>
          </a:xfrm>
          <a:prstGeom prst="rect">
            <a:avLst/>
          </a:prstGeom>
          <a:noFill/>
          <a:ln>
            <a:noFill/>
          </a:ln>
        </p:spPr>
      </p:pic>
      <p:pic>
        <p:nvPicPr>
          <p:cNvPr id="279" name="Google Shape;279;g3f942eaf774_0_125" descr="preencoded.png"/>
          <p:cNvPicPr preferRelativeResize="0"/>
          <p:nvPr/>
        </p:nvPicPr>
        <p:blipFill rotWithShape="1">
          <a:blip r:embed="rId5">
            <a:alphaModFix/>
          </a:blip>
          <a:srcRect/>
          <a:stretch/>
        </p:blipFill>
        <p:spPr>
          <a:xfrm>
            <a:off x="5676900" y="2095500"/>
            <a:ext cx="12611099" cy="8191501"/>
          </a:xfrm>
          <a:prstGeom prst="rect">
            <a:avLst/>
          </a:prstGeom>
          <a:noFill/>
          <a:ln>
            <a:noFill/>
          </a:ln>
        </p:spPr>
      </p:pic>
      <p:pic>
        <p:nvPicPr>
          <p:cNvPr id="280" name="Google Shape;280;g3f942eaf774_0_125" descr="preencoded.png"/>
          <p:cNvPicPr preferRelativeResize="0"/>
          <p:nvPr/>
        </p:nvPicPr>
        <p:blipFill rotWithShape="1">
          <a:blip r:embed="rId6">
            <a:alphaModFix/>
          </a:blip>
          <a:srcRect/>
          <a:stretch/>
        </p:blipFill>
        <p:spPr>
          <a:xfrm>
            <a:off x="10422858" y="2324100"/>
            <a:ext cx="7865143" cy="7962900"/>
          </a:xfrm>
          <a:prstGeom prst="rect">
            <a:avLst/>
          </a:prstGeom>
          <a:noFill/>
          <a:ln>
            <a:noFill/>
          </a:ln>
        </p:spPr>
      </p:pic>
      <p:pic>
        <p:nvPicPr>
          <p:cNvPr id="281" name="Google Shape;281;g3f942eaf774_0_125" descr="preencoded.png"/>
          <p:cNvPicPr preferRelativeResize="0"/>
          <p:nvPr/>
        </p:nvPicPr>
        <p:blipFill rotWithShape="1">
          <a:blip r:embed="rId7">
            <a:alphaModFix/>
          </a:blip>
          <a:srcRect/>
          <a:stretch/>
        </p:blipFill>
        <p:spPr>
          <a:xfrm>
            <a:off x="0" y="4648200"/>
            <a:ext cx="10774036" cy="5638801"/>
          </a:xfrm>
          <a:prstGeom prst="rect">
            <a:avLst/>
          </a:prstGeom>
          <a:noFill/>
          <a:ln>
            <a:noFill/>
          </a:ln>
        </p:spPr>
      </p:pic>
      <p:pic>
        <p:nvPicPr>
          <p:cNvPr id="282" name="Google Shape;282;g3f942eaf774_0_125" descr="preencoded.png"/>
          <p:cNvPicPr preferRelativeResize="0"/>
          <p:nvPr/>
        </p:nvPicPr>
        <p:blipFill rotWithShape="1">
          <a:blip r:embed="rId8">
            <a:alphaModFix/>
          </a:blip>
          <a:srcRect/>
          <a:stretch/>
        </p:blipFill>
        <p:spPr>
          <a:xfrm>
            <a:off x="0" y="9410700"/>
            <a:ext cx="8220075" cy="638175"/>
          </a:xfrm>
          <a:prstGeom prst="rect">
            <a:avLst/>
          </a:prstGeom>
          <a:noFill/>
          <a:ln>
            <a:noFill/>
          </a:ln>
        </p:spPr>
      </p:pic>
      <p:pic>
        <p:nvPicPr>
          <p:cNvPr id="283" name="Google Shape;283;g3f942eaf774_0_125" descr="preencoded.png"/>
          <p:cNvPicPr preferRelativeResize="0"/>
          <p:nvPr/>
        </p:nvPicPr>
        <p:blipFill rotWithShape="1">
          <a:blip r:embed="rId9">
            <a:alphaModFix/>
          </a:blip>
          <a:srcRect/>
          <a:stretch/>
        </p:blipFill>
        <p:spPr>
          <a:xfrm>
            <a:off x="16497300" y="3118854"/>
            <a:ext cx="1019175" cy="1019175"/>
          </a:xfrm>
          <a:prstGeom prst="rect">
            <a:avLst/>
          </a:prstGeom>
          <a:noFill/>
          <a:ln>
            <a:noFill/>
          </a:ln>
        </p:spPr>
      </p:pic>
      <p:pic>
        <p:nvPicPr>
          <p:cNvPr id="284" name="Google Shape;284;g3f942eaf774_0_125" descr="preencoded.png"/>
          <p:cNvPicPr preferRelativeResize="0"/>
          <p:nvPr/>
        </p:nvPicPr>
        <p:blipFill rotWithShape="1">
          <a:blip r:embed="rId10">
            <a:alphaModFix/>
          </a:blip>
          <a:srcRect/>
          <a:stretch/>
        </p:blipFill>
        <p:spPr>
          <a:xfrm>
            <a:off x="16497300" y="2105025"/>
            <a:ext cx="1019175" cy="1019175"/>
          </a:xfrm>
          <a:prstGeom prst="rect">
            <a:avLst/>
          </a:prstGeom>
          <a:noFill/>
          <a:ln>
            <a:noFill/>
          </a:ln>
        </p:spPr>
      </p:pic>
      <p:sp>
        <p:nvSpPr>
          <p:cNvPr id="285" name="Google Shape;285;g3f942eaf774_0_125"/>
          <p:cNvSpPr/>
          <p:nvPr/>
        </p:nvSpPr>
        <p:spPr>
          <a:xfrm>
            <a:off x="723900" y="2828925"/>
            <a:ext cx="9776400" cy="1114500"/>
          </a:xfrm>
          <a:prstGeom prst="rect">
            <a:avLst/>
          </a:prstGeom>
          <a:noFill/>
          <a:ln>
            <a:noFill/>
          </a:ln>
        </p:spPr>
        <p:txBody>
          <a:bodyPr spcFirstLastPara="1" wrap="square" lIns="0" tIns="0" rIns="0" bIns="0" anchor="t" anchorCtr="0">
            <a:noAutofit/>
          </a:bodyPr>
          <a:lstStyle/>
          <a:p>
            <a:pPr marL="0" marR="0" lvl="0" indent="0" algn="l" rtl="0">
              <a:lnSpc>
                <a:spcPct val="99453"/>
              </a:lnSpc>
              <a:spcBef>
                <a:spcPts val="0"/>
              </a:spcBef>
              <a:spcAft>
                <a:spcPts val="0"/>
              </a:spcAft>
              <a:buClr>
                <a:srgbClr val="FFFFFF"/>
              </a:buClr>
              <a:buSzPts val="7500"/>
              <a:buFont typeface="Work Sans ExtraBold"/>
              <a:buNone/>
            </a:pPr>
            <a:r>
              <a:rPr lang="en-US" sz="5000">
                <a:solidFill>
                  <a:srgbClr val="FFFFFF"/>
                </a:solidFill>
                <a:latin typeface="Work Sans ExtraBold"/>
                <a:ea typeface="Work Sans ExtraBold"/>
                <a:cs typeface="Work Sans ExtraBold"/>
                <a:sym typeface="Work Sans ExtraBold"/>
              </a:rPr>
              <a:t>Jadwal Penggunaan Ruang</a:t>
            </a:r>
            <a:endParaRPr sz="5000" b="0" i="0" u="none" strike="noStrike" cap="none">
              <a:solidFill>
                <a:schemeClr val="dk1"/>
              </a:solidFill>
              <a:latin typeface="Calibri"/>
              <a:ea typeface="Calibri"/>
              <a:cs typeface="Calibri"/>
              <a:sym typeface="Calibri"/>
            </a:endParaRPr>
          </a:p>
        </p:txBody>
      </p:sp>
      <p:sp>
        <p:nvSpPr>
          <p:cNvPr id="286" name="Google Shape;286;g3f942eaf774_0_125"/>
          <p:cNvSpPr/>
          <p:nvPr/>
        </p:nvSpPr>
        <p:spPr>
          <a:xfrm>
            <a:off x="807357" y="3908879"/>
            <a:ext cx="8229600" cy="3072300"/>
          </a:xfrm>
          <a:prstGeom prst="rect">
            <a:avLst/>
          </a:prstGeom>
          <a:noFill/>
          <a:ln>
            <a:noFill/>
          </a:ln>
        </p:spPr>
        <p:txBody>
          <a:bodyPr spcFirstLastPara="1" wrap="square" lIns="0" tIns="0" rIns="0" bIns="0" anchor="t" anchorCtr="0">
            <a:noAutofit/>
          </a:bodyPr>
          <a:lstStyle/>
          <a:p>
            <a:pPr marL="0" lvl="0" indent="0" algn="just" rtl="0">
              <a:lnSpc>
                <a:spcPct val="171400"/>
              </a:lnSpc>
              <a:spcBef>
                <a:spcPts val="0"/>
              </a:spcBef>
              <a:spcAft>
                <a:spcPts val="0"/>
              </a:spcAft>
              <a:buClr>
                <a:schemeClr val="dk1"/>
              </a:buClr>
              <a:buSzPts val="1100"/>
              <a:buFont typeface="Arial"/>
              <a:buNone/>
            </a:pPr>
            <a:r>
              <a:rPr lang="en-US" sz="1950">
                <a:solidFill>
                  <a:schemeClr val="lt1"/>
                </a:solidFill>
                <a:latin typeface="Work Sans Medium"/>
                <a:ea typeface="Work Sans Medium"/>
                <a:cs typeface="Work Sans Medium"/>
                <a:sym typeface="Work Sans Medium"/>
              </a:rPr>
              <a:t>Fitur yang memungkinkan </a:t>
            </a:r>
            <a:r>
              <a:rPr lang="en-US" sz="1950" b="1">
                <a:solidFill>
                  <a:schemeClr val="lt1"/>
                </a:solidFill>
                <a:latin typeface="Work Sans"/>
                <a:ea typeface="Work Sans"/>
                <a:cs typeface="Work Sans"/>
                <a:sym typeface="Work Sans"/>
              </a:rPr>
              <a:t>Admin dan umum</a:t>
            </a:r>
            <a:r>
              <a:rPr lang="en-US" sz="1950">
                <a:solidFill>
                  <a:schemeClr val="lt1"/>
                </a:solidFill>
                <a:latin typeface="Work Sans Medium"/>
                <a:ea typeface="Work Sans Medium"/>
                <a:cs typeface="Work Sans Medium"/>
                <a:sym typeface="Work Sans Medium"/>
              </a:rPr>
              <a:t> melihat jadwal reservasi ruang. Tampilan dirancang agar memudahkan pengguna dalam mengakses informasi penggunaan ruang.</a:t>
            </a:r>
            <a:endParaRPr sz="1950">
              <a:solidFill>
                <a:schemeClr val="lt1"/>
              </a:solidFill>
              <a:latin typeface="Work Sans Medium"/>
              <a:ea typeface="Work Sans Medium"/>
              <a:cs typeface="Work Sans Medium"/>
              <a:sym typeface="Work Sans Medium"/>
            </a:endParaRPr>
          </a:p>
          <a:p>
            <a:pPr marL="0" lvl="0" indent="0" algn="just" rtl="0">
              <a:lnSpc>
                <a:spcPct val="171400"/>
              </a:lnSpc>
              <a:spcBef>
                <a:spcPts val="900"/>
              </a:spcBef>
              <a:spcAft>
                <a:spcPts val="0"/>
              </a:spcAft>
              <a:buClr>
                <a:schemeClr val="dk1"/>
              </a:buClr>
              <a:buSzPts val="1100"/>
              <a:buFont typeface="Arial"/>
              <a:buNone/>
            </a:pPr>
            <a:r>
              <a:rPr lang="en-US" sz="1950" b="1">
                <a:solidFill>
                  <a:schemeClr val="lt1"/>
                </a:solidFill>
                <a:latin typeface="Work Sans"/>
                <a:ea typeface="Work Sans"/>
                <a:cs typeface="Work Sans"/>
                <a:sym typeface="Work Sans"/>
              </a:rPr>
              <a:t>Halaman utama</a:t>
            </a:r>
            <a:r>
              <a:rPr lang="en-US" sz="1950">
                <a:solidFill>
                  <a:schemeClr val="lt1"/>
                </a:solidFill>
                <a:latin typeface="Work Sans Medium"/>
                <a:ea typeface="Work Sans Medium"/>
                <a:cs typeface="Work Sans Medium"/>
                <a:sym typeface="Work Sans Medium"/>
              </a:rPr>
              <a:t> jadwal penggunaan ruang dapat diakses oleh umum, sedangkan </a:t>
            </a:r>
            <a:r>
              <a:rPr lang="en-US" sz="1950" b="1">
                <a:solidFill>
                  <a:schemeClr val="lt1"/>
                </a:solidFill>
                <a:latin typeface="Work Sans"/>
                <a:ea typeface="Work Sans"/>
                <a:cs typeface="Work Sans"/>
                <a:sym typeface="Work Sans"/>
              </a:rPr>
              <a:t>detail</a:t>
            </a:r>
            <a:r>
              <a:rPr lang="en-US" sz="1950">
                <a:solidFill>
                  <a:schemeClr val="lt1"/>
                </a:solidFill>
                <a:latin typeface="Work Sans Medium"/>
                <a:ea typeface="Work Sans Medium"/>
                <a:cs typeface="Work Sans Medium"/>
                <a:sym typeface="Work Sans Medium"/>
              </a:rPr>
              <a:t> seperti status pengajuan dan isi surat pengajuan hanya dapat diakses oleh admin.</a:t>
            </a:r>
            <a:endParaRPr sz="1950">
              <a:solidFill>
                <a:schemeClr val="lt1"/>
              </a:solidFill>
              <a:latin typeface="Work Sans Medium"/>
              <a:ea typeface="Work Sans Medium"/>
              <a:cs typeface="Work Sans Medium"/>
              <a:sym typeface="Work Sans Medium"/>
            </a:endParaRPr>
          </a:p>
          <a:p>
            <a:pPr marL="0" marR="0" lvl="0" indent="0" algn="just" rtl="0">
              <a:lnSpc>
                <a:spcPct val="99155"/>
              </a:lnSpc>
              <a:spcBef>
                <a:spcPts val="0"/>
              </a:spcBef>
              <a:spcAft>
                <a:spcPts val="0"/>
              </a:spcAft>
              <a:buClr>
                <a:srgbClr val="FFFFFF"/>
              </a:buClr>
              <a:buSzPts val="2250"/>
              <a:buFont typeface="Work Sans"/>
              <a:buNone/>
            </a:pPr>
            <a:endParaRPr sz="1950" b="1">
              <a:solidFill>
                <a:schemeClr val="lt1"/>
              </a:solidFill>
              <a:latin typeface="Work Sans"/>
              <a:ea typeface="Work Sans"/>
              <a:cs typeface="Work Sans"/>
              <a:sym typeface="Work Sans"/>
            </a:endParaRPr>
          </a:p>
        </p:txBody>
      </p:sp>
      <p:sp>
        <p:nvSpPr>
          <p:cNvPr id="287" name="Google Shape;287;g3f942eaf774_0_125"/>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288" name="Google Shape;288;g3f942eaf774_0_125" title="Group 48098395.png"/>
          <p:cNvPicPr preferRelativeResize="0"/>
          <p:nvPr/>
        </p:nvPicPr>
        <p:blipFill rotWithShape="1">
          <a:blip r:embed="rId11">
            <a:alphaModFix/>
          </a:blip>
          <a:srcRect/>
          <a:stretch/>
        </p:blipFill>
        <p:spPr>
          <a:xfrm>
            <a:off x="752475" y="388563"/>
            <a:ext cx="3163839" cy="75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3"/>
        <p:cNvGrpSpPr/>
        <p:nvPr/>
      </p:nvGrpSpPr>
      <p:grpSpPr>
        <a:xfrm>
          <a:off x="0" y="0"/>
          <a:ext cx="0" cy="0"/>
          <a:chOff x="0" y="0"/>
          <a:chExt cx="0" cy="0"/>
        </a:xfrm>
      </p:grpSpPr>
      <p:pic>
        <p:nvPicPr>
          <p:cNvPr id="294" name="Google Shape;294;g3f944c18a4b_0_0"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295" name="Google Shape;295;g3f944c18a4b_0_0"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296" name="Google Shape;296;g3f944c18a4b_0_0" descr="preencoded.png"/>
          <p:cNvPicPr preferRelativeResize="0"/>
          <p:nvPr/>
        </p:nvPicPr>
        <p:blipFill rotWithShape="1">
          <a:blip r:embed="rId5">
            <a:alphaModFix/>
          </a:blip>
          <a:srcRect/>
          <a:stretch/>
        </p:blipFill>
        <p:spPr>
          <a:xfrm>
            <a:off x="723900" y="1514475"/>
            <a:ext cx="16792575" cy="7400924"/>
          </a:xfrm>
          <a:prstGeom prst="rect">
            <a:avLst/>
          </a:prstGeom>
          <a:noFill/>
          <a:ln>
            <a:noFill/>
          </a:ln>
        </p:spPr>
      </p:pic>
      <p:pic>
        <p:nvPicPr>
          <p:cNvPr id="297" name="Google Shape;297;g3f944c18a4b_0_0"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298" name="Google Shape;298;g3f944c18a4b_0_0"/>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4800">
                <a:solidFill>
                  <a:srgbClr val="233D80"/>
                </a:solidFill>
                <a:latin typeface="Work Sans ExtraBold"/>
                <a:ea typeface="Work Sans ExtraBold"/>
                <a:cs typeface="Work Sans ExtraBold"/>
                <a:sym typeface="Work Sans ExtraBold"/>
              </a:rPr>
              <a:t>Tampilan Yang Dapat Diakses Oleh Umum</a:t>
            </a:r>
            <a:endParaRPr sz="4800" b="0" i="0" u="none" strike="noStrike" cap="none">
              <a:solidFill>
                <a:schemeClr val="dk1"/>
              </a:solidFill>
              <a:latin typeface="Calibri"/>
              <a:ea typeface="Calibri"/>
              <a:cs typeface="Calibri"/>
              <a:sym typeface="Calibri"/>
            </a:endParaRPr>
          </a:p>
        </p:txBody>
      </p:sp>
      <p:sp>
        <p:nvSpPr>
          <p:cNvPr id="299" name="Google Shape;299;g3f944c18a4b_0_0"/>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300" name="Google Shape;300;g3f944c18a4b_0_0"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301" name="Google Shape;301;g3f944c18a4b_0_0"/>
          <p:cNvPicPr preferRelativeResize="0"/>
          <p:nvPr/>
        </p:nvPicPr>
        <p:blipFill>
          <a:blip r:embed="rId8">
            <a:alphaModFix/>
          </a:blip>
          <a:stretch>
            <a:fillRect/>
          </a:stretch>
        </p:blipFill>
        <p:spPr>
          <a:xfrm>
            <a:off x="3631124" y="2954675"/>
            <a:ext cx="10978123" cy="4995299"/>
          </a:xfrm>
          <a:prstGeom prst="rect">
            <a:avLst/>
          </a:prstGeom>
          <a:noFill/>
          <a:ln w="9525" cap="flat" cmpd="sng">
            <a:solidFill>
              <a:srgbClr val="B7B7B7"/>
            </a:solidFill>
            <a:prstDash val="solid"/>
            <a:round/>
            <a:headEnd type="none" w="sm" len="sm"/>
            <a:tailEnd type="none" w="sm" len="sm"/>
          </a:ln>
        </p:spPr>
      </p:pic>
      <p:sp>
        <p:nvSpPr>
          <p:cNvPr id="302" name="Google Shape;302;g3f944c18a4b_0_0"/>
          <p:cNvSpPr/>
          <p:nvPr/>
        </p:nvSpPr>
        <p:spPr>
          <a:xfrm>
            <a:off x="3916325" y="8141700"/>
            <a:ext cx="10500600" cy="4953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Akses </a:t>
            </a:r>
            <a:r>
              <a:rPr lang="en-US" sz="1850" b="1" u="sng">
                <a:solidFill>
                  <a:schemeClr val="hlink"/>
                </a:solidFill>
                <a:highlight>
                  <a:srgbClr val="FFFFFF"/>
                </a:highlight>
                <a:latin typeface="Work Sans"/>
                <a:ea typeface="Work Sans"/>
                <a:cs typeface="Work Sans"/>
                <a:sym typeface="Work Sans"/>
                <a:hlinkClick r:id="rId9"/>
              </a:rPr>
              <a:t>facility.its.ac.id</a:t>
            </a:r>
            <a:r>
              <a:rPr lang="en-US" sz="1850" b="1">
                <a:solidFill>
                  <a:srgbClr val="292A2E"/>
                </a:solidFill>
                <a:highlight>
                  <a:srgbClr val="FFFFFF"/>
                </a:highlight>
                <a:latin typeface="Work Sans"/>
                <a:ea typeface="Work Sans"/>
                <a:cs typeface="Work Sans"/>
                <a:sym typeface="Work Sans"/>
              </a:rPr>
              <a:t> </a:t>
            </a:r>
            <a:r>
              <a:rPr lang="en-US" sz="1850">
                <a:solidFill>
                  <a:srgbClr val="292A2E"/>
                </a:solidFill>
                <a:highlight>
                  <a:srgbClr val="FFFFFF"/>
                </a:highlight>
                <a:latin typeface="Work Sans Medium"/>
                <a:ea typeface="Work Sans Medium"/>
                <a:cs typeface="Work Sans Medium"/>
                <a:sym typeface="Work Sans Medium"/>
              </a:rPr>
              <a:t>kemudian klik </a:t>
            </a:r>
            <a:r>
              <a:rPr lang="en-US" sz="1850" b="1">
                <a:solidFill>
                  <a:srgbClr val="292A2E"/>
                </a:solidFill>
                <a:highlight>
                  <a:srgbClr val="FFFFFF"/>
                </a:highlight>
                <a:latin typeface="Work Sans"/>
                <a:ea typeface="Work Sans"/>
                <a:cs typeface="Work Sans"/>
                <a:sym typeface="Work Sans"/>
              </a:rPr>
              <a:t>Jadwal Reservasi</a:t>
            </a:r>
            <a:endParaRPr sz="1850" b="1" u="none" strike="noStrike" cap="none">
              <a:solidFill>
                <a:schemeClr val="dk1"/>
              </a:solidFill>
              <a:latin typeface="Work Sans"/>
              <a:ea typeface="Work Sans"/>
              <a:cs typeface="Work Sans"/>
              <a:sym typeface="Work Sans"/>
            </a:endParaRPr>
          </a:p>
        </p:txBody>
      </p:sp>
      <p:sp>
        <p:nvSpPr>
          <p:cNvPr id="303" name="Google Shape;303;g3f944c18a4b_0_0"/>
          <p:cNvSpPr/>
          <p:nvPr/>
        </p:nvSpPr>
        <p:spPr>
          <a:xfrm>
            <a:off x="4195725" y="6387700"/>
            <a:ext cx="1491600" cy="400800"/>
          </a:xfrm>
          <a:prstGeom prst="rect">
            <a:avLst/>
          </a:prstGeom>
          <a:noFill/>
          <a:ln w="38100" cap="flat" cmpd="sng">
            <a:solidFill>
              <a:srgbClr val="AE2E2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8"/>
        <p:cNvGrpSpPr/>
        <p:nvPr/>
      </p:nvGrpSpPr>
      <p:grpSpPr>
        <a:xfrm>
          <a:off x="0" y="0"/>
          <a:ext cx="0" cy="0"/>
          <a:chOff x="0" y="0"/>
          <a:chExt cx="0" cy="0"/>
        </a:xfrm>
      </p:grpSpPr>
      <p:pic>
        <p:nvPicPr>
          <p:cNvPr id="309" name="Google Shape;309;g3f944c18a4b_7_17"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310" name="Google Shape;310;g3f944c18a4b_7_17"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311" name="Google Shape;311;g3f944c18a4b_7_17" descr="preencoded.png"/>
          <p:cNvPicPr preferRelativeResize="0"/>
          <p:nvPr/>
        </p:nvPicPr>
        <p:blipFill rotWithShape="1">
          <a:blip r:embed="rId5">
            <a:alphaModFix/>
          </a:blip>
          <a:srcRect/>
          <a:stretch/>
        </p:blipFill>
        <p:spPr>
          <a:xfrm>
            <a:off x="723900" y="1514475"/>
            <a:ext cx="16792575" cy="7400924"/>
          </a:xfrm>
          <a:prstGeom prst="rect">
            <a:avLst/>
          </a:prstGeom>
          <a:noFill/>
          <a:ln>
            <a:noFill/>
          </a:ln>
        </p:spPr>
      </p:pic>
      <p:pic>
        <p:nvPicPr>
          <p:cNvPr id="312" name="Google Shape;312;g3f944c18a4b_7_17"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313" name="Google Shape;313;g3f944c18a4b_7_17"/>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4800">
                <a:solidFill>
                  <a:srgbClr val="233D80"/>
                </a:solidFill>
                <a:latin typeface="Work Sans ExtraBold"/>
                <a:ea typeface="Work Sans ExtraBold"/>
                <a:cs typeface="Work Sans ExtraBold"/>
                <a:sym typeface="Work Sans ExtraBold"/>
              </a:rPr>
              <a:t>Tampilan Yang Dapat Diakses Oleh Umum</a:t>
            </a:r>
            <a:endParaRPr sz="4800" b="0" i="0" u="none" strike="noStrike" cap="none">
              <a:solidFill>
                <a:schemeClr val="dk1"/>
              </a:solidFill>
              <a:latin typeface="Calibri"/>
              <a:ea typeface="Calibri"/>
              <a:cs typeface="Calibri"/>
              <a:sym typeface="Calibri"/>
            </a:endParaRPr>
          </a:p>
        </p:txBody>
      </p:sp>
      <p:sp>
        <p:nvSpPr>
          <p:cNvPr id="314" name="Google Shape;314;g3f944c18a4b_7_17"/>
          <p:cNvSpPr/>
          <p:nvPr/>
        </p:nvSpPr>
        <p:spPr>
          <a:xfrm>
            <a:off x="1629438" y="7693000"/>
            <a:ext cx="7054800" cy="4953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Tampilan jadwal penggunaan Reservasi Ruang</a:t>
            </a:r>
            <a:endParaRPr sz="1850" u="none" strike="noStrike" cap="none">
              <a:solidFill>
                <a:schemeClr val="dk1"/>
              </a:solidFill>
              <a:latin typeface="Work Sans Medium"/>
              <a:ea typeface="Work Sans Medium"/>
              <a:cs typeface="Work Sans Medium"/>
              <a:sym typeface="Work Sans Medium"/>
            </a:endParaRPr>
          </a:p>
        </p:txBody>
      </p:sp>
      <p:sp>
        <p:nvSpPr>
          <p:cNvPr id="315" name="Google Shape;315;g3f944c18a4b_7_17"/>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316" name="Google Shape;316;g3f944c18a4b_7_17"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sp>
        <p:nvSpPr>
          <p:cNvPr id="317" name="Google Shape;317;g3f944c18a4b_7_17"/>
          <p:cNvSpPr/>
          <p:nvPr/>
        </p:nvSpPr>
        <p:spPr>
          <a:xfrm>
            <a:off x="10305700" y="7740400"/>
            <a:ext cx="5105400" cy="7563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Tampilan Detail Informasi Reservasi Ruangan</a:t>
            </a:r>
            <a:endParaRPr sz="1850" u="none" strike="noStrike" cap="none">
              <a:solidFill>
                <a:schemeClr val="dk1"/>
              </a:solidFill>
              <a:latin typeface="Work Sans Medium"/>
              <a:ea typeface="Work Sans Medium"/>
              <a:cs typeface="Work Sans Medium"/>
              <a:sym typeface="Work Sans Medium"/>
            </a:endParaRPr>
          </a:p>
        </p:txBody>
      </p:sp>
      <p:pic>
        <p:nvPicPr>
          <p:cNvPr id="318" name="Google Shape;318;g3f944c18a4b_7_17"/>
          <p:cNvPicPr preferRelativeResize="0"/>
          <p:nvPr/>
        </p:nvPicPr>
        <p:blipFill>
          <a:blip r:embed="rId8">
            <a:alphaModFix/>
          </a:blip>
          <a:stretch>
            <a:fillRect/>
          </a:stretch>
        </p:blipFill>
        <p:spPr>
          <a:xfrm>
            <a:off x="1309201" y="3254138"/>
            <a:ext cx="7695286" cy="4241925"/>
          </a:xfrm>
          <a:prstGeom prst="rect">
            <a:avLst/>
          </a:prstGeom>
          <a:noFill/>
          <a:ln w="9525" cap="flat" cmpd="sng">
            <a:solidFill>
              <a:srgbClr val="B7B7B7"/>
            </a:solidFill>
            <a:prstDash val="solid"/>
            <a:round/>
            <a:headEnd type="none" w="sm" len="sm"/>
            <a:tailEnd type="none" w="sm" len="sm"/>
          </a:ln>
        </p:spPr>
      </p:pic>
      <p:pic>
        <p:nvPicPr>
          <p:cNvPr id="319" name="Google Shape;319;g3f944c18a4b_7_17"/>
          <p:cNvPicPr preferRelativeResize="0"/>
          <p:nvPr/>
        </p:nvPicPr>
        <p:blipFill rotWithShape="1">
          <a:blip r:embed="rId9">
            <a:alphaModFix/>
          </a:blip>
          <a:srcRect l="10459" r="10125"/>
          <a:stretch/>
        </p:blipFill>
        <p:spPr>
          <a:xfrm>
            <a:off x="9223875" y="3254150"/>
            <a:ext cx="7269049" cy="4241900"/>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4"/>
        <p:cNvGrpSpPr/>
        <p:nvPr/>
      </p:nvGrpSpPr>
      <p:grpSpPr>
        <a:xfrm>
          <a:off x="0" y="0"/>
          <a:ext cx="0" cy="0"/>
          <a:chOff x="0" y="0"/>
          <a:chExt cx="0" cy="0"/>
        </a:xfrm>
      </p:grpSpPr>
      <p:pic>
        <p:nvPicPr>
          <p:cNvPr id="325" name="Google Shape;325;g3f944c18a4b_7_1"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326" name="Google Shape;326;g3f944c18a4b_7_1"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327" name="Google Shape;327;g3f944c18a4b_7_1" descr="preencoded.png"/>
          <p:cNvPicPr preferRelativeResize="0"/>
          <p:nvPr/>
        </p:nvPicPr>
        <p:blipFill rotWithShape="1">
          <a:blip r:embed="rId5">
            <a:alphaModFix/>
          </a:blip>
          <a:srcRect/>
          <a:stretch/>
        </p:blipFill>
        <p:spPr>
          <a:xfrm>
            <a:off x="723900" y="1514475"/>
            <a:ext cx="16792575" cy="7400924"/>
          </a:xfrm>
          <a:prstGeom prst="rect">
            <a:avLst/>
          </a:prstGeom>
          <a:noFill/>
          <a:ln>
            <a:noFill/>
          </a:ln>
        </p:spPr>
      </p:pic>
      <p:pic>
        <p:nvPicPr>
          <p:cNvPr id="328" name="Google Shape;328;g3f944c18a4b_7_1"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329" name="Google Shape;329;g3f944c18a4b_7_1"/>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4800">
                <a:solidFill>
                  <a:srgbClr val="233D80"/>
                </a:solidFill>
                <a:latin typeface="Work Sans ExtraBold"/>
                <a:ea typeface="Work Sans ExtraBold"/>
                <a:cs typeface="Work Sans ExtraBold"/>
                <a:sym typeface="Work Sans ExtraBold"/>
              </a:rPr>
              <a:t>Tampilan Yang Dapat Diakses Oleh Admin</a:t>
            </a:r>
            <a:endParaRPr sz="4800" b="0" i="0" u="none" strike="noStrike" cap="none">
              <a:solidFill>
                <a:schemeClr val="dk1"/>
              </a:solidFill>
              <a:latin typeface="Calibri"/>
              <a:ea typeface="Calibri"/>
              <a:cs typeface="Calibri"/>
              <a:sym typeface="Calibri"/>
            </a:endParaRPr>
          </a:p>
        </p:txBody>
      </p:sp>
      <p:sp>
        <p:nvSpPr>
          <p:cNvPr id="330" name="Google Shape;330;g3f944c18a4b_7_1"/>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331" name="Google Shape;331;g3f944c18a4b_7_1"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sp>
        <p:nvSpPr>
          <p:cNvPr id="332" name="Google Shape;332;g3f944c18a4b_7_1"/>
          <p:cNvSpPr/>
          <p:nvPr/>
        </p:nvSpPr>
        <p:spPr>
          <a:xfrm>
            <a:off x="3903225" y="8186200"/>
            <a:ext cx="10500600" cy="570600"/>
          </a:xfrm>
          <a:prstGeom prst="rect">
            <a:avLst/>
          </a:prstGeom>
          <a:noFill/>
          <a:ln>
            <a:noFill/>
          </a:ln>
        </p:spPr>
        <p:txBody>
          <a:bodyPr spcFirstLastPara="1" wrap="square" lIns="0" tIns="0" rIns="0" bIns="0" anchor="ctr" anchorCtr="0">
            <a:noAutofit/>
          </a:bodyPr>
          <a:lstStyle/>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Setelah login ke myITS Facility Management, klik </a:t>
            </a:r>
            <a:r>
              <a:rPr lang="en-US" sz="1850" b="1">
                <a:solidFill>
                  <a:srgbClr val="292A2E"/>
                </a:solidFill>
                <a:highlight>
                  <a:srgbClr val="FFFFFF"/>
                </a:highlight>
                <a:latin typeface="Work Sans"/>
                <a:ea typeface="Work Sans"/>
                <a:cs typeface="Work Sans"/>
                <a:sym typeface="Work Sans"/>
              </a:rPr>
              <a:t>Jadwal Penggunaan Ruang</a:t>
            </a:r>
            <a:r>
              <a:rPr lang="en-US" sz="1850">
                <a:solidFill>
                  <a:srgbClr val="292A2E"/>
                </a:solidFill>
                <a:highlight>
                  <a:srgbClr val="FFFFFF"/>
                </a:highlight>
                <a:latin typeface="Work Sans Medium"/>
                <a:ea typeface="Work Sans Medium"/>
                <a:cs typeface="Work Sans Medium"/>
                <a:sym typeface="Work Sans Medium"/>
              </a:rPr>
              <a:t>. </a:t>
            </a:r>
            <a:endParaRPr sz="1850">
              <a:solidFill>
                <a:srgbClr val="292A2E"/>
              </a:solidFill>
              <a:highlight>
                <a:srgbClr val="FFFFFF"/>
              </a:highlight>
              <a:latin typeface="Work Sans Medium"/>
              <a:ea typeface="Work Sans Medium"/>
              <a:cs typeface="Work Sans Medium"/>
              <a:sym typeface="Work Sans Medium"/>
            </a:endParaRPr>
          </a:p>
          <a:p>
            <a:pPr marL="0" marR="0" lvl="0" indent="0" algn="ctr" rtl="0">
              <a:lnSpc>
                <a:spcPct val="98613"/>
              </a:lnSpc>
              <a:spcBef>
                <a:spcPts val="0"/>
              </a:spcBef>
              <a:spcAft>
                <a:spcPts val="0"/>
              </a:spcAft>
              <a:buNone/>
            </a:pPr>
            <a:r>
              <a:rPr lang="en-US" sz="1850">
                <a:solidFill>
                  <a:srgbClr val="292A2E"/>
                </a:solidFill>
                <a:highlight>
                  <a:schemeClr val="lt1"/>
                </a:highlight>
                <a:latin typeface="Work Sans Medium"/>
                <a:ea typeface="Work Sans Medium"/>
                <a:cs typeface="Work Sans Medium"/>
                <a:sym typeface="Work Sans Medium"/>
              </a:rPr>
              <a:t>Berikut adalah tampilan jadwal penggunaan Reservasi Ruang</a:t>
            </a:r>
            <a:endParaRPr sz="1850">
              <a:solidFill>
                <a:schemeClr val="dk1"/>
              </a:solidFill>
              <a:latin typeface="Work Sans Medium"/>
              <a:ea typeface="Work Sans Medium"/>
              <a:cs typeface="Work Sans Medium"/>
              <a:sym typeface="Work Sans Medium"/>
            </a:endParaRPr>
          </a:p>
          <a:p>
            <a:pPr marL="0" marR="0" lvl="0" indent="0" algn="ctr" rtl="0">
              <a:lnSpc>
                <a:spcPct val="98613"/>
              </a:lnSpc>
              <a:spcBef>
                <a:spcPts val="0"/>
              </a:spcBef>
              <a:spcAft>
                <a:spcPts val="0"/>
              </a:spcAft>
              <a:buNone/>
            </a:pPr>
            <a:endParaRPr sz="1850">
              <a:solidFill>
                <a:srgbClr val="292A2E"/>
              </a:solidFill>
              <a:highlight>
                <a:srgbClr val="FFFFFF"/>
              </a:highlight>
              <a:latin typeface="Work Sans Medium"/>
              <a:ea typeface="Work Sans Medium"/>
              <a:cs typeface="Work Sans Medium"/>
              <a:sym typeface="Work Sans Medium"/>
            </a:endParaRPr>
          </a:p>
        </p:txBody>
      </p:sp>
      <p:pic>
        <p:nvPicPr>
          <p:cNvPr id="333" name="Google Shape;333;g3f944c18a4b_7_1"/>
          <p:cNvPicPr preferRelativeResize="0"/>
          <p:nvPr/>
        </p:nvPicPr>
        <p:blipFill>
          <a:blip r:embed="rId8">
            <a:alphaModFix/>
          </a:blip>
          <a:stretch>
            <a:fillRect/>
          </a:stretch>
        </p:blipFill>
        <p:spPr>
          <a:xfrm>
            <a:off x="3732450" y="2905925"/>
            <a:ext cx="10842151" cy="4980313"/>
          </a:xfrm>
          <a:prstGeom prst="rect">
            <a:avLst/>
          </a:prstGeom>
          <a:noFill/>
          <a:ln w="9525" cap="flat" cmpd="sng">
            <a:solidFill>
              <a:srgbClr val="B7B7B7"/>
            </a:solidFill>
            <a:prstDash val="solid"/>
            <a:round/>
            <a:headEnd type="none" w="sm" len="sm"/>
            <a:tailEnd type="none" w="sm" len="sm"/>
          </a:ln>
        </p:spPr>
      </p:pic>
      <p:sp>
        <p:nvSpPr>
          <p:cNvPr id="334" name="Google Shape;334;g3f944c18a4b_7_1"/>
          <p:cNvSpPr/>
          <p:nvPr/>
        </p:nvSpPr>
        <p:spPr>
          <a:xfrm>
            <a:off x="3732450" y="4858200"/>
            <a:ext cx="1809000" cy="570600"/>
          </a:xfrm>
          <a:prstGeom prst="rect">
            <a:avLst/>
          </a:prstGeom>
          <a:noFill/>
          <a:ln w="38100" cap="flat" cmpd="sng">
            <a:solidFill>
              <a:srgbClr val="AE2E2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9"/>
        <p:cNvGrpSpPr/>
        <p:nvPr/>
      </p:nvGrpSpPr>
      <p:grpSpPr>
        <a:xfrm>
          <a:off x="0" y="0"/>
          <a:ext cx="0" cy="0"/>
          <a:chOff x="0" y="0"/>
          <a:chExt cx="0" cy="0"/>
        </a:xfrm>
      </p:grpSpPr>
      <p:pic>
        <p:nvPicPr>
          <p:cNvPr id="340" name="Google Shape;340;g3f944c18a4b_11_2"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341" name="Google Shape;341;g3f944c18a4b_11_2"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342" name="Google Shape;342;g3f944c18a4b_11_2" descr="preencoded.png"/>
          <p:cNvPicPr preferRelativeResize="0"/>
          <p:nvPr/>
        </p:nvPicPr>
        <p:blipFill rotWithShape="1">
          <a:blip r:embed="rId5">
            <a:alphaModFix/>
          </a:blip>
          <a:srcRect/>
          <a:stretch/>
        </p:blipFill>
        <p:spPr>
          <a:xfrm>
            <a:off x="723900" y="1514475"/>
            <a:ext cx="16792575" cy="7669025"/>
          </a:xfrm>
          <a:prstGeom prst="rect">
            <a:avLst/>
          </a:prstGeom>
          <a:noFill/>
          <a:ln>
            <a:noFill/>
          </a:ln>
        </p:spPr>
      </p:pic>
      <p:pic>
        <p:nvPicPr>
          <p:cNvPr id="343" name="Google Shape;343;g3f944c18a4b_11_2"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344" name="Google Shape;344;g3f944c18a4b_11_2"/>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4800">
                <a:solidFill>
                  <a:srgbClr val="233D80"/>
                </a:solidFill>
                <a:latin typeface="Work Sans ExtraBold"/>
                <a:ea typeface="Work Sans ExtraBold"/>
                <a:cs typeface="Work Sans ExtraBold"/>
                <a:sym typeface="Work Sans ExtraBold"/>
              </a:rPr>
              <a:t>Tampilan Yang Dapat Diakses Oleh Admin</a:t>
            </a:r>
            <a:endParaRPr sz="4800" b="0" i="0" u="none" strike="noStrike" cap="none">
              <a:solidFill>
                <a:schemeClr val="dk1"/>
              </a:solidFill>
              <a:latin typeface="Calibri"/>
              <a:ea typeface="Calibri"/>
              <a:cs typeface="Calibri"/>
              <a:sym typeface="Calibri"/>
            </a:endParaRPr>
          </a:p>
        </p:txBody>
      </p:sp>
      <p:sp>
        <p:nvSpPr>
          <p:cNvPr id="345" name="Google Shape;345;g3f944c18a4b_11_2"/>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346" name="Google Shape;346;g3f944c18a4b_11_2"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sp>
        <p:nvSpPr>
          <p:cNvPr id="347" name="Google Shape;347;g3f944c18a4b_11_2"/>
          <p:cNvSpPr/>
          <p:nvPr/>
        </p:nvSpPr>
        <p:spPr>
          <a:xfrm>
            <a:off x="1591400" y="7987975"/>
            <a:ext cx="6858000" cy="8859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Berikut </a:t>
            </a:r>
            <a:r>
              <a:rPr lang="en-US" sz="1850">
                <a:solidFill>
                  <a:srgbClr val="292A2E"/>
                </a:solidFill>
                <a:highlight>
                  <a:schemeClr val="lt1"/>
                </a:highlight>
                <a:latin typeface="Work Sans Medium"/>
                <a:ea typeface="Work Sans Medium"/>
                <a:cs typeface="Work Sans Medium"/>
                <a:sym typeface="Work Sans Medium"/>
              </a:rPr>
              <a:t>Detail Informasi Reservasi Ruangan</a:t>
            </a:r>
            <a:r>
              <a:rPr lang="en-US" sz="1850">
                <a:solidFill>
                  <a:srgbClr val="292A2E"/>
                </a:solidFill>
                <a:highlight>
                  <a:srgbClr val="FFFFFF"/>
                </a:highlight>
                <a:latin typeface="Work Sans Medium"/>
                <a:ea typeface="Work Sans Medium"/>
                <a:cs typeface="Work Sans Medium"/>
                <a:sym typeface="Work Sans Medium"/>
              </a:rPr>
              <a:t>. </a:t>
            </a:r>
            <a:endParaRPr sz="1850">
              <a:solidFill>
                <a:srgbClr val="292A2E"/>
              </a:solidFill>
              <a:highlight>
                <a:srgbClr val="FFFFFF"/>
              </a:highlight>
              <a:latin typeface="Work Sans Medium"/>
              <a:ea typeface="Work Sans Medium"/>
              <a:cs typeface="Work Sans Medium"/>
              <a:sym typeface="Work Sans Medium"/>
            </a:endParaRPr>
          </a:p>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Untuk mengubah / menghapus, klik kegiatan yang ingin diubah / dihapus.</a:t>
            </a:r>
            <a:endParaRPr sz="1850" u="none" strike="noStrike" cap="none">
              <a:solidFill>
                <a:schemeClr val="dk1"/>
              </a:solidFill>
              <a:latin typeface="Work Sans Medium"/>
              <a:ea typeface="Work Sans Medium"/>
              <a:cs typeface="Work Sans Medium"/>
              <a:sym typeface="Work Sans Medium"/>
            </a:endParaRPr>
          </a:p>
        </p:txBody>
      </p:sp>
      <p:pic>
        <p:nvPicPr>
          <p:cNvPr id="348" name="Google Shape;348;g3f944c18a4b_11_2"/>
          <p:cNvPicPr preferRelativeResize="0"/>
          <p:nvPr/>
        </p:nvPicPr>
        <p:blipFill rotWithShape="1">
          <a:blip r:embed="rId8">
            <a:alphaModFix/>
          </a:blip>
          <a:srcRect r="17932"/>
          <a:stretch/>
        </p:blipFill>
        <p:spPr>
          <a:xfrm>
            <a:off x="1591400" y="3279525"/>
            <a:ext cx="6857999" cy="4516900"/>
          </a:xfrm>
          <a:prstGeom prst="rect">
            <a:avLst/>
          </a:prstGeom>
          <a:noFill/>
          <a:ln w="9525" cap="flat" cmpd="sng">
            <a:solidFill>
              <a:srgbClr val="B7B7B7"/>
            </a:solidFill>
            <a:prstDash val="solid"/>
            <a:round/>
            <a:headEnd type="none" w="sm" len="sm"/>
            <a:tailEnd type="none" w="sm" len="sm"/>
          </a:ln>
        </p:spPr>
      </p:pic>
      <p:sp>
        <p:nvSpPr>
          <p:cNvPr id="349" name="Google Shape;349;g3f944c18a4b_11_2"/>
          <p:cNvSpPr/>
          <p:nvPr/>
        </p:nvSpPr>
        <p:spPr>
          <a:xfrm>
            <a:off x="3202250" y="5927050"/>
            <a:ext cx="3695700" cy="885900"/>
          </a:xfrm>
          <a:prstGeom prst="rect">
            <a:avLst/>
          </a:prstGeom>
          <a:noFill/>
          <a:ln w="38100" cap="flat" cmpd="sng">
            <a:solidFill>
              <a:srgbClr val="AE2E2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50" name="Google Shape;350;g3f944c18a4b_11_2"/>
          <p:cNvPicPr preferRelativeResize="0"/>
          <p:nvPr/>
        </p:nvPicPr>
        <p:blipFill rotWithShape="1">
          <a:blip r:embed="rId9">
            <a:alphaModFix/>
          </a:blip>
          <a:srcRect r="15775"/>
          <a:stretch/>
        </p:blipFill>
        <p:spPr>
          <a:xfrm>
            <a:off x="9158600" y="3263975"/>
            <a:ext cx="7512365" cy="4516899"/>
          </a:xfrm>
          <a:prstGeom prst="rect">
            <a:avLst/>
          </a:prstGeom>
          <a:noFill/>
          <a:ln w="9525" cap="flat" cmpd="sng">
            <a:solidFill>
              <a:srgbClr val="B7B7B7"/>
            </a:solidFill>
            <a:prstDash val="solid"/>
            <a:round/>
            <a:headEnd type="none" w="sm" len="sm"/>
            <a:tailEnd type="none" w="sm" len="sm"/>
          </a:ln>
        </p:spPr>
      </p:pic>
      <p:sp>
        <p:nvSpPr>
          <p:cNvPr id="351" name="Google Shape;351;g3f944c18a4b_11_2"/>
          <p:cNvSpPr/>
          <p:nvPr/>
        </p:nvSpPr>
        <p:spPr>
          <a:xfrm>
            <a:off x="9485788" y="7987975"/>
            <a:ext cx="6858000" cy="8859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Jika ingin mengubah data, klik tombol </a:t>
            </a:r>
            <a:r>
              <a:rPr lang="en-US" sz="1850" b="1">
                <a:solidFill>
                  <a:srgbClr val="292A2E"/>
                </a:solidFill>
                <a:highlight>
                  <a:srgbClr val="FFFFFF"/>
                </a:highlight>
                <a:latin typeface="Work Sans"/>
                <a:ea typeface="Work Sans"/>
                <a:cs typeface="Work Sans"/>
                <a:sym typeface="Work Sans"/>
              </a:rPr>
              <a:t>Edit.</a:t>
            </a:r>
            <a:endParaRPr sz="1850" b="1">
              <a:solidFill>
                <a:srgbClr val="292A2E"/>
              </a:solidFill>
              <a:highlight>
                <a:srgbClr val="FFFFFF"/>
              </a:highlight>
              <a:latin typeface="Work Sans"/>
              <a:ea typeface="Work Sans"/>
              <a:cs typeface="Work Sans"/>
              <a:sym typeface="Work Sans"/>
            </a:endParaRPr>
          </a:p>
          <a:p>
            <a:pPr marL="0" marR="0" lvl="0" indent="0" algn="ctr"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Jika ingin menghapus data, klik tombol </a:t>
            </a:r>
            <a:r>
              <a:rPr lang="en-US" sz="1850" b="1">
                <a:solidFill>
                  <a:srgbClr val="292A2E"/>
                </a:solidFill>
                <a:highlight>
                  <a:srgbClr val="FFFFFF"/>
                </a:highlight>
                <a:latin typeface="Work Sans"/>
                <a:ea typeface="Work Sans"/>
                <a:cs typeface="Work Sans"/>
                <a:sym typeface="Work Sans"/>
              </a:rPr>
              <a:t>Hapus.</a:t>
            </a:r>
            <a:endParaRPr sz="1850" b="1">
              <a:solidFill>
                <a:srgbClr val="292A2E"/>
              </a:solidFill>
              <a:highlight>
                <a:srgbClr val="FFFFFF"/>
              </a:highlight>
              <a:latin typeface="Work Sans"/>
              <a:ea typeface="Work Sans"/>
              <a:cs typeface="Work Sans"/>
              <a:sym typeface="Work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4"/>
        <p:cNvGrpSpPr/>
        <p:nvPr/>
      </p:nvGrpSpPr>
      <p:grpSpPr>
        <a:xfrm>
          <a:off x="0" y="0"/>
          <a:ext cx="0" cy="0"/>
          <a:chOff x="0" y="0"/>
          <a:chExt cx="0" cy="0"/>
        </a:xfrm>
      </p:grpSpPr>
      <p:pic>
        <p:nvPicPr>
          <p:cNvPr id="375" name="Google Shape;375;g3f944c18a4b_1_59" descr="preencoded.png"/>
          <p:cNvPicPr preferRelativeResize="0"/>
          <p:nvPr/>
        </p:nvPicPr>
        <p:blipFill rotWithShape="1">
          <a:blip r:embed="rId4">
            <a:alphaModFix/>
          </a:blip>
          <a:srcRect/>
          <a:stretch/>
        </p:blipFill>
        <p:spPr>
          <a:xfrm>
            <a:off x="0" y="0"/>
            <a:ext cx="18287999" cy="6398911"/>
          </a:xfrm>
          <a:prstGeom prst="rect">
            <a:avLst/>
          </a:prstGeom>
          <a:noFill/>
          <a:ln>
            <a:noFill/>
          </a:ln>
        </p:spPr>
      </p:pic>
      <p:pic>
        <p:nvPicPr>
          <p:cNvPr id="376" name="Google Shape;376;g3f944c18a4b_1_59" descr="preencoded.png"/>
          <p:cNvPicPr preferRelativeResize="0"/>
          <p:nvPr/>
        </p:nvPicPr>
        <p:blipFill rotWithShape="1">
          <a:blip r:embed="rId5">
            <a:alphaModFix/>
          </a:blip>
          <a:srcRect/>
          <a:stretch/>
        </p:blipFill>
        <p:spPr>
          <a:xfrm>
            <a:off x="723900" y="9605237"/>
            <a:ext cx="6858000" cy="276225"/>
          </a:xfrm>
          <a:prstGeom prst="rect">
            <a:avLst/>
          </a:prstGeom>
          <a:noFill/>
          <a:ln>
            <a:noFill/>
          </a:ln>
        </p:spPr>
      </p:pic>
      <p:sp>
        <p:nvSpPr>
          <p:cNvPr id="377" name="Google Shape;377;g3f944c18a4b_1_59"/>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378" name="Google Shape;378;g3f944c18a4b_1_59" title="Group 48098395.png"/>
          <p:cNvPicPr preferRelativeResize="0"/>
          <p:nvPr/>
        </p:nvPicPr>
        <p:blipFill rotWithShape="1">
          <a:blip r:embed="rId6">
            <a:alphaModFix/>
          </a:blip>
          <a:srcRect/>
          <a:stretch/>
        </p:blipFill>
        <p:spPr>
          <a:xfrm>
            <a:off x="752475" y="388563"/>
            <a:ext cx="3163839" cy="756400"/>
          </a:xfrm>
          <a:prstGeom prst="rect">
            <a:avLst/>
          </a:prstGeom>
          <a:noFill/>
          <a:ln>
            <a:noFill/>
          </a:ln>
        </p:spPr>
      </p:pic>
      <p:sp>
        <p:nvSpPr>
          <p:cNvPr id="379" name="Google Shape;379;g3f944c18a4b_1_59"/>
          <p:cNvSpPr/>
          <p:nvPr/>
        </p:nvSpPr>
        <p:spPr>
          <a:xfrm>
            <a:off x="4048200" y="4717450"/>
            <a:ext cx="10191600" cy="1265700"/>
          </a:xfrm>
          <a:prstGeom prst="rect">
            <a:avLst/>
          </a:prstGeom>
          <a:noFill/>
          <a:ln>
            <a:noFill/>
          </a:ln>
        </p:spPr>
        <p:txBody>
          <a:bodyPr spcFirstLastPara="1" wrap="square" lIns="0" tIns="0" rIns="0" bIns="0" anchor="t" anchorCtr="0">
            <a:noAutofit/>
          </a:bodyPr>
          <a:lstStyle/>
          <a:p>
            <a:pPr marL="0" marR="0" lvl="0" indent="0" algn="ctr" rtl="0">
              <a:lnSpc>
                <a:spcPct val="99453"/>
              </a:lnSpc>
              <a:spcBef>
                <a:spcPts val="0"/>
              </a:spcBef>
              <a:spcAft>
                <a:spcPts val="0"/>
              </a:spcAft>
              <a:buClr>
                <a:srgbClr val="FFFFFF"/>
              </a:buClr>
              <a:buSzPts val="7500"/>
              <a:buFont typeface="Work Sans ExtraBold"/>
              <a:buNone/>
            </a:pPr>
            <a:r>
              <a:rPr lang="en-US" sz="7500">
                <a:solidFill>
                  <a:srgbClr val="FFFFFF"/>
                </a:solidFill>
                <a:latin typeface="Work Sans ExtraBold"/>
                <a:ea typeface="Work Sans ExtraBold"/>
                <a:cs typeface="Work Sans ExtraBold"/>
                <a:sym typeface="Work Sans ExtraBold"/>
              </a:rPr>
              <a:t>MASTER RUANG</a:t>
            </a:r>
            <a:endParaRPr sz="7500">
              <a:solidFill>
                <a:srgbClr val="FFFFFF"/>
              </a:solidFill>
              <a:latin typeface="Work Sans ExtraBold"/>
              <a:ea typeface="Work Sans ExtraBold"/>
              <a:cs typeface="Work Sans ExtraBold"/>
              <a:sym typeface="Work Sans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4"/>
        <p:cNvGrpSpPr/>
        <p:nvPr/>
      </p:nvGrpSpPr>
      <p:grpSpPr>
        <a:xfrm>
          <a:off x="0" y="0"/>
          <a:ext cx="0" cy="0"/>
          <a:chOff x="0" y="0"/>
          <a:chExt cx="0" cy="0"/>
        </a:xfrm>
      </p:grpSpPr>
      <p:pic>
        <p:nvPicPr>
          <p:cNvPr id="385" name="Google Shape;385;g3f56d450379_1_0"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386" name="Google Shape;386;g3f56d450379_1_0"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387" name="Google Shape;387;g3f56d450379_1_0" descr="preencoded.png"/>
          <p:cNvPicPr preferRelativeResize="0"/>
          <p:nvPr/>
        </p:nvPicPr>
        <p:blipFill rotWithShape="1">
          <a:blip r:embed="rId5">
            <a:alphaModFix/>
          </a:blip>
          <a:srcRect/>
          <a:stretch/>
        </p:blipFill>
        <p:spPr>
          <a:xfrm>
            <a:off x="723900" y="1514475"/>
            <a:ext cx="16792575" cy="7400924"/>
          </a:xfrm>
          <a:prstGeom prst="rect">
            <a:avLst/>
          </a:prstGeom>
          <a:noFill/>
          <a:ln>
            <a:noFill/>
          </a:ln>
        </p:spPr>
      </p:pic>
      <p:pic>
        <p:nvPicPr>
          <p:cNvPr id="388" name="Google Shape;388;g3f56d450379_1_0"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389" name="Google Shape;389;g3f56d450379_1_0"/>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6000">
                <a:solidFill>
                  <a:srgbClr val="233D80"/>
                </a:solidFill>
                <a:latin typeface="Work Sans ExtraBold"/>
                <a:ea typeface="Work Sans ExtraBold"/>
                <a:cs typeface="Work Sans ExtraBold"/>
                <a:sym typeface="Work Sans ExtraBold"/>
              </a:rPr>
              <a:t>MASTER RUANG</a:t>
            </a:r>
            <a:endParaRPr sz="6000" b="0" i="0" u="none" strike="noStrike" cap="none">
              <a:solidFill>
                <a:schemeClr val="dk1"/>
              </a:solidFill>
              <a:latin typeface="Calibri"/>
              <a:ea typeface="Calibri"/>
              <a:cs typeface="Calibri"/>
              <a:sym typeface="Calibri"/>
            </a:endParaRPr>
          </a:p>
        </p:txBody>
      </p:sp>
      <p:sp>
        <p:nvSpPr>
          <p:cNvPr id="390" name="Google Shape;390;g3f56d450379_1_0"/>
          <p:cNvSpPr/>
          <p:nvPr/>
        </p:nvSpPr>
        <p:spPr>
          <a:xfrm>
            <a:off x="3539225" y="2963425"/>
            <a:ext cx="11631600" cy="989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233D80"/>
              </a:buClr>
              <a:buSzPts val="1875"/>
              <a:buFont typeface="Work Sans Medium"/>
              <a:buNone/>
            </a:pPr>
            <a:r>
              <a:rPr lang="en-US" sz="1850">
                <a:solidFill>
                  <a:srgbClr val="292A2E"/>
                </a:solidFill>
                <a:highlight>
                  <a:srgbClr val="FFFFFF"/>
                </a:highlight>
                <a:latin typeface="Work Sans Medium"/>
                <a:ea typeface="Work Sans Medium"/>
                <a:cs typeface="Work Sans Medium"/>
                <a:sym typeface="Work Sans Medium"/>
              </a:rPr>
              <a:t>Pada myITS Facility Management (MIFM) terdapat fitur </a:t>
            </a:r>
            <a:r>
              <a:rPr lang="en-US" sz="1850" b="1">
                <a:solidFill>
                  <a:srgbClr val="292A2E"/>
                </a:solidFill>
                <a:highlight>
                  <a:srgbClr val="FFFFFF"/>
                </a:highlight>
                <a:latin typeface="Work Sans"/>
                <a:ea typeface="Work Sans"/>
                <a:cs typeface="Work Sans"/>
                <a:sym typeface="Work Sans"/>
              </a:rPr>
              <a:t>Ruang</a:t>
            </a:r>
            <a:r>
              <a:rPr lang="en-US" sz="1850">
                <a:solidFill>
                  <a:srgbClr val="292A2E"/>
                </a:solidFill>
                <a:highlight>
                  <a:srgbClr val="FFFFFF"/>
                </a:highlight>
                <a:latin typeface="Work Sans Medium"/>
                <a:ea typeface="Work Sans Medium"/>
                <a:cs typeface="Work Sans Medium"/>
                <a:sym typeface="Work Sans Medium"/>
              </a:rPr>
              <a:t>, dimana Administrator atau Super Administrator mengelola data ruangan yang dimiliki / dikelola. </a:t>
            </a:r>
            <a:endParaRPr sz="1850" i="0" u="none" strike="noStrike" cap="none">
              <a:solidFill>
                <a:schemeClr val="dk1"/>
              </a:solidFill>
              <a:latin typeface="Work Sans Medium"/>
              <a:ea typeface="Work Sans Medium"/>
              <a:cs typeface="Work Sans Medium"/>
              <a:sym typeface="Work Sans Medium"/>
            </a:endParaRPr>
          </a:p>
        </p:txBody>
      </p:sp>
      <p:sp>
        <p:nvSpPr>
          <p:cNvPr id="391" name="Google Shape;391;g3f56d450379_1_0"/>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392" name="Google Shape;392;g3f56d450379_1_0"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393" name="Google Shape;393;g3f56d450379_1_0"/>
          <p:cNvPicPr preferRelativeResize="0"/>
          <p:nvPr/>
        </p:nvPicPr>
        <p:blipFill>
          <a:blip r:embed="rId8">
            <a:alphaModFix/>
          </a:blip>
          <a:stretch>
            <a:fillRect/>
          </a:stretch>
        </p:blipFill>
        <p:spPr>
          <a:xfrm>
            <a:off x="4051814" y="4054499"/>
            <a:ext cx="10136726" cy="4315725"/>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8"/>
        <p:cNvGrpSpPr/>
        <p:nvPr/>
      </p:nvGrpSpPr>
      <p:grpSpPr>
        <a:xfrm>
          <a:off x="0" y="0"/>
          <a:ext cx="0" cy="0"/>
          <a:chOff x="0" y="0"/>
          <a:chExt cx="0" cy="0"/>
        </a:xfrm>
      </p:grpSpPr>
      <p:pic>
        <p:nvPicPr>
          <p:cNvPr id="399" name="Google Shape;399;g3f56d450379_1_69"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400" name="Google Shape;400;g3f56d450379_1_69"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401" name="Google Shape;401;g3f56d450379_1_69" descr="preencoded.png"/>
          <p:cNvPicPr preferRelativeResize="0"/>
          <p:nvPr/>
        </p:nvPicPr>
        <p:blipFill rotWithShape="1">
          <a:blip r:embed="rId5">
            <a:alphaModFix/>
          </a:blip>
          <a:srcRect/>
          <a:stretch/>
        </p:blipFill>
        <p:spPr>
          <a:xfrm>
            <a:off x="723900" y="1514475"/>
            <a:ext cx="16792575" cy="7638476"/>
          </a:xfrm>
          <a:prstGeom prst="rect">
            <a:avLst/>
          </a:prstGeom>
          <a:noFill/>
          <a:ln>
            <a:noFill/>
          </a:ln>
        </p:spPr>
      </p:pic>
      <p:pic>
        <p:nvPicPr>
          <p:cNvPr id="402" name="Google Shape;402;g3f56d450379_1_69"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403" name="Google Shape;403;g3f56d450379_1_69"/>
          <p:cNvSpPr/>
          <p:nvPr/>
        </p:nvSpPr>
        <p:spPr>
          <a:xfrm>
            <a:off x="2934703" y="1858378"/>
            <a:ext cx="12564300" cy="7563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4800">
                <a:solidFill>
                  <a:srgbClr val="233D80"/>
                </a:solidFill>
                <a:latin typeface="Work Sans ExtraBold"/>
                <a:ea typeface="Work Sans ExtraBold"/>
                <a:cs typeface="Work Sans ExtraBold"/>
                <a:sym typeface="Work Sans ExtraBold"/>
              </a:rPr>
              <a:t>FORM TAMBAH RUANG</a:t>
            </a:r>
            <a:endParaRPr sz="4800" b="0" i="0" u="none" strike="noStrike" cap="none">
              <a:solidFill>
                <a:schemeClr val="dk1"/>
              </a:solidFill>
              <a:latin typeface="Calibri"/>
              <a:ea typeface="Calibri"/>
              <a:cs typeface="Calibri"/>
              <a:sym typeface="Calibri"/>
            </a:endParaRPr>
          </a:p>
        </p:txBody>
      </p:sp>
      <p:sp>
        <p:nvSpPr>
          <p:cNvPr id="404" name="Google Shape;404;g3f56d450379_1_69"/>
          <p:cNvSpPr/>
          <p:nvPr/>
        </p:nvSpPr>
        <p:spPr>
          <a:xfrm>
            <a:off x="1638199" y="8083926"/>
            <a:ext cx="6707100" cy="10119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Clr>
                <a:srgbClr val="233D80"/>
              </a:buClr>
              <a:buSzPts val="1875"/>
              <a:buFont typeface="Work Sans Medium"/>
              <a:buNone/>
            </a:pPr>
            <a:r>
              <a:rPr lang="en-US" sz="1650">
                <a:solidFill>
                  <a:srgbClr val="292A2E"/>
                </a:solidFill>
                <a:highlight>
                  <a:srgbClr val="FFFFFF"/>
                </a:highlight>
                <a:latin typeface="Work Sans"/>
                <a:ea typeface="Work Sans"/>
                <a:cs typeface="Work Sans"/>
                <a:sym typeface="Work Sans"/>
              </a:rPr>
              <a:t>Pada Panel </a:t>
            </a:r>
            <a:r>
              <a:rPr lang="en-US" sz="1650" b="1">
                <a:solidFill>
                  <a:srgbClr val="292A2E"/>
                </a:solidFill>
                <a:highlight>
                  <a:srgbClr val="FFFFFF"/>
                </a:highlight>
                <a:latin typeface="Work Sans"/>
                <a:ea typeface="Work Sans"/>
                <a:cs typeface="Work Sans"/>
                <a:sym typeface="Work Sans"/>
              </a:rPr>
              <a:t>Informasi Umum</a:t>
            </a:r>
            <a:r>
              <a:rPr lang="en-US" sz="1650">
                <a:solidFill>
                  <a:srgbClr val="292A2E"/>
                </a:solidFill>
                <a:highlight>
                  <a:srgbClr val="FFFFFF"/>
                </a:highlight>
                <a:latin typeface="Work Sans"/>
                <a:ea typeface="Work Sans"/>
                <a:cs typeface="Work Sans"/>
                <a:sym typeface="Work Sans"/>
              </a:rPr>
              <a:t> terdapat isian yang perlu diperhatikan</a:t>
            </a:r>
            <a:r>
              <a:rPr lang="en-US" sz="1650">
                <a:solidFill>
                  <a:schemeClr val="dk1"/>
                </a:solidFill>
                <a:latin typeface="Work Sans"/>
                <a:ea typeface="Work Sans"/>
                <a:cs typeface="Work Sans"/>
                <a:sym typeface="Work Sans"/>
              </a:rPr>
              <a:t> yaitu Nama Ruangan, Kode, Unit Organisasi, </a:t>
            </a:r>
            <a:endParaRPr sz="1650">
              <a:solidFill>
                <a:schemeClr val="dk1"/>
              </a:solidFill>
              <a:latin typeface="Work Sans"/>
              <a:ea typeface="Work Sans"/>
              <a:cs typeface="Work Sans"/>
              <a:sym typeface="Work Sans"/>
            </a:endParaRPr>
          </a:p>
          <a:p>
            <a:pPr marL="0" marR="0" lvl="0" indent="0" algn="ctr" rtl="0">
              <a:lnSpc>
                <a:spcPct val="98613"/>
              </a:lnSpc>
              <a:spcBef>
                <a:spcPts val="0"/>
              </a:spcBef>
              <a:spcAft>
                <a:spcPts val="0"/>
              </a:spcAft>
              <a:buClr>
                <a:srgbClr val="233D80"/>
              </a:buClr>
              <a:buSzPts val="1875"/>
              <a:buFont typeface="Work Sans Medium"/>
              <a:buNone/>
            </a:pPr>
            <a:r>
              <a:rPr lang="en-US" sz="1650">
                <a:solidFill>
                  <a:schemeClr val="dk1"/>
                </a:solidFill>
                <a:latin typeface="Work Sans"/>
                <a:ea typeface="Work Sans"/>
                <a:cs typeface="Work Sans"/>
                <a:sym typeface="Work Sans"/>
              </a:rPr>
              <a:t>Status Fasilitas, Deksripsi, dan Catatan.</a:t>
            </a:r>
            <a:endParaRPr sz="1650" i="0" u="none" strike="noStrike" cap="none">
              <a:solidFill>
                <a:schemeClr val="dk1"/>
              </a:solidFill>
              <a:latin typeface="Work Sans"/>
              <a:ea typeface="Work Sans"/>
              <a:cs typeface="Work Sans"/>
              <a:sym typeface="Work Sans"/>
            </a:endParaRPr>
          </a:p>
        </p:txBody>
      </p:sp>
      <p:sp>
        <p:nvSpPr>
          <p:cNvPr id="405" name="Google Shape;405;g3f56d450379_1_69"/>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06" name="Google Shape;406;g3f56d450379_1_69"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407" name="Google Shape;407;g3f56d450379_1_69" title="2.png"/>
          <p:cNvPicPr preferRelativeResize="0"/>
          <p:nvPr/>
        </p:nvPicPr>
        <p:blipFill>
          <a:blip r:embed="rId8">
            <a:alphaModFix/>
          </a:blip>
          <a:stretch>
            <a:fillRect/>
          </a:stretch>
        </p:blipFill>
        <p:spPr>
          <a:xfrm>
            <a:off x="1762490" y="2857083"/>
            <a:ext cx="6369750" cy="5013284"/>
          </a:xfrm>
          <a:prstGeom prst="rect">
            <a:avLst/>
          </a:prstGeom>
          <a:noFill/>
          <a:ln w="19050" cap="flat" cmpd="sng">
            <a:solidFill>
              <a:srgbClr val="B7B7B7"/>
            </a:solidFill>
            <a:prstDash val="solid"/>
            <a:round/>
            <a:headEnd type="none" w="sm" len="sm"/>
            <a:tailEnd type="none" w="sm" len="sm"/>
          </a:ln>
        </p:spPr>
      </p:pic>
      <p:pic>
        <p:nvPicPr>
          <p:cNvPr id="408" name="Google Shape;408;g3f56d450379_1_69" title="3.png"/>
          <p:cNvPicPr preferRelativeResize="0"/>
          <p:nvPr/>
        </p:nvPicPr>
        <p:blipFill>
          <a:blip r:embed="rId9">
            <a:alphaModFix/>
          </a:blip>
          <a:stretch>
            <a:fillRect/>
          </a:stretch>
        </p:blipFill>
        <p:spPr>
          <a:xfrm>
            <a:off x="10242906" y="2839607"/>
            <a:ext cx="6369750" cy="5013282"/>
          </a:xfrm>
          <a:prstGeom prst="rect">
            <a:avLst/>
          </a:prstGeom>
          <a:noFill/>
          <a:ln w="19050" cap="flat" cmpd="sng">
            <a:solidFill>
              <a:srgbClr val="B7B7B7"/>
            </a:solidFill>
            <a:prstDash val="solid"/>
            <a:round/>
            <a:headEnd type="none" w="sm" len="sm"/>
            <a:tailEnd type="none" w="sm" len="sm"/>
          </a:ln>
        </p:spPr>
      </p:pic>
      <p:sp>
        <p:nvSpPr>
          <p:cNvPr id="409" name="Google Shape;409;g3f56d450379_1_69"/>
          <p:cNvSpPr/>
          <p:nvPr/>
        </p:nvSpPr>
        <p:spPr>
          <a:xfrm>
            <a:off x="10099291" y="8077826"/>
            <a:ext cx="6707100" cy="10119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Clr>
                <a:srgbClr val="233D80"/>
              </a:buClr>
              <a:buSzPts val="1875"/>
              <a:buFont typeface="Work Sans Medium"/>
              <a:buNone/>
            </a:pPr>
            <a:r>
              <a:rPr lang="en-US" sz="1650">
                <a:solidFill>
                  <a:srgbClr val="292A2E"/>
                </a:solidFill>
                <a:highlight>
                  <a:srgbClr val="FFFFFF"/>
                </a:highlight>
                <a:latin typeface="Work Sans"/>
                <a:ea typeface="Work Sans"/>
                <a:cs typeface="Work Sans"/>
                <a:sym typeface="Work Sans"/>
              </a:rPr>
              <a:t>Pada Panel </a:t>
            </a:r>
            <a:r>
              <a:rPr lang="en-US" sz="1650" b="1">
                <a:solidFill>
                  <a:srgbClr val="292A2E"/>
                </a:solidFill>
                <a:highlight>
                  <a:srgbClr val="FFFFFF"/>
                </a:highlight>
                <a:latin typeface="Work Sans"/>
                <a:ea typeface="Work Sans"/>
                <a:cs typeface="Work Sans"/>
                <a:sym typeface="Work Sans"/>
              </a:rPr>
              <a:t>Karakteristik,</a:t>
            </a:r>
            <a:r>
              <a:rPr lang="en-US" sz="1650">
                <a:solidFill>
                  <a:srgbClr val="292A2E"/>
                </a:solidFill>
                <a:highlight>
                  <a:srgbClr val="FFFFFF"/>
                </a:highlight>
                <a:latin typeface="Work Sans"/>
                <a:ea typeface="Work Sans"/>
                <a:cs typeface="Work Sans"/>
                <a:sym typeface="Work Sans"/>
              </a:rPr>
              <a:t> terdapat isian yang perlu diperhatikan</a:t>
            </a:r>
            <a:r>
              <a:rPr lang="en-US" sz="1650">
                <a:solidFill>
                  <a:schemeClr val="dk1"/>
                </a:solidFill>
                <a:latin typeface="Work Sans"/>
                <a:ea typeface="Work Sans"/>
                <a:cs typeface="Work Sans"/>
                <a:sym typeface="Work Sans"/>
              </a:rPr>
              <a:t> yaitu Jenis Ruang, dan Jenis Pemanfaatan</a:t>
            </a:r>
            <a:endParaRPr sz="1650" i="0" u="none" strike="noStrike" cap="none">
              <a:solidFill>
                <a:schemeClr val="dk1"/>
              </a:solidFill>
              <a:latin typeface="Work Sans"/>
              <a:ea typeface="Work Sans"/>
              <a:cs typeface="Work Sans"/>
              <a:sym typeface="Work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4"/>
        <p:cNvGrpSpPr/>
        <p:nvPr/>
      </p:nvGrpSpPr>
      <p:grpSpPr>
        <a:xfrm>
          <a:off x="0" y="0"/>
          <a:ext cx="0" cy="0"/>
          <a:chOff x="0" y="0"/>
          <a:chExt cx="0" cy="0"/>
        </a:xfrm>
      </p:grpSpPr>
      <p:pic>
        <p:nvPicPr>
          <p:cNvPr id="415" name="Google Shape;415;g3f56d450379_3_47" descr="preencoded.png"/>
          <p:cNvPicPr preferRelativeResize="0"/>
          <p:nvPr/>
        </p:nvPicPr>
        <p:blipFill rotWithShape="1">
          <a:blip r:embed="rId3">
            <a:alphaModFix/>
          </a:blip>
          <a:srcRect/>
          <a:stretch/>
        </p:blipFill>
        <p:spPr>
          <a:xfrm>
            <a:off x="8220075" y="0"/>
            <a:ext cx="10067924" cy="10286999"/>
          </a:xfrm>
          <a:prstGeom prst="rect">
            <a:avLst/>
          </a:prstGeom>
          <a:noFill/>
          <a:ln>
            <a:noFill/>
          </a:ln>
        </p:spPr>
      </p:pic>
      <p:pic>
        <p:nvPicPr>
          <p:cNvPr id="416" name="Google Shape;416;g3f56d450379_3_47" descr="preencoded.png"/>
          <p:cNvPicPr preferRelativeResize="0"/>
          <p:nvPr/>
        </p:nvPicPr>
        <p:blipFill rotWithShape="1">
          <a:blip r:embed="rId4">
            <a:alphaModFix/>
          </a:blip>
          <a:srcRect/>
          <a:stretch/>
        </p:blipFill>
        <p:spPr>
          <a:xfrm>
            <a:off x="0" y="0"/>
            <a:ext cx="9572627" cy="10287002"/>
          </a:xfrm>
          <a:prstGeom prst="rect">
            <a:avLst/>
          </a:prstGeom>
          <a:noFill/>
          <a:ln>
            <a:noFill/>
          </a:ln>
        </p:spPr>
      </p:pic>
      <p:pic>
        <p:nvPicPr>
          <p:cNvPr id="417" name="Google Shape;417;g3f56d450379_3_47" descr="preencoded.png"/>
          <p:cNvPicPr preferRelativeResize="0"/>
          <p:nvPr/>
        </p:nvPicPr>
        <p:blipFill rotWithShape="1">
          <a:blip r:embed="rId5">
            <a:alphaModFix/>
          </a:blip>
          <a:srcRect/>
          <a:stretch/>
        </p:blipFill>
        <p:spPr>
          <a:xfrm>
            <a:off x="723900" y="1647825"/>
            <a:ext cx="847726" cy="847725"/>
          </a:xfrm>
          <a:prstGeom prst="rect">
            <a:avLst/>
          </a:prstGeom>
          <a:noFill/>
          <a:ln>
            <a:noFill/>
          </a:ln>
        </p:spPr>
      </p:pic>
      <p:pic>
        <p:nvPicPr>
          <p:cNvPr id="418" name="Google Shape;418;g3f56d450379_3_47"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419" name="Google Shape;419;g3f56d450379_3_47"/>
          <p:cNvSpPr/>
          <p:nvPr/>
        </p:nvSpPr>
        <p:spPr>
          <a:xfrm>
            <a:off x="1819275" y="1796775"/>
            <a:ext cx="7038900" cy="1114500"/>
          </a:xfrm>
          <a:prstGeom prst="rect">
            <a:avLst/>
          </a:prstGeom>
          <a:noFill/>
          <a:ln>
            <a:noFill/>
          </a:ln>
        </p:spPr>
        <p:txBody>
          <a:bodyPr spcFirstLastPara="1" wrap="square" lIns="0" tIns="0" rIns="0" bIns="0" anchor="t" anchorCtr="0">
            <a:noAutofit/>
          </a:bodyPr>
          <a:lstStyle/>
          <a:p>
            <a:pPr marL="0" marR="0" lvl="0" indent="0" algn="l" rtl="0">
              <a:lnSpc>
                <a:spcPct val="99453"/>
              </a:lnSpc>
              <a:spcBef>
                <a:spcPts val="0"/>
              </a:spcBef>
              <a:spcAft>
                <a:spcPts val="0"/>
              </a:spcAft>
              <a:buClr>
                <a:srgbClr val="233D80"/>
              </a:buClr>
              <a:buSzPts val="7500"/>
              <a:buFont typeface="Work Sans ExtraBold"/>
              <a:buNone/>
            </a:pPr>
            <a:r>
              <a:rPr lang="en-US" sz="4800">
                <a:solidFill>
                  <a:srgbClr val="233D80"/>
                </a:solidFill>
                <a:latin typeface="Work Sans ExtraBold"/>
                <a:ea typeface="Work Sans ExtraBold"/>
                <a:cs typeface="Work Sans ExtraBold"/>
                <a:sym typeface="Work Sans ExtraBold"/>
              </a:rPr>
              <a:t>FORM TAMBAH RUANG</a:t>
            </a:r>
            <a:endParaRPr sz="4800" b="0" i="0" u="none" strike="noStrike" cap="none">
              <a:solidFill>
                <a:schemeClr val="dk1"/>
              </a:solidFill>
              <a:latin typeface="Calibri"/>
              <a:ea typeface="Calibri"/>
              <a:cs typeface="Calibri"/>
              <a:sym typeface="Calibri"/>
            </a:endParaRPr>
          </a:p>
        </p:txBody>
      </p:sp>
      <p:sp>
        <p:nvSpPr>
          <p:cNvPr id="420" name="Google Shape;420;g3f56d450379_3_47"/>
          <p:cNvSpPr/>
          <p:nvPr/>
        </p:nvSpPr>
        <p:spPr>
          <a:xfrm>
            <a:off x="752475" y="2858200"/>
            <a:ext cx="8143800" cy="5189100"/>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rgbClr val="233D80"/>
              </a:buClr>
              <a:buSzPts val="2250"/>
              <a:buFont typeface="Work Sans Medium"/>
              <a:buNone/>
            </a:pPr>
            <a:r>
              <a:rPr lang="en-US" sz="2650">
                <a:solidFill>
                  <a:srgbClr val="292A2E"/>
                </a:solidFill>
                <a:highlight>
                  <a:srgbClr val="FFFFFF"/>
                </a:highlight>
                <a:latin typeface="Work Sans"/>
                <a:ea typeface="Work Sans"/>
                <a:cs typeface="Work Sans"/>
                <a:sym typeface="Work Sans"/>
              </a:rPr>
              <a:t>Pada panel </a:t>
            </a:r>
            <a:r>
              <a:rPr lang="en-US" sz="2650" b="1">
                <a:solidFill>
                  <a:srgbClr val="292A2E"/>
                </a:solidFill>
                <a:highlight>
                  <a:srgbClr val="FFFFFF"/>
                </a:highlight>
                <a:latin typeface="Work Sans"/>
                <a:ea typeface="Work Sans"/>
                <a:cs typeface="Work Sans"/>
                <a:sym typeface="Work Sans"/>
              </a:rPr>
              <a:t>Kapasistas, Lokasi, dan Dimensi, </a:t>
            </a:r>
            <a:r>
              <a:rPr lang="en-US" sz="2650">
                <a:solidFill>
                  <a:srgbClr val="292A2E"/>
                </a:solidFill>
                <a:highlight>
                  <a:srgbClr val="FFFFFF"/>
                </a:highlight>
                <a:latin typeface="Work Sans"/>
                <a:ea typeface="Work Sans"/>
                <a:cs typeface="Work Sans"/>
                <a:sym typeface="Work Sans"/>
              </a:rPr>
              <a:t>jadi myITS Facility Management telah memberikan fitur lengkap dapat mendeskripsikan ruang guna membantu pendataan aset ruang yang ada di ITS, berikut isian form yang ada di panel Kapasitas, Lokasi, dan Dimensi yaitu Lokasi, Alamat, Nama Gedung, Lokasi Lantai, Jumlah Lantai, Kampus, Kapasitas Orang, Dimensi, Luas, Panjang, Lebar, Tinggi. </a:t>
            </a:r>
            <a:r>
              <a:rPr lang="en-US" sz="2650" b="1">
                <a:solidFill>
                  <a:srgbClr val="292A2E"/>
                </a:solidFill>
                <a:latin typeface="Work Sans"/>
                <a:ea typeface="Work Sans"/>
                <a:cs typeface="Work Sans"/>
                <a:sym typeface="Work Sans"/>
              </a:rPr>
              <a:t>Tidak semua wajib diisi, yang wajib diisikan terdapat simbol bintang </a:t>
            </a:r>
            <a:r>
              <a:rPr lang="en-US" sz="2650" b="1">
                <a:solidFill>
                  <a:srgbClr val="AE2E24"/>
                </a:solidFill>
                <a:latin typeface="Work Sans"/>
                <a:ea typeface="Work Sans"/>
                <a:cs typeface="Work Sans"/>
                <a:sym typeface="Work Sans"/>
              </a:rPr>
              <a:t>merah (*)</a:t>
            </a:r>
            <a:r>
              <a:rPr lang="en-US" sz="2650" b="1">
                <a:solidFill>
                  <a:schemeClr val="dk1"/>
                </a:solidFill>
                <a:latin typeface="Work Sans"/>
                <a:ea typeface="Work Sans"/>
                <a:cs typeface="Work Sans"/>
                <a:sym typeface="Work Sans"/>
              </a:rPr>
              <a:t> </a:t>
            </a:r>
            <a:endParaRPr sz="2650" b="1" i="0" u="none" strike="noStrike" cap="none">
              <a:solidFill>
                <a:schemeClr val="dk1"/>
              </a:solidFill>
              <a:latin typeface="Work Sans"/>
              <a:ea typeface="Work Sans"/>
              <a:cs typeface="Work Sans"/>
              <a:sym typeface="Work Sans"/>
            </a:endParaRPr>
          </a:p>
        </p:txBody>
      </p:sp>
      <p:sp>
        <p:nvSpPr>
          <p:cNvPr id="421" name="Google Shape;421;g3f56d450379_3_47"/>
          <p:cNvSpPr/>
          <p:nvPr/>
        </p:nvSpPr>
        <p:spPr>
          <a:xfrm>
            <a:off x="12144375" y="600075"/>
            <a:ext cx="5372100" cy="333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22" name="Google Shape;422;g3f56d450379_3_47"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423" name="Google Shape;423;g3f56d450379_3_47" title="4.png"/>
          <p:cNvPicPr preferRelativeResize="0"/>
          <p:nvPr/>
        </p:nvPicPr>
        <p:blipFill>
          <a:blip r:embed="rId8">
            <a:alphaModFix/>
          </a:blip>
          <a:stretch>
            <a:fillRect/>
          </a:stretch>
        </p:blipFill>
        <p:spPr>
          <a:xfrm>
            <a:off x="10658475" y="1552856"/>
            <a:ext cx="6858001" cy="799033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pic>
        <p:nvPicPr>
          <p:cNvPr id="59" name="Google Shape;59;g3f56d450379_3_170"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60" name="Google Shape;60;g3f56d450379_3_170" descr="preencoded.png"/>
          <p:cNvPicPr preferRelativeResize="0"/>
          <p:nvPr/>
        </p:nvPicPr>
        <p:blipFill rotWithShape="1">
          <a:blip r:embed="rId4">
            <a:alphaModFix/>
          </a:blip>
          <a:srcRect/>
          <a:stretch/>
        </p:blipFill>
        <p:spPr>
          <a:xfrm>
            <a:off x="0" y="2059546"/>
            <a:ext cx="11806279" cy="8227453"/>
          </a:xfrm>
          <a:prstGeom prst="rect">
            <a:avLst/>
          </a:prstGeom>
          <a:noFill/>
          <a:ln>
            <a:noFill/>
          </a:ln>
        </p:spPr>
      </p:pic>
      <p:pic>
        <p:nvPicPr>
          <p:cNvPr id="61" name="Google Shape;61;g3f56d450379_3_170" descr="preencoded.png"/>
          <p:cNvPicPr preferRelativeResize="0"/>
          <p:nvPr/>
        </p:nvPicPr>
        <p:blipFill rotWithShape="1">
          <a:blip r:embed="rId5">
            <a:alphaModFix/>
          </a:blip>
          <a:srcRect/>
          <a:stretch/>
        </p:blipFill>
        <p:spPr>
          <a:xfrm>
            <a:off x="3581409" y="0"/>
            <a:ext cx="14706590" cy="10287000"/>
          </a:xfrm>
          <a:prstGeom prst="rect">
            <a:avLst/>
          </a:prstGeom>
          <a:noFill/>
          <a:ln>
            <a:noFill/>
          </a:ln>
        </p:spPr>
      </p:pic>
      <p:pic>
        <p:nvPicPr>
          <p:cNvPr id="62" name="Google Shape;62;g3f56d450379_3_170" descr="preencoded.png"/>
          <p:cNvPicPr preferRelativeResize="0"/>
          <p:nvPr/>
        </p:nvPicPr>
        <p:blipFill rotWithShape="1">
          <a:blip r:embed="rId6">
            <a:alphaModFix/>
          </a:blip>
          <a:srcRect/>
          <a:stretch/>
        </p:blipFill>
        <p:spPr>
          <a:xfrm>
            <a:off x="16859250" y="1924050"/>
            <a:ext cx="657225" cy="657226"/>
          </a:xfrm>
          <a:prstGeom prst="rect">
            <a:avLst/>
          </a:prstGeom>
          <a:noFill/>
          <a:ln>
            <a:noFill/>
          </a:ln>
        </p:spPr>
      </p:pic>
      <p:pic>
        <p:nvPicPr>
          <p:cNvPr id="63" name="Google Shape;63;g3f56d450379_3_170" descr="preencoded.png"/>
          <p:cNvPicPr preferRelativeResize="0"/>
          <p:nvPr/>
        </p:nvPicPr>
        <p:blipFill rotWithShape="1">
          <a:blip r:embed="rId7">
            <a:alphaModFix/>
          </a:blip>
          <a:srcRect/>
          <a:stretch/>
        </p:blipFill>
        <p:spPr>
          <a:xfrm>
            <a:off x="0" y="9410700"/>
            <a:ext cx="8220075" cy="638175"/>
          </a:xfrm>
          <a:prstGeom prst="rect">
            <a:avLst/>
          </a:prstGeom>
          <a:noFill/>
          <a:ln>
            <a:noFill/>
          </a:ln>
        </p:spPr>
      </p:pic>
      <p:sp>
        <p:nvSpPr>
          <p:cNvPr id="64" name="Google Shape;64;g3f56d450379_3_170"/>
          <p:cNvSpPr/>
          <p:nvPr/>
        </p:nvSpPr>
        <p:spPr>
          <a:xfrm>
            <a:off x="1021875" y="1924045"/>
            <a:ext cx="7610400" cy="2025900"/>
          </a:xfrm>
          <a:prstGeom prst="rect">
            <a:avLst/>
          </a:prstGeom>
          <a:noFill/>
          <a:ln>
            <a:noFill/>
          </a:ln>
        </p:spPr>
        <p:txBody>
          <a:bodyPr spcFirstLastPara="1" wrap="square" lIns="0" tIns="0" rIns="0" bIns="0" anchor="t" anchorCtr="0">
            <a:noAutofit/>
          </a:bodyPr>
          <a:lstStyle/>
          <a:p>
            <a:pPr marL="0" marR="0" lvl="0" indent="0" algn="l" rtl="0">
              <a:lnSpc>
                <a:spcPct val="99453"/>
              </a:lnSpc>
              <a:spcBef>
                <a:spcPts val="0"/>
              </a:spcBef>
              <a:spcAft>
                <a:spcPts val="0"/>
              </a:spcAft>
              <a:buClr>
                <a:srgbClr val="FFFFFF"/>
              </a:buClr>
              <a:buSzPts val="7500"/>
              <a:buFont typeface="Work Sans ExtraBold"/>
              <a:buNone/>
            </a:pPr>
            <a:r>
              <a:rPr lang="en-US" sz="6400">
                <a:solidFill>
                  <a:srgbClr val="FFFFFF"/>
                </a:solidFill>
                <a:latin typeface="Work Sans ExtraBold"/>
                <a:ea typeface="Work Sans ExtraBold"/>
                <a:cs typeface="Work Sans ExtraBold"/>
                <a:sym typeface="Work Sans ExtraBold"/>
              </a:rPr>
              <a:t>MYITS FACILITY MANAGEMENT</a:t>
            </a:r>
            <a:endParaRPr sz="6400" b="0" i="0" u="none" strike="noStrike" cap="none">
              <a:solidFill>
                <a:schemeClr val="dk1"/>
              </a:solidFill>
              <a:latin typeface="Calibri"/>
              <a:ea typeface="Calibri"/>
              <a:cs typeface="Calibri"/>
              <a:sym typeface="Calibri"/>
            </a:endParaRPr>
          </a:p>
        </p:txBody>
      </p:sp>
      <p:sp>
        <p:nvSpPr>
          <p:cNvPr id="65" name="Google Shape;65;g3f56d450379_3_170"/>
          <p:cNvSpPr/>
          <p:nvPr/>
        </p:nvSpPr>
        <p:spPr>
          <a:xfrm>
            <a:off x="1021875" y="4180044"/>
            <a:ext cx="8029500" cy="3871200"/>
          </a:xfrm>
          <a:prstGeom prst="rect">
            <a:avLst/>
          </a:prstGeom>
          <a:noFill/>
          <a:ln>
            <a:noFill/>
          </a:ln>
        </p:spPr>
        <p:txBody>
          <a:bodyPr spcFirstLastPara="1" wrap="square" lIns="0" tIns="0" rIns="0" bIns="0" anchor="t" anchorCtr="0">
            <a:noAutofit/>
          </a:bodyPr>
          <a:lstStyle/>
          <a:p>
            <a:pPr marL="0" marR="0" lvl="0" indent="0" algn="just" rtl="0">
              <a:lnSpc>
                <a:spcPct val="99155"/>
              </a:lnSpc>
              <a:spcBef>
                <a:spcPts val="0"/>
              </a:spcBef>
              <a:spcAft>
                <a:spcPts val="0"/>
              </a:spcAft>
              <a:buClr>
                <a:srgbClr val="FFFFFF"/>
              </a:buClr>
              <a:buSzPts val="2250"/>
              <a:buFont typeface="Work Sans Medium"/>
              <a:buNone/>
            </a:pPr>
            <a:r>
              <a:rPr lang="en-US" sz="2750">
                <a:solidFill>
                  <a:schemeClr val="lt1"/>
                </a:solidFill>
                <a:latin typeface="Work Sans Medium"/>
                <a:ea typeface="Work Sans Medium"/>
                <a:cs typeface="Work Sans Medium"/>
                <a:sym typeface="Work Sans Medium"/>
              </a:rPr>
              <a:t>Sistem yang memfasilitasi pendataan penggunaan ruang serta peminjaman kendaraan yang dikelola oleh Biro Manajemen Aset (BMA) di ITS. Melalui sistem ini, Admin departemen, fakultas, dan unit dapat mengajukan permohonan peminjaman ruang dan kendaraan yang berada dalam pengelolaan BMA.</a:t>
            </a:r>
            <a:endParaRPr sz="2750" i="0" u="none" strike="noStrike" cap="none">
              <a:solidFill>
                <a:schemeClr val="lt1"/>
              </a:solidFill>
              <a:latin typeface="Work Sans Medium"/>
              <a:ea typeface="Work Sans Medium"/>
              <a:cs typeface="Work Sans Medium"/>
              <a:sym typeface="Work Sans Medium"/>
            </a:endParaRPr>
          </a:p>
        </p:txBody>
      </p:sp>
      <p:sp>
        <p:nvSpPr>
          <p:cNvPr id="66" name="Google Shape;66;g3f56d450379_3_170"/>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67" name="Google Shape;67;g3f56d450379_3_170" title="Group 48098395.png"/>
          <p:cNvPicPr preferRelativeResize="0"/>
          <p:nvPr/>
        </p:nvPicPr>
        <p:blipFill rotWithShape="1">
          <a:blip r:embed="rId8">
            <a:alphaModFix/>
          </a:blip>
          <a:srcRect/>
          <a:stretch/>
        </p:blipFill>
        <p:spPr>
          <a:xfrm>
            <a:off x="752475" y="388563"/>
            <a:ext cx="3163839" cy="75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8"/>
        <p:cNvGrpSpPr/>
        <p:nvPr/>
      </p:nvGrpSpPr>
      <p:grpSpPr>
        <a:xfrm>
          <a:off x="0" y="0"/>
          <a:ext cx="0" cy="0"/>
          <a:chOff x="0" y="0"/>
          <a:chExt cx="0" cy="0"/>
        </a:xfrm>
      </p:grpSpPr>
      <p:pic>
        <p:nvPicPr>
          <p:cNvPr id="429" name="Google Shape;429;g3f56d450379_3_85"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430" name="Google Shape;430;g3f56d450379_3_85" descr="preencoded.png"/>
          <p:cNvPicPr preferRelativeResize="0"/>
          <p:nvPr/>
        </p:nvPicPr>
        <p:blipFill rotWithShape="1">
          <a:blip r:embed="rId4">
            <a:alphaModFix/>
          </a:blip>
          <a:srcRect/>
          <a:stretch/>
        </p:blipFill>
        <p:spPr>
          <a:xfrm>
            <a:off x="9039224" y="2009775"/>
            <a:ext cx="9248775" cy="8277225"/>
          </a:xfrm>
          <a:prstGeom prst="rect">
            <a:avLst/>
          </a:prstGeom>
          <a:noFill/>
          <a:ln>
            <a:noFill/>
          </a:ln>
        </p:spPr>
      </p:pic>
      <p:pic>
        <p:nvPicPr>
          <p:cNvPr id="431" name="Google Shape;431;g3f56d450379_3_85" descr="preencoded.png"/>
          <p:cNvPicPr preferRelativeResize="0"/>
          <p:nvPr/>
        </p:nvPicPr>
        <p:blipFill rotWithShape="1">
          <a:blip r:embed="rId5">
            <a:alphaModFix/>
          </a:blip>
          <a:srcRect/>
          <a:stretch/>
        </p:blipFill>
        <p:spPr>
          <a:xfrm>
            <a:off x="0" y="4648200"/>
            <a:ext cx="10774036" cy="5638801"/>
          </a:xfrm>
          <a:prstGeom prst="rect">
            <a:avLst/>
          </a:prstGeom>
          <a:noFill/>
          <a:ln>
            <a:noFill/>
          </a:ln>
        </p:spPr>
      </p:pic>
      <p:pic>
        <p:nvPicPr>
          <p:cNvPr id="432" name="Google Shape;432;g3f56d450379_3_85" descr="preencoded.png"/>
          <p:cNvPicPr preferRelativeResize="0"/>
          <p:nvPr/>
        </p:nvPicPr>
        <p:blipFill rotWithShape="1">
          <a:blip r:embed="rId6">
            <a:alphaModFix/>
          </a:blip>
          <a:srcRect/>
          <a:stretch/>
        </p:blipFill>
        <p:spPr>
          <a:xfrm>
            <a:off x="0" y="9410700"/>
            <a:ext cx="8220075" cy="638175"/>
          </a:xfrm>
          <a:prstGeom prst="rect">
            <a:avLst/>
          </a:prstGeom>
          <a:noFill/>
          <a:ln>
            <a:noFill/>
          </a:ln>
        </p:spPr>
      </p:pic>
      <p:pic>
        <p:nvPicPr>
          <p:cNvPr id="433" name="Google Shape;433;g3f56d450379_3_85" descr="preencoded.png"/>
          <p:cNvPicPr preferRelativeResize="0"/>
          <p:nvPr/>
        </p:nvPicPr>
        <p:blipFill rotWithShape="1">
          <a:blip r:embed="rId7">
            <a:alphaModFix/>
          </a:blip>
          <a:srcRect/>
          <a:stretch/>
        </p:blipFill>
        <p:spPr>
          <a:xfrm>
            <a:off x="16497300" y="3118854"/>
            <a:ext cx="1019175" cy="1019175"/>
          </a:xfrm>
          <a:prstGeom prst="rect">
            <a:avLst/>
          </a:prstGeom>
          <a:noFill/>
          <a:ln>
            <a:noFill/>
          </a:ln>
        </p:spPr>
      </p:pic>
      <p:pic>
        <p:nvPicPr>
          <p:cNvPr id="434" name="Google Shape;434;g3f56d450379_3_85" descr="preencoded.png"/>
          <p:cNvPicPr preferRelativeResize="0"/>
          <p:nvPr/>
        </p:nvPicPr>
        <p:blipFill rotWithShape="1">
          <a:blip r:embed="rId8">
            <a:alphaModFix/>
          </a:blip>
          <a:srcRect/>
          <a:stretch/>
        </p:blipFill>
        <p:spPr>
          <a:xfrm>
            <a:off x="16497300" y="2105025"/>
            <a:ext cx="1019175" cy="1019175"/>
          </a:xfrm>
          <a:prstGeom prst="rect">
            <a:avLst/>
          </a:prstGeom>
          <a:noFill/>
          <a:ln>
            <a:noFill/>
          </a:ln>
        </p:spPr>
      </p:pic>
      <p:sp>
        <p:nvSpPr>
          <p:cNvPr id="435" name="Google Shape;435;g3f56d450379_3_85"/>
          <p:cNvSpPr/>
          <p:nvPr/>
        </p:nvSpPr>
        <p:spPr>
          <a:xfrm>
            <a:off x="723900" y="2828925"/>
            <a:ext cx="7610400" cy="1114500"/>
          </a:xfrm>
          <a:prstGeom prst="rect">
            <a:avLst/>
          </a:prstGeom>
          <a:noFill/>
          <a:ln>
            <a:noFill/>
          </a:ln>
        </p:spPr>
        <p:txBody>
          <a:bodyPr spcFirstLastPara="1" wrap="square" lIns="0" tIns="0" rIns="0" bIns="0" anchor="t" anchorCtr="0">
            <a:noAutofit/>
          </a:bodyPr>
          <a:lstStyle/>
          <a:p>
            <a:pPr marL="0" lvl="0" indent="0" algn="l" rtl="0">
              <a:lnSpc>
                <a:spcPct val="99866"/>
              </a:lnSpc>
              <a:spcBef>
                <a:spcPts val="0"/>
              </a:spcBef>
              <a:spcAft>
                <a:spcPts val="0"/>
              </a:spcAft>
              <a:buClr>
                <a:srgbClr val="233D80"/>
              </a:buClr>
              <a:buSzPts val="6000"/>
              <a:buFont typeface="Work Sans ExtraBold"/>
              <a:buNone/>
            </a:pPr>
            <a:r>
              <a:rPr lang="en-US" sz="5200">
                <a:solidFill>
                  <a:schemeClr val="lt1"/>
                </a:solidFill>
                <a:latin typeface="Work Sans ExtraBold"/>
                <a:ea typeface="Work Sans ExtraBold"/>
                <a:cs typeface="Work Sans ExtraBold"/>
                <a:sym typeface="Work Sans ExtraBold"/>
              </a:rPr>
              <a:t>FORM TAMBAH RUANG</a:t>
            </a:r>
            <a:endParaRPr sz="7900">
              <a:solidFill>
                <a:schemeClr val="lt1"/>
              </a:solidFill>
              <a:latin typeface="Work Sans ExtraBold"/>
              <a:ea typeface="Work Sans ExtraBold"/>
              <a:cs typeface="Work Sans ExtraBold"/>
              <a:sym typeface="Work Sans ExtraBold"/>
            </a:endParaRPr>
          </a:p>
        </p:txBody>
      </p:sp>
      <p:sp>
        <p:nvSpPr>
          <p:cNvPr id="436" name="Google Shape;436;g3f56d450379_3_85"/>
          <p:cNvSpPr/>
          <p:nvPr/>
        </p:nvSpPr>
        <p:spPr>
          <a:xfrm>
            <a:off x="733425" y="4050050"/>
            <a:ext cx="7754400" cy="3861900"/>
          </a:xfrm>
          <a:prstGeom prst="rect">
            <a:avLst/>
          </a:prstGeom>
          <a:noFill/>
          <a:ln>
            <a:noFill/>
          </a:ln>
        </p:spPr>
        <p:txBody>
          <a:bodyPr spcFirstLastPara="1" wrap="square" lIns="0" tIns="0" rIns="0" bIns="0" anchor="t" anchorCtr="0">
            <a:noAutofit/>
          </a:bodyPr>
          <a:lstStyle/>
          <a:p>
            <a:pPr marL="0" lvl="0" indent="0" algn="l" rtl="0">
              <a:lnSpc>
                <a:spcPct val="99155"/>
              </a:lnSpc>
              <a:spcBef>
                <a:spcPts val="0"/>
              </a:spcBef>
              <a:spcAft>
                <a:spcPts val="0"/>
              </a:spcAft>
              <a:buClr>
                <a:srgbClr val="233D80"/>
              </a:buClr>
              <a:buSzPts val="2250"/>
              <a:buFont typeface="Work Sans Medium"/>
              <a:buNone/>
            </a:pPr>
            <a:r>
              <a:rPr lang="en-US" sz="2650">
                <a:solidFill>
                  <a:schemeClr val="lt1"/>
                </a:solidFill>
                <a:latin typeface="Work Sans"/>
                <a:ea typeface="Work Sans"/>
                <a:cs typeface="Work Sans"/>
                <a:sym typeface="Work Sans"/>
              </a:rPr>
              <a:t>Untuk panel terakhir adalah </a:t>
            </a:r>
            <a:r>
              <a:rPr lang="en-US" sz="2650" b="1">
                <a:solidFill>
                  <a:schemeClr val="lt1"/>
                </a:solidFill>
                <a:latin typeface="Work Sans"/>
                <a:ea typeface="Work Sans"/>
                <a:cs typeface="Work Sans"/>
                <a:sym typeface="Work Sans"/>
              </a:rPr>
              <a:t>Dokumentasi</a:t>
            </a:r>
            <a:r>
              <a:rPr lang="en-US" sz="2650">
                <a:solidFill>
                  <a:schemeClr val="lt1"/>
                </a:solidFill>
                <a:latin typeface="Work Sans"/>
                <a:ea typeface="Work Sans"/>
                <a:cs typeface="Work Sans"/>
                <a:sym typeface="Work Sans"/>
              </a:rPr>
              <a:t>, dimana user dapat mengupload kondisi ruang tersebut sebagai bukti bahwa fisik ruang tersebut ada. Jika telah selesai semua maka, dapat menekan tombol </a:t>
            </a:r>
            <a:r>
              <a:rPr lang="en-US" sz="2650" b="1">
                <a:solidFill>
                  <a:schemeClr val="lt1"/>
                </a:solidFill>
                <a:latin typeface="Work Sans"/>
                <a:ea typeface="Work Sans"/>
                <a:cs typeface="Work Sans"/>
                <a:sym typeface="Work Sans"/>
              </a:rPr>
              <a:t>Simpan</a:t>
            </a:r>
            <a:r>
              <a:rPr lang="en-US" sz="2650">
                <a:solidFill>
                  <a:schemeClr val="lt1"/>
                </a:solidFill>
                <a:latin typeface="Work Sans"/>
                <a:ea typeface="Work Sans"/>
                <a:cs typeface="Work Sans"/>
                <a:sym typeface="Work Sans"/>
              </a:rPr>
              <a:t>.</a:t>
            </a:r>
            <a:endParaRPr sz="2250">
              <a:solidFill>
                <a:schemeClr val="lt1"/>
              </a:solidFill>
              <a:latin typeface="Work Sans Medium"/>
              <a:ea typeface="Work Sans Medium"/>
              <a:cs typeface="Work Sans Medium"/>
              <a:sym typeface="Work Sans Medium"/>
            </a:endParaRPr>
          </a:p>
        </p:txBody>
      </p:sp>
      <p:sp>
        <p:nvSpPr>
          <p:cNvPr id="437" name="Google Shape;437;g3f56d450379_3_85"/>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38" name="Google Shape;438;g3f56d450379_3_85" title="Group 48098395.png"/>
          <p:cNvPicPr preferRelativeResize="0"/>
          <p:nvPr/>
        </p:nvPicPr>
        <p:blipFill rotWithShape="1">
          <a:blip r:embed="rId9">
            <a:alphaModFix/>
          </a:blip>
          <a:srcRect/>
          <a:stretch/>
        </p:blipFill>
        <p:spPr>
          <a:xfrm>
            <a:off x="752475" y="388563"/>
            <a:ext cx="3163839" cy="756400"/>
          </a:xfrm>
          <a:prstGeom prst="rect">
            <a:avLst/>
          </a:prstGeom>
          <a:noFill/>
          <a:ln>
            <a:noFill/>
          </a:ln>
        </p:spPr>
      </p:pic>
      <p:pic>
        <p:nvPicPr>
          <p:cNvPr id="439" name="Google Shape;439;g3f56d450379_3_85" title="6.png"/>
          <p:cNvPicPr preferRelativeResize="0"/>
          <p:nvPr/>
        </p:nvPicPr>
        <p:blipFill>
          <a:blip r:embed="rId10">
            <a:alphaModFix/>
          </a:blip>
          <a:stretch>
            <a:fillRect/>
          </a:stretch>
        </p:blipFill>
        <p:spPr>
          <a:xfrm>
            <a:off x="8832850" y="2105025"/>
            <a:ext cx="8683625" cy="6358999"/>
          </a:xfrm>
          <a:prstGeom prst="rect">
            <a:avLst/>
          </a:prstGeom>
          <a:noFill/>
          <a:ln w="19050" cap="flat" cmpd="sng">
            <a:solidFill>
              <a:srgbClr val="B7B7B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4"/>
        <p:cNvGrpSpPr/>
        <p:nvPr/>
      </p:nvGrpSpPr>
      <p:grpSpPr>
        <a:xfrm>
          <a:off x="0" y="0"/>
          <a:ext cx="0" cy="0"/>
          <a:chOff x="0" y="0"/>
          <a:chExt cx="0" cy="0"/>
        </a:xfrm>
      </p:grpSpPr>
      <p:pic>
        <p:nvPicPr>
          <p:cNvPr id="445" name="Google Shape;445;g3f56d450379_3_15"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446" name="Google Shape;446;g3f56d450379_3_15"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447" name="Google Shape;447;g3f56d450379_3_15" descr="preencoded.png"/>
          <p:cNvPicPr preferRelativeResize="0"/>
          <p:nvPr/>
        </p:nvPicPr>
        <p:blipFill rotWithShape="1">
          <a:blip r:embed="rId5">
            <a:alphaModFix/>
          </a:blip>
          <a:srcRect/>
          <a:stretch/>
        </p:blipFill>
        <p:spPr>
          <a:xfrm>
            <a:off x="723900" y="1514475"/>
            <a:ext cx="16792575" cy="7638476"/>
          </a:xfrm>
          <a:prstGeom prst="rect">
            <a:avLst/>
          </a:prstGeom>
          <a:noFill/>
          <a:ln>
            <a:noFill/>
          </a:ln>
        </p:spPr>
      </p:pic>
      <p:pic>
        <p:nvPicPr>
          <p:cNvPr id="448" name="Google Shape;448;g3f56d450379_3_15"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449" name="Google Shape;449;g3f56d450379_3_15"/>
          <p:cNvSpPr/>
          <p:nvPr/>
        </p:nvSpPr>
        <p:spPr>
          <a:xfrm>
            <a:off x="3058914" y="1858378"/>
            <a:ext cx="12564300" cy="7563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4800">
                <a:solidFill>
                  <a:srgbClr val="233D80"/>
                </a:solidFill>
                <a:latin typeface="Work Sans ExtraBold"/>
                <a:ea typeface="Work Sans ExtraBold"/>
                <a:cs typeface="Work Sans ExtraBold"/>
                <a:sym typeface="Work Sans ExtraBold"/>
              </a:rPr>
              <a:t>HAPUS DAN UBAH RUANG</a:t>
            </a:r>
            <a:endParaRPr sz="4800" b="0" i="0" u="none" strike="noStrike" cap="none">
              <a:solidFill>
                <a:schemeClr val="dk1"/>
              </a:solidFill>
              <a:latin typeface="Calibri"/>
              <a:ea typeface="Calibri"/>
              <a:cs typeface="Calibri"/>
              <a:sym typeface="Calibri"/>
            </a:endParaRPr>
          </a:p>
        </p:txBody>
      </p:sp>
      <p:sp>
        <p:nvSpPr>
          <p:cNvPr id="450" name="Google Shape;450;g3f56d450379_3_15"/>
          <p:cNvSpPr/>
          <p:nvPr/>
        </p:nvSpPr>
        <p:spPr>
          <a:xfrm>
            <a:off x="1231688" y="8072633"/>
            <a:ext cx="6707100" cy="8670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Clr>
                <a:srgbClr val="233D80"/>
              </a:buClr>
              <a:buSzPts val="1875"/>
              <a:buFont typeface="Work Sans Medium"/>
              <a:buNone/>
            </a:pPr>
            <a:r>
              <a:rPr lang="en-US" sz="1950">
                <a:solidFill>
                  <a:srgbClr val="292A2E"/>
                </a:solidFill>
                <a:highlight>
                  <a:srgbClr val="FFFFFF"/>
                </a:highlight>
                <a:latin typeface="Work Sans"/>
                <a:ea typeface="Work Sans"/>
                <a:cs typeface="Work Sans"/>
                <a:sym typeface="Work Sans"/>
              </a:rPr>
              <a:t>Untuk hapus dan ubah ruang perlu </a:t>
            </a:r>
            <a:endParaRPr sz="1950">
              <a:solidFill>
                <a:srgbClr val="292A2E"/>
              </a:solidFill>
              <a:highlight>
                <a:srgbClr val="FFFFFF"/>
              </a:highlight>
              <a:latin typeface="Work Sans"/>
              <a:ea typeface="Work Sans"/>
              <a:cs typeface="Work Sans"/>
              <a:sym typeface="Work Sans"/>
            </a:endParaRPr>
          </a:p>
          <a:p>
            <a:pPr marL="0" marR="0" lvl="0" indent="0" algn="ctr" rtl="0">
              <a:lnSpc>
                <a:spcPct val="98613"/>
              </a:lnSpc>
              <a:spcBef>
                <a:spcPts val="0"/>
              </a:spcBef>
              <a:spcAft>
                <a:spcPts val="0"/>
              </a:spcAft>
              <a:buClr>
                <a:srgbClr val="233D80"/>
              </a:buClr>
              <a:buSzPts val="1875"/>
              <a:buFont typeface="Work Sans Medium"/>
              <a:buNone/>
            </a:pPr>
            <a:r>
              <a:rPr lang="en-US" sz="1950">
                <a:solidFill>
                  <a:srgbClr val="292A2E"/>
                </a:solidFill>
                <a:highlight>
                  <a:srgbClr val="FFFFFF"/>
                </a:highlight>
                <a:latin typeface="Work Sans"/>
                <a:ea typeface="Work Sans"/>
                <a:cs typeface="Work Sans"/>
                <a:sym typeface="Work Sans"/>
              </a:rPr>
              <a:t>memilih data ruang terlebih dahulu </a:t>
            </a:r>
            <a:endParaRPr sz="1950" i="0" u="none" strike="noStrike" cap="none">
              <a:solidFill>
                <a:schemeClr val="dk1"/>
              </a:solidFill>
              <a:latin typeface="Work Sans"/>
              <a:ea typeface="Work Sans"/>
              <a:cs typeface="Work Sans"/>
              <a:sym typeface="Work Sans"/>
            </a:endParaRPr>
          </a:p>
        </p:txBody>
      </p:sp>
      <p:sp>
        <p:nvSpPr>
          <p:cNvPr id="451" name="Google Shape;451;g3f56d450379_3_15"/>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52" name="Google Shape;452;g3f56d450379_3_15"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453" name="Google Shape;453;g3f56d450379_3_15" title="3.png"/>
          <p:cNvPicPr preferRelativeResize="0"/>
          <p:nvPr/>
        </p:nvPicPr>
        <p:blipFill>
          <a:blip r:embed="rId8">
            <a:alphaModFix/>
          </a:blip>
          <a:stretch>
            <a:fillRect/>
          </a:stretch>
        </p:blipFill>
        <p:spPr>
          <a:xfrm>
            <a:off x="10242906" y="2839607"/>
            <a:ext cx="6369750" cy="5013282"/>
          </a:xfrm>
          <a:prstGeom prst="rect">
            <a:avLst/>
          </a:prstGeom>
          <a:noFill/>
          <a:ln w="9525" cap="flat" cmpd="sng">
            <a:solidFill>
              <a:schemeClr val="dk2"/>
            </a:solidFill>
            <a:prstDash val="solid"/>
            <a:round/>
            <a:headEnd type="none" w="sm" len="sm"/>
            <a:tailEnd type="none" w="sm" len="sm"/>
          </a:ln>
        </p:spPr>
      </p:pic>
      <p:sp>
        <p:nvSpPr>
          <p:cNvPr id="454" name="Google Shape;454;g3f56d450379_3_15"/>
          <p:cNvSpPr/>
          <p:nvPr/>
        </p:nvSpPr>
        <p:spPr>
          <a:xfrm>
            <a:off x="9986371" y="8077826"/>
            <a:ext cx="6707100" cy="10119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Clr>
                <a:srgbClr val="233D80"/>
              </a:buClr>
              <a:buSzPts val="1875"/>
              <a:buFont typeface="Work Sans Medium"/>
              <a:buNone/>
            </a:pPr>
            <a:r>
              <a:rPr lang="en-US" sz="1950">
                <a:solidFill>
                  <a:srgbClr val="292A2E"/>
                </a:solidFill>
                <a:highlight>
                  <a:srgbClr val="FFFFFF"/>
                </a:highlight>
                <a:latin typeface="Work Sans"/>
                <a:ea typeface="Work Sans"/>
                <a:cs typeface="Work Sans"/>
                <a:sym typeface="Work Sans"/>
              </a:rPr>
              <a:t>Setelah itu dapat menekan tombol </a:t>
            </a:r>
            <a:r>
              <a:rPr lang="en-US" sz="1950" b="1">
                <a:solidFill>
                  <a:srgbClr val="292A2E"/>
                </a:solidFill>
                <a:highlight>
                  <a:srgbClr val="FFFFFF"/>
                </a:highlight>
                <a:latin typeface="Work Sans"/>
                <a:ea typeface="Work Sans"/>
                <a:cs typeface="Work Sans"/>
                <a:sym typeface="Work Sans"/>
              </a:rPr>
              <a:t>Hapus </a:t>
            </a:r>
            <a:r>
              <a:rPr lang="en-US" sz="1950">
                <a:solidFill>
                  <a:srgbClr val="292A2E"/>
                </a:solidFill>
                <a:highlight>
                  <a:srgbClr val="FFFFFF"/>
                </a:highlight>
                <a:latin typeface="Work Sans"/>
                <a:ea typeface="Work Sans"/>
                <a:cs typeface="Work Sans"/>
                <a:sym typeface="Work Sans"/>
              </a:rPr>
              <a:t>untuk menghapus data dan </a:t>
            </a:r>
            <a:r>
              <a:rPr lang="en-US" sz="1950" b="1">
                <a:solidFill>
                  <a:srgbClr val="292A2E"/>
                </a:solidFill>
                <a:highlight>
                  <a:srgbClr val="FFFFFF"/>
                </a:highlight>
                <a:latin typeface="Work Sans"/>
                <a:ea typeface="Work Sans"/>
                <a:cs typeface="Work Sans"/>
                <a:sym typeface="Work Sans"/>
              </a:rPr>
              <a:t>Ubah </a:t>
            </a:r>
            <a:r>
              <a:rPr lang="en-US" sz="1950">
                <a:solidFill>
                  <a:srgbClr val="292A2E"/>
                </a:solidFill>
                <a:highlight>
                  <a:srgbClr val="FFFFFF"/>
                </a:highlight>
                <a:latin typeface="Work Sans"/>
                <a:ea typeface="Work Sans"/>
                <a:cs typeface="Work Sans"/>
                <a:sym typeface="Work Sans"/>
              </a:rPr>
              <a:t>untuk mengubah data</a:t>
            </a:r>
            <a:r>
              <a:rPr lang="en-US" sz="1950">
                <a:solidFill>
                  <a:schemeClr val="dk1"/>
                </a:solidFill>
                <a:latin typeface="Work Sans"/>
                <a:ea typeface="Work Sans"/>
                <a:cs typeface="Work Sans"/>
                <a:sym typeface="Work Sans"/>
              </a:rPr>
              <a:t> </a:t>
            </a:r>
            <a:endParaRPr sz="1950" i="0" u="none" strike="noStrike" cap="none">
              <a:solidFill>
                <a:schemeClr val="dk1"/>
              </a:solidFill>
              <a:latin typeface="Work Sans"/>
              <a:ea typeface="Work Sans"/>
              <a:cs typeface="Work Sans"/>
              <a:sym typeface="Work Sans"/>
            </a:endParaRPr>
          </a:p>
        </p:txBody>
      </p:sp>
      <p:pic>
        <p:nvPicPr>
          <p:cNvPr id="455" name="Google Shape;455;g3f56d450379_3_15" title="7.png"/>
          <p:cNvPicPr preferRelativeResize="0"/>
          <p:nvPr/>
        </p:nvPicPr>
        <p:blipFill>
          <a:blip r:embed="rId9">
            <a:alphaModFix/>
          </a:blip>
          <a:stretch>
            <a:fillRect/>
          </a:stretch>
        </p:blipFill>
        <p:spPr>
          <a:xfrm>
            <a:off x="1401143" y="2890966"/>
            <a:ext cx="6914111" cy="5063175"/>
          </a:xfrm>
          <a:prstGeom prst="rect">
            <a:avLst/>
          </a:prstGeom>
          <a:noFill/>
          <a:ln w="19050" cap="flat" cmpd="sng">
            <a:solidFill>
              <a:srgbClr val="B7B7B7"/>
            </a:solidFill>
            <a:prstDash val="solid"/>
            <a:round/>
            <a:headEnd type="none" w="sm" len="sm"/>
            <a:tailEnd type="none" w="sm" len="sm"/>
          </a:ln>
        </p:spPr>
      </p:pic>
      <p:pic>
        <p:nvPicPr>
          <p:cNvPr id="456" name="Google Shape;456;g3f56d450379_3_15" title="8.png"/>
          <p:cNvPicPr preferRelativeResize="0"/>
          <p:nvPr/>
        </p:nvPicPr>
        <p:blipFill>
          <a:blip r:embed="rId10">
            <a:alphaModFix/>
          </a:blip>
          <a:stretch>
            <a:fillRect/>
          </a:stretch>
        </p:blipFill>
        <p:spPr>
          <a:xfrm>
            <a:off x="9892300" y="2814660"/>
            <a:ext cx="6914100" cy="5063177"/>
          </a:xfrm>
          <a:prstGeom prst="rect">
            <a:avLst/>
          </a:prstGeom>
          <a:noFill/>
          <a:ln w="19050" cap="flat" cmpd="sng">
            <a:solidFill>
              <a:srgbClr val="B7B7B7"/>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1"/>
        <p:cNvGrpSpPr/>
        <p:nvPr/>
      </p:nvGrpSpPr>
      <p:grpSpPr>
        <a:xfrm>
          <a:off x="0" y="0"/>
          <a:ext cx="0" cy="0"/>
          <a:chOff x="0" y="0"/>
          <a:chExt cx="0" cy="0"/>
        </a:xfrm>
      </p:grpSpPr>
      <p:pic>
        <p:nvPicPr>
          <p:cNvPr id="462" name="Google Shape;462;g3f944c18a4b_1_49" descr="preencoded.png"/>
          <p:cNvPicPr preferRelativeResize="0"/>
          <p:nvPr/>
        </p:nvPicPr>
        <p:blipFill rotWithShape="1">
          <a:blip r:embed="rId4">
            <a:alphaModFix/>
          </a:blip>
          <a:srcRect/>
          <a:stretch/>
        </p:blipFill>
        <p:spPr>
          <a:xfrm>
            <a:off x="0" y="0"/>
            <a:ext cx="18287999" cy="6398911"/>
          </a:xfrm>
          <a:prstGeom prst="rect">
            <a:avLst/>
          </a:prstGeom>
          <a:noFill/>
          <a:ln>
            <a:noFill/>
          </a:ln>
        </p:spPr>
      </p:pic>
      <p:pic>
        <p:nvPicPr>
          <p:cNvPr id="463" name="Google Shape;463;g3f944c18a4b_1_49" descr="preencoded.png"/>
          <p:cNvPicPr preferRelativeResize="0"/>
          <p:nvPr/>
        </p:nvPicPr>
        <p:blipFill rotWithShape="1">
          <a:blip r:embed="rId5">
            <a:alphaModFix/>
          </a:blip>
          <a:srcRect/>
          <a:stretch/>
        </p:blipFill>
        <p:spPr>
          <a:xfrm>
            <a:off x="723900" y="9605237"/>
            <a:ext cx="6858000" cy="276225"/>
          </a:xfrm>
          <a:prstGeom prst="rect">
            <a:avLst/>
          </a:prstGeom>
          <a:noFill/>
          <a:ln>
            <a:noFill/>
          </a:ln>
        </p:spPr>
      </p:pic>
      <p:sp>
        <p:nvSpPr>
          <p:cNvPr id="464" name="Google Shape;464;g3f944c18a4b_1_49"/>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65" name="Google Shape;465;g3f944c18a4b_1_49" title="Group 48098395.png"/>
          <p:cNvPicPr preferRelativeResize="0"/>
          <p:nvPr/>
        </p:nvPicPr>
        <p:blipFill rotWithShape="1">
          <a:blip r:embed="rId6">
            <a:alphaModFix/>
          </a:blip>
          <a:srcRect/>
          <a:stretch/>
        </p:blipFill>
        <p:spPr>
          <a:xfrm>
            <a:off x="752475" y="388563"/>
            <a:ext cx="3163839" cy="756400"/>
          </a:xfrm>
          <a:prstGeom prst="rect">
            <a:avLst/>
          </a:prstGeom>
          <a:noFill/>
          <a:ln>
            <a:noFill/>
          </a:ln>
        </p:spPr>
      </p:pic>
      <p:sp>
        <p:nvSpPr>
          <p:cNvPr id="466" name="Google Shape;466;g3f944c18a4b_1_49"/>
          <p:cNvSpPr/>
          <p:nvPr/>
        </p:nvSpPr>
        <p:spPr>
          <a:xfrm>
            <a:off x="4048200" y="4665400"/>
            <a:ext cx="10191600" cy="1369800"/>
          </a:xfrm>
          <a:prstGeom prst="rect">
            <a:avLst/>
          </a:prstGeom>
          <a:noFill/>
          <a:ln>
            <a:noFill/>
          </a:ln>
        </p:spPr>
        <p:txBody>
          <a:bodyPr spcFirstLastPara="1" wrap="square" lIns="0" tIns="0" rIns="0" bIns="0" anchor="t" anchorCtr="0">
            <a:noAutofit/>
          </a:bodyPr>
          <a:lstStyle/>
          <a:p>
            <a:pPr marL="0" marR="0" lvl="0" indent="0" algn="ctr" rtl="0">
              <a:lnSpc>
                <a:spcPct val="99453"/>
              </a:lnSpc>
              <a:spcBef>
                <a:spcPts val="0"/>
              </a:spcBef>
              <a:spcAft>
                <a:spcPts val="0"/>
              </a:spcAft>
              <a:buClr>
                <a:srgbClr val="FFFFFF"/>
              </a:buClr>
              <a:buSzPts val="7500"/>
              <a:buFont typeface="Work Sans ExtraBold"/>
              <a:buNone/>
            </a:pPr>
            <a:r>
              <a:rPr lang="en-US" sz="7500">
                <a:solidFill>
                  <a:srgbClr val="FFFFFF"/>
                </a:solidFill>
                <a:latin typeface="Work Sans ExtraBold"/>
                <a:ea typeface="Work Sans ExtraBold"/>
                <a:cs typeface="Work Sans ExtraBold"/>
                <a:sym typeface="Work Sans ExtraBold"/>
              </a:rPr>
              <a:t>IZIN PENGGUNA</a:t>
            </a:r>
            <a:endParaRPr sz="7500">
              <a:solidFill>
                <a:srgbClr val="FFFFFF"/>
              </a:solidFill>
              <a:latin typeface="Work Sans ExtraBold"/>
              <a:ea typeface="Work Sans ExtraBold"/>
              <a:cs typeface="Work Sans ExtraBold"/>
              <a:sym typeface="Work Sans Extra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1"/>
        <p:cNvGrpSpPr/>
        <p:nvPr/>
      </p:nvGrpSpPr>
      <p:grpSpPr>
        <a:xfrm>
          <a:off x="0" y="0"/>
          <a:ext cx="0" cy="0"/>
          <a:chOff x="0" y="0"/>
          <a:chExt cx="0" cy="0"/>
        </a:xfrm>
      </p:grpSpPr>
      <p:pic>
        <p:nvPicPr>
          <p:cNvPr id="472" name="Google Shape;472;p14"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473" name="Google Shape;473;p14" descr="preencoded.png"/>
          <p:cNvPicPr preferRelativeResize="0"/>
          <p:nvPr/>
        </p:nvPicPr>
        <p:blipFill rotWithShape="1">
          <a:blip r:embed="rId4">
            <a:alphaModFix/>
          </a:blip>
          <a:srcRect/>
          <a:stretch/>
        </p:blipFill>
        <p:spPr>
          <a:xfrm>
            <a:off x="0" y="1638300"/>
            <a:ext cx="18278475" cy="8648700"/>
          </a:xfrm>
          <a:prstGeom prst="rect">
            <a:avLst/>
          </a:prstGeom>
          <a:noFill/>
          <a:ln>
            <a:noFill/>
          </a:ln>
        </p:spPr>
      </p:pic>
      <p:pic>
        <p:nvPicPr>
          <p:cNvPr id="474" name="Google Shape;474;p14" descr="preencoded.png"/>
          <p:cNvPicPr preferRelativeResize="0"/>
          <p:nvPr/>
        </p:nvPicPr>
        <p:blipFill rotWithShape="1">
          <a:blip r:embed="rId5">
            <a:alphaModFix/>
          </a:blip>
          <a:srcRect/>
          <a:stretch/>
        </p:blipFill>
        <p:spPr>
          <a:xfrm>
            <a:off x="0" y="5248275"/>
            <a:ext cx="11440785" cy="5038725"/>
          </a:xfrm>
          <a:prstGeom prst="rect">
            <a:avLst/>
          </a:prstGeom>
          <a:noFill/>
          <a:ln>
            <a:noFill/>
          </a:ln>
        </p:spPr>
      </p:pic>
      <p:pic>
        <p:nvPicPr>
          <p:cNvPr id="475" name="Google Shape;475;p14" descr="preencoded.png"/>
          <p:cNvPicPr preferRelativeResize="0"/>
          <p:nvPr/>
        </p:nvPicPr>
        <p:blipFill rotWithShape="1">
          <a:blip r:embed="rId6">
            <a:alphaModFix/>
          </a:blip>
          <a:srcRect/>
          <a:stretch/>
        </p:blipFill>
        <p:spPr>
          <a:xfrm>
            <a:off x="4552950" y="7579593"/>
            <a:ext cx="382904" cy="328464"/>
          </a:xfrm>
          <a:prstGeom prst="rect">
            <a:avLst/>
          </a:prstGeom>
          <a:noFill/>
          <a:ln>
            <a:noFill/>
          </a:ln>
        </p:spPr>
      </p:pic>
      <p:pic>
        <p:nvPicPr>
          <p:cNvPr id="476" name="Google Shape;476;p14" descr="preencoded.png"/>
          <p:cNvPicPr preferRelativeResize="0"/>
          <p:nvPr/>
        </p:nvPicPr>
        <p:blipFill rotWithShape="1">
          <a:blip r:embed="rId7">
            <a:alphaModFix/>
          </a:blip>
          <a:srcRect/>
          <a:stretch/>
        </p:blipFill>
        <p:spPr>
          <a:xfrm>
            <a:off x="0" y="9410700"/>
            <a:ext cx="8220075" cy="638175"/>
          </a:xfrm>
          <a:prstGeom prst="rect">
            <a:avLst/>
          </a:prstGeom>
          <a:noFill/>
          <a:ln>
            <a:noFill/>
          </a:ln>
        </p:spPr>
      </p:pic>
      <p:sp>
        <p:nvSpPr>
          <p:cNvPr id="477" name="Google Shape;477;p14"/>
          <p:cNvSpPr/>
          <p:nvPr/>
        </p:nvSpPr>
        <p:spPr>
          <a:xfrm>
            <a:off x="733425" y="1895475"/>
            <a:ext cx="12763500" cy="781050"/>
          </a:xfrm>
          <a:prstGeom prst="rect">
            <a:avLst/>
          </a:prstGeom>
          <a:noFill/>
          <a:ln>
            <a:noFill/>
          </a:ln>
        </p:spPr>
        <p:txBody>
          <a:bodyPr spcFirstLastPara="1" wrap="square" lIns="0" tIns="0" rIns="0" bIns="0" anchor="ctr" anchorCtr="0">
            <a:noAutofit/>
          </a:bodyPr>
          <a:lstStyle/>
          <a:p>
            <a:pPr marL="0" marR="0" lvl="0" indent="0" algn="l" rtl="0">
              <a:lnSpc>
                <a:spcPct val="99866"/>
              </a:lnSpc>
              <a:spcBef>
                <a:spcPts val="0"/>
              </a:spcBef>
              <a:spcAft>
                <a:spcPts val="0"/>
              </a:spcAft>
              <a:buClr>
                <a:srgbClr val="233D80"/>
              </a:buClr>
              <a:buSzPts val="6000"/>
              <a:buFont typeface="Work Sans ExtraBold"/>
              <a:buNone/>
            </a:pPr>
            <a:r>
              <a:rPr lang="en-US" sz="6000">
                <a:solidFill>
                  <a:srgbClr val="233D80"/>
                </a:solidFill>
                <a:latin typeface="Work Sans ExtraBold"/>
                <a:ea typeface="Work Sans ExtraBold"/>
                <a:cs typeface="Work Sans ExtraBold"/>
                <a:sym typeface="Work Sans ExtraBold"/>
              </a:rPr>
              <a:t>IZIN PENGGUNA</a:t>
            </a:r>
            <a:endParaRPr sz="6000" b="0" i="0" u="none" strike="noStrike" cap="none">
              <a:solidFill>
                <a:schemeClr val="dk1"/>
              </a:solidFill>
              <a:latin typeface="Calibri"/>
              <a:ea typeface="Calibri"/>
              <a:cs typeface="Calibri"/>
              <a:sym typeface="Calibri"/>
            </a:endParaRPr>
          </a:p>
        </p:txBody>
      </p:sp>
      <p:sp>
        <p:nvSpPr>
          <p:cNvPr id="478" name="Google Shape;478;p14"/>
          <p:cNvSpPr/>
          <p:nvPr/>
        </p:nvSpPr>
        <p:spPr>
          <a:xfrm>
            <a:off x="12078000" y="3431925"/>
            <a:ext cx="5438400" cy="5455200"/>
          </a:xfrm>
          <a:prstGeom prst="rect">
            <a:avLst/>
          </a:prstGeom>
          <a:noFill/>
          <a:ln>
            <a:noFill/>
          </a:ln>
        </p:spPr>
        <p:txBody>
          <a:bodyPr spcFirstLastPara="1" wrap="square" lIns="0" tIns="0" rIns="0" bIns="0" anchor="t" anchorCtr="0">
            <a:noAutofit/>
          </a:bodyPr>
          <a:lstStyle/>
          <a:p>
            <a:pPr marL="0" marR="0" lvl="0" indent="0" algn="just" rtl="0">
              <a:lnSpc>
                <a:spcPct val="99155"/>
              </a:lnSpc>
              <a:spcBef>
                <a:spcPts val="0"/>
              </a:spcBef>
              <a:spcAft>
                <a:spcPts val="0"/>
              </a:spcAft>
              <a:buClr>
                <a:srgbClr val="233D80"/>
              </a:buClr>
              <a:buSzPts val="2250"/>
              <a:buFont typeface="Work Sans Medium"/>
              <a:buNone/>
            </a:pPr>
            <a:r>
              <a:rPr lang="en-US" sz="2650">
                <a:solidFill>
                  <a:srgbClr val="292A2E"/>
                </a:solidFill>
                <a:highlight>
                  <a:srgbClr val="FFFFFF"/>
                </a:highlight>
                <a:latin typeface="Work Sans Medium"/>
                <a:ea typeface="Work Sans Medium"/>
                <a:cs typeface="Work Sans Medium"/>
                <a:sym typeface="Work Sans Medium"/>
              </a:rPr>
              <a:t>Fitur untuk </a:t>
            </a:r>
            <a:r>
              <a:rPr lang="en-US" sz="2650" b="1">
                <a:solidFill>
                  <a:srgbClr val="292A2E"/>
                </a:solidFill>
                <a:highlight>
                  <a:srgbClr val="FFFFFF"/>
                </a:highlight>
                <a:latin typeface="Work Sans"/>
                <a:ea typeface="Work Sans"/>
                <a:cs typeface="Work Sans"/>
                <a:sym typeface="Work Sans"/>
              </a:rPr>
              <a:t>memanajemen user Administrator</a:t>
            </a:r>
            <a:r>
              <a:rPr lang="en-US" sz="2650">
                <a:solidFill>
                  <a:srgbClr val="292A2E"/>
                </a:solidFill>
                <a:highlight>
                  <a:srgbClr val="FFFFFF"/>
                </a:highlight>
                <a:latin typeface="Work Sans Medium"/>
                <a:ea typeface="Work Sans Medium"/>
                <a:cs typeface="Work Sans Medium"/>
                <a:sym typeface="Work Sans Medium"/>
              </a:rPr>
              <a:t> aplikasi myITS Facility Management di ITS. Fitur ini yang bisa diakses oleh </a:t>
            </a:r>
            <a:r>
              <a:rPr lang="en-US" sz="2650" b="1">
                <a:solidFill>
                  <a:srgbClr val="292A2E"/>
                </a:solidFill>
                <a:highlight>
                  <a:srgbClr val="FFFFFF"/>
                </a:highlight>
                <a:latin typeface="Work Sans"/>
                <a:ea typeface="Work Sans"/>
                <a:cs typeface="Work Sans"/>
                <a:sym typeface="Work Sans"/>
              </a:rPr>
              <a:t>Super Administrator</a:t>
            </a:r>
            <a:r>
              <a:rPr lang="en-US" sz="2650">
                <a:solidFill>
                  <a:srgbClr val="292A2E"/>
                </a:solidFill>
                <a:highlight>
                  <a:srgbClr val="FFFFFF"/>
                </a:highlight>
                <a:latin typeface="Work Sans Medium"/>
                <a:ea typeface="Work Sans Medium"/>
                <a:cs typeface="Work Sans Medium"/>
                <a:sym typeface="Work Sans Medium"/>
              </a:rPr>
              <a:t>, yang mana pemberian aksesnya hanya bisa ditambahkan melalui Secman oleh DPTSI.</a:t>
            </a:r>
            <a:endParaRPr sz="2650">
              <a:solidFill>
                <a:schemeClr val="dk1"/>
              </a:solidFill>
              <a:latin typeface="Work Sans Medium"/>
              <a:ea typeface="Work Sans Medium"/>
              <a:cs typeface="Work Sans Medium"/>
              <a:sym typeface="Work Sans Medium"/>
            </a:endParaRPr>
          </a:p>
          <a:p>
            <a:pPr marL="0" marR="0" lvl="0" indent="0" algn="just" rtl="0">
              <a:lnSpc>
                <a:spcPct val="99155"/>
              </a:lnSpc>
              <a:spcBef>
                <a:spcPts val="0"/>
              </a:spcBef>
              <a:spcAft>
                <a:spcPts val="0"/>
              </a:spcAft>
              <a:buClr>
                <a:srgbClr val="233D80"/>
              </a:buClr>
              <a:buSzPts val="2250"/>
              <a:buFont typeface="Work Sans Medium"/>
              <a:buNone/>
            </a:pPr>
            <a:endParaRPr sz="2650">
              <a:solidFill>
                <a:schemeClr val="dk1"/>
              </a:solidFill>
              <a:latin typeface="Work Sans Medium"/>
              <a:ea typeface="Work Sans Medium"/>
              <a:cs typeface="Work Sans Medium"/>
              <a:sym typeface="Work Sans Medium"/>
            </a:endParaRPr>
          </a:p>
          <a:p>
            <a:pPr marL="0" marR="0" lvl="0" indent="0" algn="just" rtl="0">
              <a:lnSpc>
                <a:spcPct val="99155"/>
              </a:lnSpc>
              <a:spcBef>
                <a:spcPts val="0"/>
              </a:spcBef>
              <a:spcAft>
                <a:spcPts val="0"/>
              </a:spcAft>
              <a:buClr>
                <a:srgbClr val="233D80"/>
              </a:buClr>
              <a:buSzPts val="2250"/>
              <a:buFont typeface="Work Sans Medium"/>
              <a:buNone/>
            </a:pPr>
            <a:r>
              <a:rPr lang="en-US" sz="2650">
                <a:solidFill>
                  <a:srgbClr val="292A2E"/>
                </a:solidFill>
                <a:highlight>
                  <a:srgbClr val="FFFFFF"/>
                </a:highlight>
                <a:latin typeface="Work Sans Medium"/>
                <a:ea typeface="Work Sans Medium"/>
                <a:cs typeface="Work Sans Medium"/>
                <a:sym typeface="Work Sans Medium"/>
              </a:rPr>
              <a:t>Disini Super Administrator dapat menambahkan, menghapus, dan mengubah unit/departemen Administrator tersebut.</a:t>
            </a:r>
            <a:endParaRPr sz="2650">
              <a:solidFill>
                <a:schemeClr val="dk1"/>
              </a:solidFill>
              <a:latin typeface="Work Sans Medium"/>
              <a:ea typeface="Work Sans Medium"/>
              <a:cs typeface="Work Sans Medium"/>
              <a:sym typeface="Work Sans Medium"/>
            </a:endParaRPr>
          </a:p>
        </p:txBody>
      </p:sp>
      <p:sp>
        <p:nvSpPr>
          <p:cNvPr id="479" name="Google Shape;479;p14"/>
          <p:cNvSpPr/>
          <p:nvPr/>
        </p:nvSpPr>
        <p:spPr>
          <a:xfrm>
            <a:off x="11934825" y="600075"/>
            <a:ext cx="558165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80" name="Google Shape;480;p14" title="Group 48098395.png"/>
          <p:cNvPicPr preferRelativeResize="0"/>
          <p:nvPr/>
        </p:nvPicPr>
        <p:blipFill rotWithShape="1">
          <a:blip r:embed="rId8">
            <a:alphaModFix/>
          </a:blip>
          <a:srcRect/>
          <a:stretch/>
        </p:blipFill>
        <p:spPr>
          <a:xfrm>
            <a:off x="752475" y="388563"/>
            <a:ext cx="3163839" cy="756400"/>
          </a:xfrm>
          <a:prstGeom prst="rect">
            <a:avLst/>
          </a:prstGeom>
          <a:noFill/>
          <a:ln>
            <a:noFill/>
          </a:ln>
        </p:spPr>
      </p:pic>
      <p:pic>
        <p:nvPicPr>
          <p:cNvPr id="481" name="Google Shape;481;p14"/>
          <p:cNvPicPr preferRelativeResize="0"/>
          <p:nvPr/>
        </p:nvPicPr>
        <p:blipFill>
          <a:blip r:embed="rId9">
            <a:alphaModFix/>
          </a:blip>
          <a:stretch>
            <a:fillRect/>
          </a:stretch>
        </p:blipFill>
        <p:spPr>
          <a:xfrm>
            <a:off x="733425" y="3553088"/>
            <a:ext cx="10976972" cy="4981049"/>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6"/>
        <p:cNvGrpSpPr/>
        <p:nvPr/>
      </p:nvGrpSpPr>
      <p:grpSpPr>
        <a:xfrm>
          <a:off x="0" y="0"/>
          <a:ext cx="0" cy="0"/>
          <a:chOff x="0" y="0"/>
          <a:chExt cx="0" cy="0"/>
        </a:xfrm>
      </p:grpSpPr>
      <p:pic>
        <p:nvPicPr>
          <p:cNvPr id="487" name="Google Shape;487;g3f56d450379_3_144"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488" name="Google Shape;488;g3f56d450379_3_144" descr="preencoded.png"/>
          <p:cNvPicPr preferRelativeResize="0"/>
          <p:nvPr/>
        </p:nvPicPr>
        <p:blipFill rotWithShape="1">
          <a:blip r:embed="rId4">
            <a:alphaModFix/>
          </a:blip>
          <a:srcRect/>
          <a:stretch/>
        </p:blipFill>
        <p:spPr>
          <a:xfrm>
            <a:off x="0" y="1638300"/>
            <a:ext cx="18278475" cy="8648700"/>
          </a:xfrm>
          <a:prstGeom prst="rect">
            <a:avLst/>
          </a:prstGeom>
          <a:noFill/>
          <a:ln>
            <a:noFill/>
          </a:ln>
        </p:spPr>
      </p:pic>
      <p:pic>
        <p:nvPicPr>
          <p:cNvPr id="489" name="Google Shape;489;g3f56d450379_3_144" descr="preencoded.png"/>
          <p:cNvPicPr preferRelativeResize="0"/>
          <p:nvPr/>
        </p:nvPicPr>
        <p:blipFill rotWithShape="1">
          <a:blip r:embed="rId5">
            <a:alphaModFix/>
          </a:blip>
          <a:srcRect/>
          <a:stretch/>
        </p:blipFill>
        <p:spPr>
          <a:xfrm>
            <a:off x="0" y="5248275"/>
            <a:ext cx="11440787" cy="5038725"/>
          </a:xfrm>
          <a:prstGeom prst="rect">
            <a:avLst/>
          </a:prstGeom>
          <a:noFill/>
          <a:ln>
            <a:noFill/>
          </a:ln>
        </p:spPr>
      </p:pic>
      <p:pic>
        <p:nvPicPr>
          <p:cNvPr id="490" name="Google Shape;490;g3f56d450379_3_144" descr="preencoded.png"/>
          <p:cNvPicPr preferRelativeResize="0"/>
          <p:nvPr/>
        </p:nvPicPr>
        <p:blipFill rotWithShape="1">
          <a:blip r:embed="rId6">
            <a:alphaModFix/>
          </a:blip>
          <a:srcRect/>
          <a:stretch/>
        </p:blipFill>
        <p:spPr>
          <a:xfrm>
            <a:off x="4552950" y="7579593"/>
            <a:ext cx="382904" cy="328464"/>
          </a:xfrm>
          <a:prstGeom prst="rect">
            <a:avLst/>
          </a:prstGeom>
          <a:noFill/>
          <a:ln>
            <a:noFill/>
          </a:ln>
        </p:spPr>
      </p:pic>
      <p:pic>
        <p:nvPicPr>
          <p:cNvPr id="491" name="Google Shape;491;g3f56d450379_3_144" descr="preencoded.png"/>
          <p:cNvPicPr preferRelativeResize="0"/>
          <p:nvPr/>
        </p:nvPicPr>
        <p:blipFill rotWithShape="1">
          <a:blip r:embed="rId7">
            <a:alphaModFix/>
          </a:blip>
          <a:srcRect/>
          <a:stretch/>
        </p:blipFill>
        <p:spPr>
          <a:xfrm>
            <a:off x="0" y="9410700"/>
            <a:ext cx="8220075" cy="638175"/>
          </a:xfrm>
          <a:prstGeom prst="rect">
            <a:avLst/>
          </a:prstGeom>
          <a:noFill/>
          <a:ln>
            <a:noFill/>
          </a:ln>
        </p:spPr>
      </p:pic>
      <p:sp>
        <p:nvSpPr>
          <p:cNvPr id="492" name="Google Shape;492;g3f56d450379_3_144"/>
          <p:cNvSpPr/>
          <p:nvPr/>
        </p:nvSpPr>
        <p:spPr>
          <a:xfrm>
            <a:off x="733425" y="1895475"/>
            <a:ext cx="12763500" cy="781200"/>
          </a:xfrm>
          <a:prstGeom prst="rect">
            <a:avLst/>
          </a:prstGeom>
          <a:noFill/>
          <a:ln>
            <a:noFill/>
          </a:ln>
        </p:spPr>
        <p:txBody>
          <a:bodyPr spcFirstLastPara="1" wrap="square" lIns="0" tIns="0" rIns="0" bIns="0" anchor="ctr" anchorCtr="0">
            <a:noAutofit/>
          </a:bodyPr>
          <a:lstStyle/>
          <a:p>
            <a:pPr marL="0" marR="0" lvl="0" indent="0" algn="l" rtl="0">
              <a:lnSpc>
                <a:spcPct val="99866"/>
              </a:lnSpc>
              <a:spcBef>
                <a:spcPts val="0"/>
              </a:spcBef>
              <a:spcAft>
                <a:spcPts val="0"/>
              </a:spcAft>
              <a:buClr>
                <a:srgbClr val="233D80"/>
              </a:buClr>
              <a:buSzPts val="6000"/>
              <a:buFont typeface="Work Sans ExtraBold"/>
              <a:buNone/>
            </a:pPr>
            <a:r>
              <a:rPr lang="en-US" sz="6000">
                <a:solidFill>
                  <a:srgbClr val="233D80"/>
                </a:solidFill>
                <a:latin typeface="Work Sans ExtraBold"/>
                <a:ea typeface="Work Sans ExtraBold"/>
                <a:cs typeface="Work Sans ExtraBold"/>
                <a:sym typeface="Work Sans ExtraBold"/>
              </a:rPr>
              <a:t>TAMBAH USER ADMINISTRATOR</a:t>
            </a:r>
            <a:endParaRPr sz="6000" b="0" i="0" u="none" strike="noStrike" cap="none">
              <a:solidFill>
                <a:schemeClr val="dk1"/>
              </a:solidFill>
              <a:latin typeface="Calibri"/>
              <a:ea typeface="Calibri"/>
              <a:cs typeface="Calibri"/>
              <a:sym typeface="Calibri"/>
            </a:endParaRPr>
          </a:p>
        </p:txBody>
      </p:sp>
      <p:sp>
        <p:nvSpPr>
          <p:cNvPr id="493" name="Google Shape;493;g3f56d450379_3_144"/>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494" name="Google Shape;494;g3f56d450379_3_144" title="Group 48098395.png"/>
          <p:cNvPicPr preferRelativeResize="0"/>
          <p:nvPr/>
        </p:nvPicPr>
        <p:blipFill rotWithShape="1">
          <a:blip r:embed="rId8">
            <a:alphaModFix/>
          </a:blip>
          <a:srcRect/>
          <a:stretch/>
        </p:blipFill>
        <p:spPr>
          <a:xfrm>
            <a:off x="752475" y="388563"/>
            <a:ext cx="3163839" cy="756400"/>
          </a:xfrm>
          <a:prstGeom prst="rect">
            <a:avLst/>
          </a:prstGeom>
          <a:noFill/>
          <a:ln>
            <a:noFill/>
          </a:ln>
        </p:spPr>
      </p:pic>
      <p:pic>
        <p:nvPicPr>
          <p:cNvPr id="495" name="Google Shape;495;g3f56d450379_3_144"/>
          <p:cNvPicPr preferRelativeResize="0"/>
          <p:nvPr/>
        </p:nvPicPr>
        <p:blipFill>
          <a:blip r:embed="rId9">
            <a:alphaModFix/>
          </a:blip>
          <a:stretch>
            <a:fillRect/>
          </a:stretch>
        </p:blipFill>
        <p:spPr>
          <a:xfrm>
            <a:off x="733425" y="3351625"/>
            <a:ext cx="9780227" cy="4437975"/>
          </a:xfrm>
          <a:prstGeom prst="rect">
            <a:avLst/>
          </a:prstGeom>
          <a:noFill/>
          <a:ln w="9525" cap="flat" cmpd="sng">
            <a:solidFill>
              <a:srgbClr val="B7B7B7"/>
            </a:solidFill>
            <a:prstDash val="solid"/>
            <a:round/>
            <a:headEnd type="none" w="sm" len="sm"/>
            <a:tailEnd type="none" w="sm" len="sm"/>
          </a:ln>
        </p:spPr>
      </p:pic>
      <p:sp>
        <p:nvSpPr>
          <p:cNvPr id="496" name="Google Shape;496;g3f56d450379_3_144"/>
          <p:cNvSpPr/>
          <p:nvPr/>
        </p:nvSpPr>
        <p:spPr>
          <a:xfrm>
            <a:off x="2240500" y="8072901"/>
            <a:ext cx="6707100" cy="7812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Clr>
                <a:srgbClr val="233D80"/>
              </a:buClr>
              <a:buSzPts val="1875"/>
              <a:buFont typeface="Work Sans Medium"/>
              <a:buNone/>
            </a:pPr>
            <a:r>
              <a:rPr lang="en-US" sz="2000">
                <a:solidFill>
                  <a:srgbClr val="292A2E"/>
                </a:solidFill>
                <a:highlight>
                  <a:srgbClr val="FFFFFF"/>
                </a:highlight>
                <a:latin typeface="Work Sans"/>
                <a:ea typeface="Work Sans"/>
                <a:cs typeface="Work Sans"/>
                <a:sym typeface="Work Sans"/>
              </a:rPr>
              <a:t>Pada halaman Izin Pengguna, klik </a:t>
            </a:r>
            <a:r>
              <a:rPr lang="en-US" sz="2000" b="1">
                <a:solidFill>
                  <a:srgbClr val="292A2E"/>
                </a:solidFill>
                <a:highlight>
                  <a:srgbClr val="FFFFFF"/>
                </a:highlight>
                <a:latin typeface="Work Sans"/>
                <a:ea typeface="Work Sans"/>
                <a:cs typeface="Work Sans"/>
                <a:sym typeface="Work Sans"/>
              </a:rPr>
              <a:t>Tambah Izin Pengguna</a:t>
            </a:r>
            <a:endParaRPr sz="2000" b="1" i="0" u="none" strike="noStrike" cap="none">
              <a:solidFill>
                <a:schemeClr val="dk1"/>
              </a:solidFill>
              <a:latin typeface="Work Sans"/>
              <a:ea typeface="Work Sans"/>
              <a:cs typeface="Work Sans"/>
              <a:sym typeface="Work Sans"/>
            </a:endParaRPr>
          </a:p>
        </p:txBody>
      </p:sp>
      <p:sp>
        <p:nvSpPr>
          <p:cNvPr id="497" name="Google Shape;497;g3f56d450379_3_144"/>
          <p:cNvSpPr/>
          <p:nvPr/>
        </p:nvSpPr>
        <p:spPr>
          <a:xfrm>
            <a:off x="8476625" y="4235425"/>
            <a:ext cx="1809000" cy="570600"/>
          </a:xfrm>
          <a:prstGeom prst="rect">
            <a:avLst/>
          </a:prstGeom>
          <a:noFill/>
          <a:ln w="38100" cap="flat" cmpd="sng">
            <a:solidFill>
              <a:srgbClr val="AE2E2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98" name="Google Shape;498;g3f56d450379_3_144"/>
          <p:cNvPicPr preferRelativeResize="0"/>
          <p:nvPr/>
        </p:nvPicPr>
        <p:blipFill>
          <a:blip r:embed="rId10">
            <a:alphaModFix/>
          </a:blip>
          <a:stretch>
            <a:fillRect/>
          </a:stretch>
        </p:blipFill>
        <p:spPr>
          <a:xfrm>
            <a:off x="11091600" y="3351625"/>
            <a:ext cx="6029371" cy="4437976"/>
          </a:xfrm>
          <a:prstGeom prst="rect">
            <a:avLst/>
          </a:prstGeom>
          <a:noFill/>
          <a:ln w="9525" cap="flat" cmpd="sng">
            <a:solidFill>
              <a:srgbClr val="B7B7B7"/>
            </a:solidFill>
            <a:prstDash val="solid"/>
            <a:round/>
            <a:headEnd type="none" w="sm" len="sm"/>
            <a:tailEnd type="none" w="sm" len="sm"/>
          </a:ln>
        </p:spPr>
      </p:pic>
      <p:sp>
        <p:nvSpPr>
          <p:cNvPr id="499" name="Google Shape;499;g3f56d450379_3_144"/>
          <p:cNvSpPr/>
          <p:nvPr/>
        </p:nvSpPr>
        <p:spPr>
          <a:xfrm>
            <a:off x="11091600" y="8072900"/>
            <a:ext cx="6029400" cy="10230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Clr>
                <a:srgbClr val="233D80"/>
              </a:buClr>
              <a:buSzPts val="1875"/>
              <a:buFont typeface="Work Sans Medium"/>
              <a:buNone/>
            </a:pPr>
            <a:r>
              <a:rPr lang="en-US" sz="2000">
                <a:solidFill>
                  <a:srgbClr val="292A2E"/>
                </a:solidFill>
                <a:highlight>
                  <a:srgbClr val="FFFFFF"/>
                </a:highlight>
                <a:latin typeface="Work Sans"/>
                <a:ea typeface="Work Sans"/>
                <a:cs typeface="Work Sans"/>
                <a:sym typeface="Work Sans"/>
              </a:rPr>
              <a:t>Isi form sesuai isian yang tersedia, kemudian klik tombol </a:t>
            </a:r>
            <a:r>
              <a:rPr lang="en-US" sz="2000" b="1">
                <a:solidFill>
                  <a:srgbClr val="292A2E"/>
                </a:solidFill>
                <a:highlight>
                  <a:srgbClr val="FFFFFF"/>
                </a:highlight>
                <a:latin typeface="Work Sans"/>
                <a:ea typeface="Work Sans"/>
                <a:cs typeface="Work Sans"/>
                <a:sym typeface="Work Sans"/>
              </a:rPr>
              <a:t>Simpan </a:t>
            </a:r>
            <a:r>
              <a:rPr lang="en-US" sz="2000">
                <a:solidFill>
                  <a:srgbClr val="292A2E"/>
                </a:solidFill>
                <a:highlight>
                  <a:srgbClr val="FFFFFF"/>
                </a:highlight>
                <a:latin typeface="Work Sans"/>
                <a:ea typeface="Work Sans"/>
                <a:cs typeface="Work Sans"/>
                <a:sym typeface="Work Sans"/>
              </a:rPr>
              <a:t>untuk melakukan penambahan user Administrator.</a:t>
            </a:r>
            <a:endParaRPr sz="2000" b="1" i="0" u="none" strike="noStrike" cap="none">
              <a:solidFill>
                <a:schemeClr val="dk1"/>
              </a:solidFill>
              <a:latin typeface="Work Sans"/>
              <a:ea typeface="Work Sans"/>
              <a:cs typeface="Work Sans"/>
              <a:sym typeface="Work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4"/>
        <p:cNvGrpSpPr/>
        <p:nvPr/>
      </p:nvGrpSpPr>
      <p:grpSpPr>
        <a:xfrm>
          <a:off x="0" y="0"/>
          <a:ext cx="0" cy="0"/>
          <a:chOff x="0" y="0"/>
          <a:chExt cx="0" cy="0"/>
        </a:xfrm>
      </p:grpSpPr>
      <p:pic>
        <p:nvPicPr>
          <p:cNvPr id="505" name="Google Shape;505;p12" descr="preencoded.png"/>
          <p:cNvPicPr preferRelativeResize="0"/>
          <p:nvPr/>
        </p:nvPicPr>
        <p:blipFill rotWithShape="1">
          <a:blip r:embed="rId3">
            <a:alphaModFix/>
          </a:blip>
          <a:srcRect/>
          <a:stretch/>
        </p:blipFill>
        <p:spPr>
          <a:xfrm>
            <a:off x="504825" y="6105525"/>
            <a:ext cx="8353425" cy="2486025"/>
          </a:xfrm>
          <a:prstGeom prst="rect">
            <a:avLst/>
          </a:prstGeom>
          <a:noFill/>
          <a:ln>
            <a:noFill/>
          </a:ln>
        </p:spPr>
      </p:pic>
      <p:pic>
        <p:nvPicPr>
          <p:cNvPr id="506" name="Google Shape;506;p12" descr="preencoded.png"/>
          <p:cNvPicPr preferRelativeResize="0"/>
          <p:nvPr/>
        </p:nvPicPr>
        <p:blipFill rotWithShape="1">
          <a:blip r:embed="rId4">
            <a:alphaModFix/>
          </a:blip>
          <a:srcRect/>
          <a:stretch/>
        </p:blipFill>
        <p:spPr>
          <a:xfrm>
            <a:off x="0" y="0"/>
            <a:ext cx="18288000" cy="10287000"/>
          </a:xfrm>
          <a:prstGeom prst="rect">
            <a:avLst/>
          </a:prstGeom>
          <a:noFill/>
          <a:ln>
            <a:noFill/>
          </a:ln>
        </p:spPr>
      </p:pic>
      <p:pic>
        <p:nvPicPr>
          <p:cNvPr id="507" name="Google Shape;507;p12" descr="preencoded.png"/>
          <p:cNvPicPr preferRelativeResize="0"/>
          <p:nvPr/>
        </p:nvPicPr>
        <p:blipFill rotWithShape="1">
          <a:blip r:embed="rId5">
            <a:alphaModFix/>
          </a:blip>
          <a:srcRect/>
          <a:stretch/>
        </p:blipFill>
        <p:spPr>
          <a:xfrm>
            <a:off x="0" y="4657725"/>
            <a:ext cx="11459871" cy="5629275"/>
          </a:xfrm>
          <a:prstGeom prst="rect">
            <a:avLst/>
          </a:prstGeom>
          <a:noFill/>
          <a:ln>
            <a:noFill/>
          </a:ln>
        </p:spPr>
      </p:pic>
      <p:pic>
        <p:nvPicPr>
          <p:cNvPr id="508" name="Google Shape;508;p12" descr="preencoded.png"/>
          <p:cNvPicPr preferRelativeResize="0"/>
          <p:nvPr/>
        </p:nvPicPr>
        <p:blipFill rotWithShape="1">
          <a:blip r:embed="rId6">
            <a:alphaModFix/>
          </a:blip>
          <a:srcRect/>
          <a:stretch/>
        </p:blipFill>
        <p:spPr>
          <a:xfrm>
            <a:off x="0" y="0"/>
            <a:ext cx="18287999" cy="6398930"/>
          </a:xfrm>
          <a:prstGeom prst="rect">
            <a:avLst/>
          </a:prstGeom>
          <a:noFill/>
          <a:ln>
            <a:noFill/>
          </a:ln>
        </p:spPr>
      </p:pic>
      <p:pic>
        <p:nvPicPr>
          <p:cNvPr id="509" name="Google Shape;509;p12" descr="preencoded.png"/>
          <p:cNvPicPr preferRelativeResize="0"/>
          <p:nvPr/>
        </p:nvPicPr>
        <p:blipFill rotWithShape="1">
          <a:blip r:embed="rId7">
            <a:alphaModFix/>
          </a:blip>
          <a:srcRect/>
          <a:stretch/>
        </p:blipFill>
        <p:spPr>
          <a:xfrm>
            <a:off x="733425" y="1641625"/>
            <a:ext cx="16783050" cy="7713400"/>
          </a:xfrm>
          <a:prstGeom prst="rect">
            <a:avLst/>
          </a:prstGeom>
          <a:noFill/>
          <a:ln>
            <a:noFill/>
          </a:ln>
        </p:spPr>
      </p:pic>
      <p:pic>
        <p:nvPicPr>
          <p:cNvPr id="510" name="Google Shape;510;p12" descr="preencoded.png"/>
          <p:cNvPicPr preferRelativeResize="0"/>
          <p:nvPr/>
        </p:nvPicPr>
        <p:blipFill rotWithShape="1">
          <a:blip r:embed="rId8">
            <a:alphaModFix/>
          </a:blip>
          <a:srcRect/>
          <a:stretch/>
        </p:blipFill>
        <p:spPr>
          <a:xfrm>
            <a:off x="723900" y="9605237"/>
            <a:ext cx="6858000" cy="276225"/>
          </a:xfrm>
          <a:prstGeom prst="rect">
            <a:avLst/>
          </a:prstGeom>
          <a:noFill/>
          <a:ln>
            <a:noFill/>
          </a:ln>
        </p:spPr>
      </p:pic>
      <p:sp>
        <p:nvSpPr>
          <p:cNvPr id="511" name="Google Shape;511;p12"/>
          <p:cNvSpPr/>
          <p:nvPr/>
        </p:nvSpPr>
        <p:spPr>
          <a:xfrm>
            <a:off x="2771775" y="1908325"/>
            <a:ext cx="12763500" cy="781200"/>
          </a:xfrm>
          <a:prstGeom prst="rect">
            <a:avLst/>
          </a:prstGeom>
          <a:noFill/>
          <a:ln>
            <a:noFill/>
          </a:ln>
        </p:spPr>
        <p:txBody>
          <a:bodyPr spcFirstLastPara="1" wrap="square" lIns="0" tIns="0" rIns="0" bIns="0" anchor="t" anchorCtr="0">
            <a:noAutofit/>
          </a:bodyPr>
          <a:lstStyle/>
          <a:p>
            <a:pPr marL="0" lvl="0" indent="0" algn="ctr" rtl="0">
              <a:lnSpc>
                <a:spcPct val="99866"/>
              </a:lnSpc>
              <a:spcBef>
                <a:spcPts val="0"/>
              </a:spcBef>
              <a:spcAft>
                <a:spcPts val="0"/>
              </a:spcAft>
              <a:buClr>
                <a:srgbClr val="233D80"/>
              </a:buClr>
              <a:buSzPts val="6000"/>
              <a:buFont typeface="Work Sans ExtraBold"/>
              <a:buNone/>
            </a:pPr>
            <a:r>
              <a:rPr lang="en-US" sz="6000">
                <a:solidFill>
                  <a:srgbClr val="233D80"/>
                </a:solidFill>
                <a:latin typeface="Work Sans ExtraBold"/>
                <a:ea typeface="Work Sans ExtraBold"/>
                <a:cs typeface="Work Sans ExtraBold"/>
                <a:sym typeface="Work Sans ExtraBold"/>
              </a:rPr>
              <a:t>UBAH IZIN PENGGUNA</a:t>
            </a:r>
            <a:endParaRPr sz="6000">
              <a:solidFill>
                <a:schemeClr val="dk1"/>
              </a:solidFill>
              <a:latin typeface="Calibri"/>
              <a:ea typeface="Calibri"/>
              <a:cs typeface="Calibri"/>
              <a:sym typeface="Calibri"/>
            </a:endParaRPr>
          </a:p>
          <a:p>
            <a:pPr marL="0" marR="0" lvl="0" indent="0" algn="ctr" rtl="0">
              <a:lnSpc>
                <a:spcPct val="99580"/>
              </a:lnSpc>
              <a:spcBef>
                <a:spcPts val="0"/>
              </a:spcBef>
              <a:spcAft>
                <a:spcPts val="0"/>
              </a:spcAft>
              <a:buClr>
                <a:srgbClr val="233D80"/>
              </a:buClr>
              <a:buSzPts val="5250"/>
              <a:buFont typeface="Work Sans ExtraBold"/>
              <a:buNone/>
            </a:pPr>
            <a:endParaRPr sz="5250">
              <a:solidFill>
                <a:srgbClr val="233D80"/>
              </a:solidFill>
              <a:latin typeface="Work Sans ExtraBold"/>
              <a:ea typeface="Work Sans ExtraBold"/>
              <a:cs typeface="Work Sans ExtraBold"/>
              <a:sym typeface="Work Sans ExtraBold"/>
            </a:endParaRPr>
          </a:p>
        </p:txBody>
      </p:sp>
      <p:sp>
        <p:nvSpPr>
          <p:cNvPr id="512" name="Google Shape;512;p12"/>
          <p:cNvSpPr/>
          <p:nvPr/>
        </p:nvSpPr>
        <p:spPr>
          <a:xfrm>
            <a:off x="2583370" y="8342728"/>
            <a:ext cx="38199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2500" b="1">
                <a:solidFill>
                  <a:srgbClr val="233D80"/>
                </a:solidFill>
                <a:latin typeface="Work Sans"/>
                <a:ea typeface="Work Sans"/>
                <a:cs typeface="Work Sans"/>
                <a:sym typeface="Work Sans"/>
              </a:rPr>
              <a:t>Pilih Data Pengguna</a:t>
            </a:r>
            <a:endParaRPr sz="2500" b="0" i="0" u="none" strike="noStrike" cap="none">
              <a:solidFill>
                <a:schemeClr val="dk1"/>
              </a:solidFill>
              <a:latin typeface="Calibri"/>
              <a:ea typeface="Calibri"/>
              <a:cs typeface="Calibri"/>
              <a:sym typeface="Calibri"/>
            </a:endParaRPr>
          </a:p>
        </p:txBody>
      </p:sp>
      <p:sp>
        <p:nvSpPr>
          <p:cNvPr id="513" name="Google Shape;513;p12"/>
          <p:cNvSpPr/>
          <p:nvPr/>
        </p:nvSpPr>
        <p:spPr>
          <a:xfrm>
            <a:off x="8642975" y="8342725"/>
            <a:ext cx="33324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2500" b="1">
                <a:solidFill>
                  <a:srgbClr val="233D80"/>
                </a:solidFill>
                <a:latin typeface="Work Sans"/>
                <a:ea typeface="Work Sans"/>
                <a:cs typeface="Work Sans"/>
                <a:sym typeface="Work Sans"/>
              </a:rPr>
              <a:t>Klik tombol Ubah</a:t>
            </a:r>
            <a:endParaRPr sz="2500" b="0" i="0" u="none" strike="noStrike" cap="none">
              <a:solidFill>
                <a:schemeClr val="dk1"/>
              </a:solidFill>
              <a:latin typeface="Calibri"/>
              <a:ea typeface="Calibri"/>
              <a:cs typeface="Calibri"/>
              <a:sym typeface="Calibri"/>
            </a:endParaRPr>
          </a:p>
        </p:txBody>
      </p:sp>
      <p:sp>
        <p:nvSpPr>
          <p:cNvPr id="514" name="Google Shape;514;p12"/>
          <p:cNvSpPr/>
          <p:nvPr/>
        </p:nvSpPr>
        <p:spPr>
          <a:xfrm>
            <a:off x="1276350" y="2841850"/>
            <a:ext cx="15792600" cy="756300"/>
          </a:xfrm>
          <a:prstGeom prst="rect">
            <a:avLst/>
          </a:prstGeom>
          <a:noFill/>
          <a:ln>
            <a:noFill/>
          </a:ln>
        </p:spPr>
        <p:txBody>
          <a:bodyPr spcFirstLastPara="1" wrap="square" lIns="0" tIns="0" rIns="0" bIns="0" anchor="t" anchorCtr="0">
            <a:noAutofit/>
          </a:bodyPr>
          <a:lstStyle/>
          <a:p>
            <a:pPr marL="0" marR="0" lvl="0" indent="0" algn="l" rtl="0">
              <a:lnSpc>
                <a:spcPct val="99155"/>
              </a:lnSpc>
              <a:spcBef>
                <a:spcPts val="0"/>
              </a:spcBef>
              <a:spcAft>
                <a:spcPts val="0"/>
              </a:spcAft>
              <a:buClr>
                <a:srgbClr val="233D80"/>
              </a:buClr>
              <a:buSzPts val="2250"/>
              <a:buFont typeface="Work Sans Medium"/>
              <a:buNone/>
            </a:pPr>
            <a:r>
              <a:rPr lang="en-US" sz="2250">
                <a:solidFill>
                  <a:srgbClr val="292A2E"/>
                </a:solidFill>
                <a:highlight>
                  <a:srgbClr val="FFFFFF"/>
                </a:highlight>
                <a:latin typeface="Work Sans"/>
                <a:ea typeface="Work Sans"/>
                <a:cs typeface="Work Sans"/>
                <a:sym typeface="Work Sans"/>
              </a:rPr>
              <a:t>Untuk merubah data pengguna seperti unit dan tanggal kadaluarsa makan bisa dipilih terlebih dahulu data pengguna seperti berikut:</a:t>
            </a:r>
            <a:r>
              <a:rPr lang="en-US" sz="2250">
                <a:solidFill>
                  <a:schemeClr val="dk1"/>
                </a:solidFill>
                <a:latin typeface="Work Sans"/>
                <a:ea typeface="Work Sans"/>
                <a:cs typeface="Work Sans"/>
                <a:sym typeface="Work Sans"/>
              </a:rPr>
              <a:t> </a:t>
            </a:r>
            <a:endParaRPr sz="2250" i="0" u="none" strike="noStrike" cap="none">
              <a:solidFill>
                <a:schemeClr val="dk1"/>
              </a:solidFill>
              <a:latin typeface="Work Sans"/>
              <a:ea typeface="Work Sans"/>
              <a:cs typeface="Work Sans"/>
              <a:sym typeface="Work Sans"/>
            </a:endParaRPr>
          </a:p>
        </p:txBody>
      </p:sp>
      <p:sp>
        <p:nvSpPr>
          <p:cNvPr id="515" name="Google Shape;515;p12"/>
          <p:cNvSpPr/>
          <p:nvPr/>
        </p:nvSpPr>
        <p:spPr>
          <a:xfrm>
            <a:off x="11934825" y="600075"/>
            <a:ext cx="558165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516" name="Google Shape;516;p12" title="Group 48098395.png"/>
          <p:cNvPicPr preferRelativeResize="0"/>
          <p:nvPr/>
        </p:nvPicPr>
        <p:blipFill rotWithShape="1">
          <a:blip r:embed="rId9">
            <a:alphaModFix/>
          </a:blip>
          <a:srcRect/>
          <a:stretch/>
        </p:blipFill>
        <p:spPr>
          <a:xfrm>
            <a:off x="752475" y="388563"/>
            <a:ext cx="3163839" cy="756400"/>
          </a:xfrm>
          <a:prstGeom prst="rect">
            <a:avLst/>
          </a:prstGeom>
          <a:noFill/>
          <a:ln>
            <a:noFill/>
          </a:ln>
        </p:spPr>
      </p:pic>
      <p:pic>
        <p:nvPicPr>
          <p:cNvPr id="517" name="Google Shape;517;p12" title="12.png"/>
          <p:cNvPicPr preferRelativeResize="0"/>
          <p:nvPr/>
        </p:nvPicPr>
        <p:blipFill>
          <a:blip r:embed="rId10">
            <a:alphaModFix/>
          </a:blip>
          <a:stretch>
            <a:fillRect/>
          </a:stretch>
        </p:blipFill>
        <p:spPr>
          <a:xfrm>
            <a:off x="1278325" y="3955475"/>
            <a:ext cx="6430006" cy="4181524"/>
          </a:xfrm>
          <a:prstGeom prst="rect">
            <a:avLst/>
          </a:prstGeom>
          <a:noFill/>
          <a:ln w="19050" cap="flat" cmpd="sng">
            <a:solidFill>
              <a:schemeClr val="dk2"/>
            </a:solidFill>
            <a:prstDash val="solid"/>
            <a:round/>
            <a:headEnd type="none" w="sm" len="sm"/>
            <a:tailEnd type="none" w="sm" len="sm"/>
          </a:ln>
        </p:spPr>
      </p:pic>
      <p:pic>
        <p:nvPicPr>
          <p:cNvPr id="518" name="Google Shape;518;p12" title="13.png"/>
          <p:cNvPicPr preferRelativeResize="0"/>
          <p:nvPr/>
        </p:nvPicPr>
        <p:blipFill>
          <a:blip r:embed="rId11">
            <a:alphaModFix/>
          </a:blip>
          <a:stretch>
            <a:fillRect/>
          </a:stretch>
        </p:blipFill>
        <p:spPr>
          <a:xfrm>
            <a:off x="8168187" y="3920025"/>
            <a:ext cx="4281979" cy="4216975"/>
          </a:xfrm>
          <a:prstGeom prst="rect">
            <a:avLst/>
          </a:prstGeom>
          <a:noFill/>
          <a:ln w="19050" cap="flat" cmpd="sng">
            <a:solidFill>
              <a:schemeClr val="dk2"/>
            </a:solidFill>
            <a:prstDash val="solid"/>
            <a:round/>
            <a:headEnd type="none" w="sm" len="sm"/>
            <a:tailEnd type="none" w="sm" len="sm"/>
          </a:ln>
        </p:spPr>
      </p:pic>
      <p:grpSp>
        <p:nvGrpSpPr>
          <p:cNvPr id="519" name="Google Shape;519;p12"/>
          <p:cNvGrpSpPr/>
          <p:nvPr/>
        </p:nvGrpSpPr>
        <p:grpSpPr>
          <a:xfrm>
            <a:off x="855075" y="3750475"/>
            <a:ext cx="674100" cy="656400"/>
            <a:chOff x="2284250" y="3947175"/>
            <a:chExt cx="674100" cy="656400"/>
          </a:xfrm>
        </p:grpSpPr>
        <p:sp>
          <p:nvSpPr>
            <p:cNvPr id="520" name="Google Shape;520;p12"/>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1" name="Google Shape;521;p12"/>
            <p:cNvSpPr/>
            <p:nvPr/>
          </p:nvSpPr>
          <p:spPr>
            <a:xfrm>
              <a:off x="2294908" y="4051576"/>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i="0" u="none" strike="noStrike" cap="none">
                  <a:solidFill>
                    <a:srgbClr val="233D80"/>
                  </a:solidFill>
                  <a:latin typeface="Work Sans"/>
                  <a:ea typeface="Work Sans"/>
                  <a:cs typeface="Work Sans"/>
                  <a:sym typeface="Work Sans"/>
                </a:rPr>
                <a:t>1 </a:t>
              </a:r>
              <a:endParaRPr sz="3000" b="0" i="0" u="none" strike="noStrike" cap="none">
                <a:solidFill>
                  <a:schemeClr val="dk1"/>
                </a:solidFill>
                <a:latin typeface="Calibri"/>
                <a:ea typeface="Calibri"/>
                <a:cs typeface="Calibri"/>
                <a:sym typeface="Calibri"/>
              </a:endParaRPr>
            </a:p>
          </p:txBody>
        </p:sp>
      </p:grpSp>
      <p:grpSp>
        <p:nvGrpSpPr>
          <p:cNvPr id="522" name="Google Shape;522;p12"/>
          <p:cNvGrpSpPr/>
          <p:nvPr/>
        </p:nvGrpSpPr>
        <p:grpSpPr>
          <a:xfrm>
            <a:off x="7814379" y="3731168"/>
            <a:ext cx="674100" cy="656400"/>
            <a:chOff x="2284250" y="3947175"/>
            <a:chExt cx="674100" cy="656400"/>
          </a:xfrm>
        </p:grpSpPr>
        <p:sp>
          <p:nvSpPr>
            <p:cNvPr id="523" name="Google Shape;523;p12"/>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 name="Google Shape;524;p12"/>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2</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
        <p:nvSpPr>
          <p:cNvPr id="525" name="Google Shape;525;p12"/>
          <p:cNvSpPr/>
          <p:nvPr/>
        </p:nvSpPr>
        <p:spPr>
          <a:xfrm>
            <a:off x="12807175" y="8342725"/>
            <a:ext cx="4487700" cy="7812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2500" b="1">
                <a:solidFill>
                  <a:srgbClr val="233D80"/>
                </a:solidFill>
                <a:latin typeface="Work Sans"/>
                <a:ea typeface="Work Sans"/>
                <a:cs typeface="Work Sans"/>
                <a:sym typeface="Work Sans"/>
              </a:rPr>
              <a:t>Ganti data sesuai kebutuhan, lalu klik Simpan</a:t>
            </a:r>
            <a:endParaRPr sz="2500" b="0" i="0" u="none" strike="noStrike" cap="none">
              <a:solidFill>
                <a:schemeClr val="dk1"/>
              </a:solidFill>
              <a:latin typeface="Calibri"/>
              <a:ea typeface="Calibri"/>
              <a:cs typeface="Calibri"/>
              <a:sym typeface="Calibri"/>
            </a:endParaRPr>
          </a:p>
        </p:txBody>
      </p:sp>
      <p:pic>
        <p:nvPicPr>
          <p:cNvPr id="526" name="Google Shape;526;p12" title="14.png"/>
          <p:cNvPicPr preferRelativeResize="0"/>
          <p:nvPr/>
        </p:nvPicPr>
        <p:blipFill>
          <a:blip r:embed="rId12">
            <a:alphaModFix/>
          </a:blip>
          <a:stretch>
            <a:fillRect/>
          </a:stretch>
        </p:blipFill>
        <p:spPr>
          <a:xfrm>
            <a:off x="12910023" y="3920013"/>
            <a:ext cx="4282000" cy="4216998"/>
          </a:xfrm>
          <a:prstGeom prst="rect">
            <a:avLst/>
          </a:prstGeom>
          <a:noFill/>
          <a:ln w="19050" cap="flat" cmpd="sng">
            <a:solidFill>
              <a:schemeClr val="dk2"/>
            </a:solidFill>
            <a:prstDash val="solid"/>
            <a:round/>
            <a:headEnd type="none" w="sm" len="sm"/>
            <a:tailEnd type="none" w="sm" len="sm"/>
          </a:ln>
        </p:spPr>
      </p:pic>
      <p:grpSp>
        <p:nvGrpSpPr>
          <p:cNvPr id="527" name="Google Shape;527;p12"/>
          <p:cNvGrpSpPr/>
          <p:nvPr/>
        </p:nvGrpSpPr>
        <p:grpSpPr>
          <a:xfrm>
            <a:off x="12704352" y="3598084"/>
            <a:ext cx="674100" cy="656400"/>
            <a:chOff x="2284250" y="3947175"/>
            <a:chExt cx="674100" cy="656400"/>
          </a:xfrm>
        </p:grpSpPr>
        <p:sp>
          <p:nvSpPr>
            <p:cNvPr id="528" name="Google Shape;528;p12"/>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9" name="Google Shape;529;p12"/>
            <p:cNvSpPr/>
            <p:nvPr/>
          </p:nvSpPr>
          <p:spPr>
            <a:xfrm>
              <a:off x="2294908" y="4051576"/>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3</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4"/>
        <p:cNvGrpSpPr/>
        <p:nvPr/>
      </p:nvGrpSpPr>
      <p:grpSpPr>
        <a:xfrm>
          <a:off x="0" y="0"/>
          <a:ext cx="0" cy="0"/>
          <a:chOff x="0" y="0"/>
          <a:chExt cx="0" cy="0"/>
        </a:xfrm>
      </p:grpSpPr>
      <p:pic>
        <p:nvPicPr>
          <p:cNvPr id="535" name="Google Shape;535;p19"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536" name="Google Shape;536;p19" descr="preencoded.png"/>
          <p:cNvPicPr preferRelativeResize="0"/>
          <p:nvPr/>
        </p:nvPicPr>
        <p:blipFill rotWithShape="1">
          <a:blip r:embed="rId4">
            <a:alphaModFix/>
          </a:blip>
          <a:srcRect/>
          <a:stretch/>
        </p:blipFill>
        <p:spPr>
          <a:xfrm>
            <a:off x="723900" y="9605237"/>
            <a:ext cx="6858000" cy="276225"/>
          </a:xfrm>
          <a:prstGeom prst="rect">
            <a:avLst/>
          </a:prstGeom>
          <a:noFill/>
          <a:ln>
            <a:noFill/>
          </a:ln>
        </p:spPr>
      </p:pic>
      <p:sp>
        <p:nvSpPr>
          <p:cNvPr id="537" name="Google Shape;537;p19"/>
          <p:cNvSpPr/>
          <p:nvPr/>
        </p:nvSpPr>
        <p:spPr>
          <a:xfrm>
            <a:off x="11934825" y="600075"/>
            <a:ext cx="558165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sp>
        <p:nvSpPr>
          <p:cNvPr id="538" name="Google Shape;538;p19"/>
          <p:cNvSpPr/>
          <p:nvPr/>
        </p:nvSpPr>
        <p:spPr>
          <a:xfrm>
            <a:off x="3562350" y="4305300"/>
            <a:ext cx="11163300" cy="1676400"/>
          </a:xfrm>
          <a:prstGeom prst="rect">
            <a:avLst/>
          </a:prstGeom>
          <a:noFill/>
          <a:ln>
            <a:noFill/>
          </a:ln>
        </p:spPr>
        <p:txBody>
          <a:bodyPr spcFirstLastPara="1" wrap="square" lIns="0" tIns="0" rIns="0" bIns="0" anchor="t" anchorCtr="0">
            <a:noAutofit/>
          </a:bodyPr>
          <a:lstStyle/>
          <a:p>
            <a:pPr marL="0" marR="0" lvl="0" indent="0" algn="ctr" rtl="0">
              <a:lnSpc>
                <a:spcPct val="99733"/>
              </a:lnSpc>
              <a:spcBef>
                <a:spcPts val="0"/>
              </a:spcBef>
              <a:spcAft>
                <a:spcPts val="0"/>
              </a:spcAft>
              <a:buClr>
                <a:srgbClr val="FFFFFF"/>
              </a:buClr>
              <a:buSzPts val="11250"/>
              <a:buFont typeface="Work Sans ExtraBold"/>
              <a:buNone/>
            </a:pPr>
            <a:r>
              <a:rPr lang="en-US" sz="11250" b="0" i="0" u="none" strike="noStrike" cap="none">
                <a:solidFill>
                  <a:srgbClr val="FFFFFF"/>
                </a:solidFill>
                <a:latin typeface="Work Sans ExtraBold"/>
                <a:ea typeface="Work Sans ExtraBold"/>
                <a:cs typeface="Work Sans ExtraBold"/>
                <a:sym typeface="Work Sans ExtraBold"/>
              </a:rPr>
              <a:t>TERIMA KASIH </a:t>
            </a:r>
            <a:endParaRPr sz="11250" b="0" i="0" u="none" strike="noStrike" cap="none">
              <a:solidFill>
                <a:schemeClr val="dk1"/>
              </a:solidFill>
              <a:latin typeface="Calibri"/>
              <a:ea typeface="Calibri"/>
              <a:cs typeface="Calibri"/>
              <a:sym typeface="Calibri"/>
            </a:endParaRPr>
          </a:p>
        </p:txBody>
      </p:sp>
      <p:pic>
        <p:nvPicPr>
          <p:cNvPr id="539" name="Google Shape;539;p19" title="Group 48098395.png"/>
          <p:cNvPicPr preferRelativeResize="0"/>
          <p:nvPr/>
        </p:nvPicPr>
        <p:blipFill rotWithShape="1">
          <a:blip r:embed="rId5">
            <a:alphaModFix/>
          </a:blip>
          <a:srcRect/>
          <a:stretch/>
        </p:blipFill>
        <p:spPr>
          <a:xfrm>
            <a:off x="752475" y="388563"/>
            <a:ext cx="3163839" cy="75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pic>
        <p:nvPicPr>
          <p:cNvPr id="73" name="Google Shape;73;g3f56d450379_3_116" descr="preencoded.png"/>
          <p:cNvPicPr preferRelativeResize="0"/>
          <p:nvPr/>
        </p:nvPicPr>
        <p:blipFill rotWithShape="1">
          <a:blip r:embed="rId4">
            <a:alphaModFix/>
          </a:blip>
          <a:srcRect/>
          <a:stretch/>
        </p:blipFill>
        <p:spPr>
          <a:xfrm>
            <a:off x="102875" y="0"/>
            <a:ext cx="18287999" cy="6398911"/>
          </a:xfrm>
          <a:prstGeom prst="rect">
            <a:avLst/>
          </a:prstGeom>
          <a:noFill/>
          <a:ln>
            <a:noFill/>
          </a:ln>
        </p:spPr>
      </p:pic>
      <p:pic>
        <p:nvPicPr>
          <p:cNvPr id="74" name="Google Shape;74;g3f56d450379_3_116" descr="preencoded.png"/>
          <p:cNvPicPr preferRelativeResize="0"/>
          <p:nvPr/>
        </p:nvPicPr>
        <p:blipFill rotWithShape="1">
          <a:blip r:embed="rId5">
            <a:alphaModFix/>
          </a:blip>
          <a:srcRect/>
          <a:stretch/>
        </p:blipFill>
        <p:spPr>
          <a:xfrm>
            <a:off x="723900" y="9605237"/>
            <a:ext cx="6858000" cy="276225"/>
          </a:xfrm>
          <a:prstGeom prst="rect">
            <a:avLst/>
          </a:prstGeom>
          <a:noFill/>
          <a:ln>
            <a:noFill/>
          </a:ln>
        </p:spPr>
      </p:pic>
      <p:sp>
        <p:nvSpPr>
          <p:cNvPr id="75" name="Google Shape;75;g3f56d450379_3_116"/>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76" name="Google Shape;76;g3f56d450379_3_116" title="Group 48098395.png"/>
          <p:cNvPicPr preferRelativeResize="0"/>
          <p:nvPr/>
        </p:nvPicPr>
        <p:blipFill rotWithShape="1">
          <a:blip r:embed="rId6">
            <a:alphaModFix/>
          </a:blip>
          <a:srcRect/>
          <a:stretch/>
        </p:blipFill>
        <p:spPr>
          <a:xfrm>
            <a:off x="752475" y="388563"/>
            <a:ext cx="3163839" cy="756400"/>
          </a:xfrm>
          <a:prstGeom prst="rect">
            <a:avLst/>
          </a:prstGeom>
          <a:noFill/>
          <a:ln>
            <a:noFill/>
          </a:ln>
        </p:spPr>
      </p:pic>
      <p:sp>
        <p:nvSpPr>
          <p:cNvPr id="77" name="Google Shape;77;g3f56d450379_3_116"/>
          <p:cNvSpPr/>
          <p:nvPr/>
        </p:nvSpPr>
        <p:spPr>
          <a:xfrm>
            <a:off x="4048200" y="4462950"/>
            <a:ext cx="10191600" cy="1361100"/>
          </a:xfrm>
          <a:prstGeom prst="rect">
            <a:avLst/>
          </a:prstGeom>
          <a:noFill/>
          <a:ln>
            <a:noFill/>
          </a:ln>
        </p:spPr>
        <p:txBody>
          <a:bodyPr spcFirstLastPara="1" wrap="square" lIns="0" tIns="0" rIns="0" bIns="0" anchor="ctr" anchorCtr="0">
            <a:noAutofit/>
          </a:bodyPr>
          <a:lstStyle/>
          <a:p>
            <a:pPr marL="0" marR="0" lvl="0" indent="0" algn="ctr" rtl="0">
              <a:lnSpc>
                <a:spcPct val="99453"/>
              </a:lnSpc>
              <a:spcBef>
                <a:spcPts val="0"/>
              </a:spcBef>
              <a:spcAft>
                <a:spcPts val="0"/>
              </a:spcAft>
              <a:buClr>
                <a:srgbClr val="FFFFFF"/>
              </a:buClr>
              <a:buSzPts val="7500"/>
              <a:buFont typeface="Work Sans ExtraBold"/>
              <a:buNone/>
            </a:pPr>
            <a:r>
              <a:rPr lang="en-US" sz="7500">
                <a:solidFill>
                  <a:srgbClr val="FFFFFF"/>
                </a:solidFill>
                <a:latin typeface="Work Sans ExtraBold"/>
                <a:ea typeface="Work Sans ExtraBold"/>
                <a:cs typeface="Work Sans ExtraBold"/>
                <a:sym typeface="Work Sans ExtraBold"/>
              </a:rPr>
              <a:t>RESERVASI RUANG</a:t>
            </a:r>
            <a:endParaRPr sz="7500">
              <a:solidFill>
                <a:srgbClr val="FFFFFF"/>
              </a:solidFill>
              <a:latin typeface="Work Sans ExtraBold"/>
              <a:ea typeface="Work Sans ExtraBold"/>
              <a:cs typeface="Work Sans ExtraBold"/>
              <a:sym typeface="Work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
        <p:cNvGrpSpPr/>
        <p:nvPr/>
      </p:nvGrpSpPr>
      <p:grpSpPr>
        <a:xfrm>
          <a:off x="0" y="0"/>
          <a:ext cx="0" cy="0"/>
          <a:chOff x="0" y="0"/>
          <a:chExt cx="0" cy="0"/>
        </a:xfrm>
      </p:grpSpPr>
      <p:pic>
        <p:nvPicPr>
          <p:cNvPr id="83" name="Google Shape;83;p5"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84" name="Google Shape;84;p5" descr="preencoded.png"/>
          <p:cNvPicPr preferRelativeResize="0"/>
          <p:nvPr/>
        </p:nvPicPr>
        <p:blipFill rotWithShape="1">
          <a:blip r:embed="rId4">
            <a:alphaModFix/>
          </a:blip>
          <a:srcRect/>
          <a:stretch/>
        </p:blipFill>
        <p:spPr>
          <a:xfrm>
            <a:off x="9039224" y="2009775"/>
            <a:ext cx="9248776" cy="8277225"/>
          </a:xfrm>
          <a:prstGeom prst="rect">
            <a:avLst/>
          </a:prstGeom>
          <a:noFill/>
          <a:ln>
            <a:noFill/>
          </a:ln>
        </p:spPr>
      </p:pic>
      <p:pic>
        <p:nvPicPr>
          <p:cNvPr id="85" name="Google Shape;85;p5" descr="preencoded.png"/>
          <p:cNvPicPr preferRelativeResize="0"/>
          <p:nvPr/>
        </p:nvPicPr>
        <p:blipFill rotWithShape="1">
          <a:blip r:embed="rId5">
            <a:alphaModFix/>
          </a:blip>
          <a:srcRect/>
          <a:stretch/>
        </p:blipFill>
        <p:spPr>
          <a:xfrm>
            <a:off x="5676900" y="2095500"/>
            <a:ext cx="12611100" cy="8191500"/>
          </a:xfrm>
          <a:prstGeom prst="rect">
            <a:avLst/>
          </a:prstGeom>
          <a:noFill/>
          <a:ln>
            <a:noFill/>
          </a:ln>
        </p:spPr>
      </p:pic>
      <p:pic>
        <p:nvPicPr>
          <p:cNvPr id="86" name="Google Shape;86;p5" descr="preencoded.png"/>
          <p:cNvPicPr preferRelativeResize="0"/>
          <p:nvPr/>
        </p:nvPicPr>
        <p:blipFill rotWithShape="1">
          <a:blip r:embed="rId6">
            <a:alphaModFix/>
          </a:blip>
          <a:srcRect/>
          <a:stretch/>
        </p:blipFill>
        <p:spPr>
          <a:xfrm>
            <a:off x="10422858" y="2324100"/>
            <a:ext cx="7865143" cy="7962900"/>
          </a:xfrm>
          <a:prstGeom prst="rect">
            <a:avLst/>
          </a:prstGeom>
          <a:noFill/>
          <a:ln>
            <a:noFill/>
          </a:ln>
        </p:spPr>
      </p:pic>
      <p:pic>
        <p:nvPicPr>
          <p:cNvPr id="87" name="Google Shape;87;p5" descr="preencoded.png"/>
          <p:cNvPicPr preferRelativeResize="0"/>
          <p:nvPr/>
        </p:nvPicPr>
        <p:blipFill rotWithShape="1">
          <a:blip r:embed="rId7">
            <a:alphaModFix/>
          </a:blip>
          <a:srcRect/>
          <a:stretch/>
        </p:blipFill>
        <p:spPr>
          <a:xfrm>
            <a:off x="0" y="4648200"/>
            <a:ext cx="10774035" cy="5638800"/>
          </a:xfrm>
          <a:prstGeom prst="rect">
            <a:avLst/>
          </a:prstGeom>
          <a:noFill/>
          <a:ln>
            <a:noFill/>
          </a:ln>
        </p:spPr>
      </p:pic>
      <p:pic>
        <p:nvPicPr>
          <p:cNvPr id="88" name="Google Shape;88;p5" descr="preencoded.png"/>
          <p:cNvPicPr preferRelativeResize="0"/>
          <p:nvPr/>
        </p:nvPicPr>
        <p:blipFill rotWithShape="1">
          <a:blip r:embed="rId8">
            <a:alphaModFix/>
          </a:blip>
          <a:srcRect/>
          <a:stretch/>
        </p:blipFill>
        <p:spPr>
          <a:xfrm>
            <a:off x="0" y="9410700"/>
            <a:ext cx="8220075" cy="638175"/>
          </a:xfrm>
          <a:prstGeom prst="rect">
            <a:avLst/>
          </a:prstGeom>
          <a:noFill/>
          <a:ln>
            <a:noFill/>
          </a:ln>
        </p:spPr>
      </p:pic>
      <p:pic>
        <p:nvPicPr>
          <p:cNvPr id="89" name="Google Shape;89;p5" descr="preencoded.png"/>
          <p:cNvPicPr preferRelativeResize="0"/>
          <p:nvPr/>
        </p:nvPicPr>
        <p:blipFill rotWithShape="1">
          <a:blip r:embed="rId9">
            <a:alphaModFix/>
          </a:blip>
          <a:srcRect/>
          <a:stretch/>
        </p:blipFill>
        <p:spPr>
          <a:xfrm>
            <a:off x="16497300" y="3118854"/>
            <a:ext cx="1019175" cy="1019175"/>
          </a:xfrm>
          <a:prstGeom prst="rect">
            <a:avLst/>
          </a:prstGeom>
          <a:noFill/>
          <a:ln>
            <a:noFill/>
          </a:ln>
        </p:spPr>
      </p:pic>
      <p:pic>
        <p:nvPicPr>
          <p:cNvPr id="90" name="Google Shape;90;p5" descr="preencoded.png"/>
          <p:cNvPicPr preferRelativeResize="0"/>
          <p:nvPr/>
        </p:nvPicPr>
        <p:blipFill rotWithShape="1">
          <a:blip r:embed="rId10">
            <a:alphaModFix/>
          </a:blip>
          <a:srcRect/>
          <a:stretch/>
        </p:blipFill>
        <p:spPr>
          <a:xfrm>
            <a:off x="16497300" y="2105025"/>
            <a:ext cx="1019175" cy="1019175"/>
          </a:xfrm>
          <a:prstGeom prst="rect">
            <a:avLst/>
          </a:prstGeom>
          <a:noFill/>
          <a:ln>
            <a:noFill/>
          </a:ln>
        </p:spPr>
      </p:pic>
      <p:sp>
        <p:nvSpPr>
          <p:cNvPr id="91" name="Google Shape;91;p5"/>
          <p:cNvSpPr/>
          <p:nvPr/>
        </p:nvSpPr>
        <p:spPr>
          <a:xfrm>
            <a:off x="723900" y="2828925"/>
            <a:ext cx="8315400" cy="1114500"/>
          </a:xfrm>
          <a:prstGeom prst="rect">
            <a:avLst/>
          </a:prstGeom>
          <a:noFill/>
          <a:ln>
            <a:noFill/>
          </a:ln>
        </p:spPr>
        <p:txBody>
          <a:bodyPr spcFirstLastPara="1" wrap="square" lIns="0" tIns="0" rIns="0" bIns="0" anchor="t" anchorCtr="0">
            <a:noAutofit/>
          </a:bodyPr>
          <a:lstStyle/>
          <a:p>
            <a:pPr marL="0" marR="0" lvl="0" indent="0" algn="l" rtl="0">
              <a:lnSpc>
                <a:spcPct val="99453"/>
              </a:lnSpc>
              <a:spcBef>
                <a:spcPts val="0"/>
              </a:spcBef>
              <a:spcAft>
                <a:spcPts val="0"/>
              </a:spcAft>
              <a:buClr>
                <a:srgbClr val="FFFFFF"/>
              </a:buClr>
              <a:buSzPts val="7500"/>
              <a:buFont typeface="Work Sans ExtraBold"/>
              <a:buNone/>
            </a:pPr>
            <a:r>
              <a:rPr lang="en-US" sz="7500">
                <a:solidFill>
                  <a:srgbClr val="FFFFFF"/>
                </a:solidFill>
                <a:latin typeface="Work Sans ExtraBold"/>
                <a:ea typeface="Work Sans ExtraBold"/>
                <a:cs typeface="Work Sans ExtraBold"/>
                <a:sym typeface="Work Sans ExtraBold"/>
              </a:rPr>
              <a:t>Reservasi Ruang</a:t>
            </a:r>
            <a:endParaRPr sz="7500" b="0" i="0" u="none" strike="noStrike" cap="none">
              <a:solidFill>
                <a:schemeClr val="dk1"/>
              </a:solidFill>
              <a:latin typeface="Calibri"/>
              <a:ea typeface="Calibri"/>
              <a:cs typeface="Calibri"/>
              <a:sym typeface="Calibri"/>
            </a:endParaRPr>
          </a:p>
        </p:txBody>
      </p:sp>
      <p:sp>
        <p:nvSpPr>
          <p:cNvPr id="92" name="Google Shape;92;p5"/>
          <p:cNvSpPr/>
          <p:nvPr/>
        </p:nvSpPr>
        <p:spPr>
          <a:xfrm>
            <a:off x="762000" y="4600575"/>
            <a:ext cx="8229600" cy="2467800"/>
          </a:xfrm>
          <a:prstGeom prst="rect">
            <a:avLst/>
          </a:prstGeom>
          <a:noFill/>
          <a:ln>
            <a:noFill/>
          </a:ln>
        </p:spPr>
        <p:txBody>
          <a:bodyPr spcFirstLastPara="1" wrap="square" lIns="0" tIns="0" rIns="0" bIns="0" anchor="t" anchorCtr="0">
            <a:noAutofit/>
          </a:bodyPr>
          <a:lstStyle/>
          <a:p>
            <a:pPr marL="0" marR="0" lvl="0" indent="0" algn="just" rtl="0">
              <a:lnSpc>
                <a:spcPct val="99155"/>
              </a:lnSpc>
              <a:spcBef>
                <a:spcPts val="0"/>
              </a:spcBef>
              <a:spcAft>
                <a:spcPts val="0"/>
              </a:spcAft>
              <a:buClr>
                <a:srgbClr val="FFFFFF"/>
              </a:buClr>
              <a:buSzPts val="2250"/>
              <a:buFont typeface="Work Sans"/>
              <a:buNone/>
            </a:pPr>
            <a:r>
              <a:rPr lang="en-US" sz="2850" b="1">
                <a:solidFill>
                  <a:schemeClr val="lt1"/>
                </a:solidFill>
                <a:latin typeface="Work Sans"/>
                <a:ea typeface="Work Sans"/>
                <a:cs typeface="Work Sans"/>
                <a:sym typeface="Work Sans"/>
              </a:rPr>
              <a:t>myITS Facility Management</a:t>
            </a:r>
            <a:r>
              <a:rPr lang="en-US" sz="2850">
                <a:solidFill>
                  <a:schemeClr val="lt1"/>
                </a:solidFill>
                <a:latin typeface="Work Sans Medium"/>
                <a:ea typeface="Work Sans Medium"/>
                <a:cs typeface="Work Sans Medium"/>
                <a:sym typeface="Work Sans Medium"/>
              </a:rPr>
              <a:t> memfasilitasi admin departemen, fakultas, unit yang berada di ITS dapat meminjam ruangan yang telah dikelola oleh BMA (Biro Management Asset) ataupun unit lain. </a:t>
            </a:r>
            <a:endParaRPr sz="2850" i="0" u="none" strike="noStrike" cap="none">
              <a:solidFill>
                <a:schemeClr val="lt1"/>
              </a:solidFill>
              <a:latin typeface="Work Sans Medium"/>
              <a:ea typeface="Work Sans Medium"/>
              <a:cs typeface="Work Sans Medium"/>
              <a:sym typeface="Work Sans Medium"/>
            </a:endParaRPr>
          </a:p>
        </p:txBody>
      </p:sp>
      <p:sp>
        <p:nvSpPr>
          <p:cNvPr id="93" name="Google Shape;93;p5"/>
          <p:cNvSpPr/>
          <p:nvPr/>
        </p:nvSpPr>
        <p:spPr>
          <a:xfrm>
            <a:off x="11934825" y="600075"/>
            <a:ext cx="558165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94" name="Google Shape;94;p5" title="Group 48098395.png"/>
          <p:cNvPicPr preferRelativeResize="0"/>
          <p:nvPr/>
        </p:nvPicPr>
        <p:blipFill rotWithShape="1">
          <a:blip r:embed="rId11">
            <a:alphaModFix/>
          </a:blip>
          <a:srcRect/>
          <a:stretch/>
        </p:blipFill>
        <p:spPr>
          <a:xfrm>
            <a:off x="752475" y="388563"/>
            <a:ext cx="3163839" cy="756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g3f3b8a727ec_0_0" descr="preencoded.png"/>
          <p:cNvPicPr preferRelativeResize="0"/>
          <p:nvPr/>
        </p:nvPicPr>
        <p:blipFill rotWithShape="1">
          <a:blip r:embed="rId4">
            <a:alphaModFix/>
          </a:blip>
          <a:srcRect/>
          <a:stretch/>
        </p:blipFill>
        <p:spPr>
          <a:xfrm>
            <a:off x="169400" y="455088"/>
            <a:ext cx="18287999" cy="6398911"/>
          </a:xfrm>
          <a:prstGeom prst="rect">
            <a:avLst/>
          </a:prstGeom>
          <a:noFill/>
          <a:ln>
            <a:noFill/>
          </a:ln>
        </p:spPr>
      </p:pic>
      <p:sp>
        <p:nvSpPr>
          <p:cNvPr id="141" name="Google Shape;141;g3f3b8a727ec_0_0"/>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142" name="Google Shape;142;g3f3b8a727ec_0_0" title="Group 48098395.png"/>
          <p:cNvPicPr preferRelativeResize="0"/>
          <p:nvPr/>
        </p:nvPicPr>
        <p:blipFill rotWithShape="1">
          <a:blip r:embed="rId5">
            <a:alphaModFix/>
          </a:blip>
          <a:srcRect/>
          <a:stretch/>
        </p:blipFill>
        <p:spPr>
          <a:xfrm>
            <a:off x="752475" y="388563"/>
            <a:ext cx="3163839" cy="756400"/>
          </a:xfrm>
          <a:prstGeom prst="rect">
            <a:avLst/>
          </a:prstGeom>
          <a:noFill/>
          <a:ln>
            <a:noFill/>
          </a:ln>
        </p:spPr>
      </p:pic>
      <p:sp>
        <p:nvSpPr>
          <p:cNvPr id="143" name="Google Shape;143;g3f3b8a727ec_0_0"/>
          <p:cNvSpPr/>
          <p:nvPr/>
        </p:nvSpPr>
        <p:spPr>
          <a:xfrm>
            <a:off x="1317600" y="1518625"/>
            <a:ext cx="8782200" cy="1114500"/>
          </a:xfrm>
          <a:prstGeom prst="rect">
            <a:avLst/>
          </a:prstGeom>
          <a:noFill/>
          <a:ln>
            <a:noFill/>
          </a:ln>
        </p:spPr>
        <p:txBody>
          <a:bodyPr spcFirstLastPara="1" wrap="square" lIns="0" tIns="0" rIns="0" bIns="0" anchor="t" anchorCtr="0">
            <a:noAutofit/>
          </a:bodyPr>
          <a:lstStyle/>
          <a:p>
            <a:pPr marL="0" marR="0" lvl="0" indent="0" algn="l" rtl="0">
              <a:lnSpc>
                <a:spcPct val="99453"/>
              </a:lnSpc>
              <a:spcBef>
                <a:spcPts val="0"/>
              </a:spcBef>
              <a:spcAft>
                <a:spcPts val="0"/>
              </a:spcAft>
              <a:buClr>
                <a:srgbClr val="FFFFFF"/>
              </a:buClr>
              <a:buSzPts val="7500"/>
              <a:buFont typeface="Work Sans ExtraBold"/>
              <a:buNone/>
            </a:pPr>
            <a:r>
              <a:rPr lang="en-US" sz="4000">
                <a:solidFill>
                  <a:srgbClr val="FFFFFF"/>
                </a:solidFill>
                <a:latin typeface="Work Sans ExtraBold"/>
                <a:ea typeface="Work Sans ExtraBold"/>
                <a:cs typeface="Work Sans ExtraBold"/>
                <a:sym typeface="Work Sans ExtraBold"/>
              </a:rPr>
              <a:t>Proses Bisnis Reservasi Ruang</a:t>
            </a:r>
            <a:endParaRPr sz="4000" b="0" i="0" u="none" strike="noStrike" cap="none">
              <a:solidFill>
                <a:schemeClr val="dk1"/>
              </a:solidFill>
              <a:latin typeface="Calibri"/>
              <a:ea typeface="Calibri"/>
              <a:cs typeface="Calibri"/>
              <a:sym typeface="Calibri"/>
            </a:endParaRPr>
          </a:p>
        </p:txBody>
      </p:sp>
      <p:pic>
        <p:nvPicPr>
          <p:cNvPr id="144" name="Google Shape;144;g3f3b8a727ec_0_0" descr="preencoded.png"/>
          <p:cNvPicPr preferRelativeResize="0"/>
          <p:nvPr/>
        </p:nvPicPr>
        <p:blipFill rotWithShape="1">
          <a:blip r:embed="rId6">
            <a:alphaModFix/>
          </a:blip>
          <a:srcRect/>
          <a:stretch/>
        </p:blipFill>
        <p:spPr>
          <a:xfrm>
            <a:off x="15754500" y="5352977"/>
            <a:ext cx="1762125" cy="1762126"/>
          </a:xfrm>
          <a:prstGeom prst="rect">
            <a:avLst/>
          </a:prstGeom>
          <a:noFill/>
          <a:ln>
            <a:noFill/>
          </a:ln>
        </p:spPr>
      </p:pic>
      <p:pic>
        <p:nvPicPr>
          <p:cNvPr id="145" name="Google Shape;145;g3f3b8a727ec_0_0" descr="preencoded.png"/>
          <p:cNvPicPr preferRelativeResize="0"/>
          <p:nvPr/>
        </p:nvPicPr>
        <p:blipFill rotWithShape="1">
          <a:blip r:embed="rId6">
            <a:alphaModFix/>
          </a:blip>
          <a:srcRect/>
          <a:stretch/>
        </p:blipFill>
        <p:spPr>
          <a:xfrm>
            <a:off x="15754500" y="3181277"/>
            <a:ext cx="1762125" cy="1762126"/>
          </a:xfrm>
          <a:prstGeom prst="rect">
            <a:avLst/>
          </a:prstGeom>
          <a:noFill/>
          <a:ln>
            <a:noFill/>
          </a:ln>
        </p:spPr>
      </p:pic>
      <p:pic>
        <p:nvPicPr>
          <p:cNvPr id="146" name="Google Shape;146;g3f3b8a727ec_0_0" descr="preencoded.png"/>
          <p:cNvPicPr preferRelativeResize="0"/>
          <p:nvPr/>
        </p:nvPicPr>
        <p:blipFill rotWithShape="1">
          <a:blip r:embed="rId6">
            <a:alphaModFix/>
          </a:blip>
          <a:srcRect/>
          <a:stretch/>
        </p:blipFill>
        <p:spPr>
          <a:xfrm>
            <a:off x="15754500" y="1009577"/>
            <a:ext cx="1762125" cy="1762126"/>
          </a:xfrm>
          <a:prstGeom prst="rect">
            <a:avLst/>
          </a:prstGeom>
          <a:noFill/>
          <a:ln>
            <a:noFill/>
          </a:ln>
        </p:spPr>
      </p:pic>
      <p:pic>
        <p:nvPicPr>
          <p:cNvPr id="147" name="Google Shape;147;g3f3b8a727ec_0_0" descr="preencoded.png"/>
          <p:cNvPicPr preferRelativeResize="0"/>
          <p:nvPr/>
        </p:nvPicPr>
        <p:blipFill rotWithShape="1">
          <a:blip r:embed="rId7">
            <a:alphaModFix/>
          </a:blip>
          <a:srcRect/>
          <a:stretch/>
        </p:blipFill>
        <p:spPr>
          <a:xfrm>
            <a:off x="0" y="9410700"/>
            <a:ext cx="8220075" cy="638175"/>
          </a:xfrm>
          <a:prstGeom prst="rect">
            <a:avLst/>
          </a:prstGeom>
          <a:noFill/>
          <a:ln>
            <a:noFill/>
          </a:ln>
        </p:spPr>
      </p:pic>
      <p:sp>
        <p:nvSpPr>
          <p:cNvPr id="148" name="Google Shape;148;g3f3b8a727ec_0_0"/>
          <p:cNvSpPr/>
          <p:nvPr/>
        </p:nvSpPr>
        <p:spPr>
          <a:xfrm>
            <a:off x="1091533" y="3726834"/>
            <a:ext cx="3218100" cy="1535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49" name="Google Shape;149;g3f3b8a727ec_0_0"/>
          <p:cNvGrpSpPr/>
          <p:nvPr/>
        </p:nvGrpSpPr>
        <p:grpSpPr>
          <a:xfrm>
            <a:off x="2329668" y="2851935"/>
            <a:ext cx="674100" cy="656400"/>
            <a:chOff x="2284250" y="3947175"/>
            <a:chExt cx="674100" cy="656400"/>
          </a:xfrm>
        </p:grpSpPr>
        <p:sp>
          <p:nvSpPr>
            <p:cNvPr id="150" name="Google Shape;150;g3f3b8a727ec_0_0"/>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g3f3b8a727ec_0_0"/>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1</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
        <p:nvSpPr>
          <p:cNvPr id="152" name="Google Shape;152;g3f3b8a727ec_0_0"/>
          <p:cNvSpPr/>
          <p:nvPr/>
        </p:nvSpPr>
        <p:spPr>
          <a:xfrm>
            <a:off x="1373575" y="3887768"/>
            <a:ext cx="2586300" cy="11448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Admin Unit ajukan Reservasi </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ke myITS Facility Management</a:t>
            </a:r>
            <a:endParaRPr sz="1875" i="0" u="none" strike="noStrike" cap="none">
              <a:solidFill>
                <a:schemeClr val="dk1"/>
              </a:solidFill>
              <a:latin typeface="Work Sans Medium"/>
              <a:ea typeface="Work Sans Medium"/>
              <a:cs typeface="Work Sans Medium"/>
              <a:sym typeface="Work Sans Medium"/>
            </a:endParaRPr>
          </a:p>
        </p:txBody>
      </p:sp>
      <p:sp>
        <p:nvSpPr>
          <p:cNvPr id="153" name="Google Shape;153;g3f3b8a727ec_0_0"/>
          <p:cNvSpPr/>
          <p:nvPr/>
        </p:nvSpPr>
        <p:spPr>
          <a:xfrm>
            <a:off x="6043025" y="3669739"/>
            <a:ext cx="3218100" cy="1535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g3f3b8a727ec_0_0"/>
          <p:cNvSpPr/>
          <p:nvPr/>
        </p:nvSpPr>
        <p:spPr>
          <a:xfrm>
            <a:off x="6324775" y="3973372"/>
            <a:ext cx="2586300" cy="10401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myITS Office </a:t>
            </a:r>
            <a:r>
              <a:rPr lang="en-US" sz="1875" b="1">
                <a:solidFill>
                  <a:srgbClr val="233D80"/>
                </a:solidFill>
                <a:latin typeface="Work Sans"/>
                <a:ea typeface="Work Sans"/>
                <a:cs typeface="Work Sans"/>
                <a:sym typeface="Work Sans"/>
              </a:rPr>
              <a:t>menerbitkan Surat Pengantar</a:t>
            </a:r>
            <a:endParaRPr sz="1875" i="0" u="none" strike="noStrike" cap="none">
              <a:solidFill>
                <a:schemeClr val="dk1"/>
              </a:solidFill>
              <a:latin typeface="Work Sans Medium"/>
              <a:ea typeface="Work Sans Medium"/>
              <a:cs typeface="Work Sans Medium"/>
              <a:sym typeface="Work Sans Medium"/>
            </a:endParaRPr>
          </a:p>
        </p:txBody>
      </p:sp>
      <p:sp>
        <p:nvSpPr>
          <p:cNvPr id="155" name="Google Shape;155;g3f3b8a727ec_0_0"/>
          <p:cNvSpPr/>
          <p:nvPr/>
        </p:nvSpPr>
        <p:spPr>
          <a:xfrm>
            <a:off x="4521190" y="4247043"/>
            <a:ext cx="13230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g3f3b8a727ec_0_0"/>
          <p:cNvSpPr/>
          <p:nvPr/>
        </p:nvSpPr>
        <p:spPr>
          <a:xfrm>
            <a:off x="9551721" y="4189943"/>
            <a:ext cx="13230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 name="Google Shape;157;g3f3b8a727ec_0_0"/>
          <p:cNvSpPr/>
          <p:nvPr/>
        </p:nvSpPr>
        <p:spPr>
          <a:xfrm>
            <a:off x="10983425" y="3368800"/>
            <a:ext cx="2969700" cy="20847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g3f3b8a727ec_0_0"/>
          <p:cNvSpPr/>
          <p:nvPr/>
        </p:nvSpPr>
        <p:spPr>
          <a:xfrm>
            <a:off x="11505238" y="3817275"/>
            <a:ext cx="2000100" cy="15357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675">
                <a:solidFill>
                  <a:srgbClr val="233D80"/>
                </a:solidFill>
                <a:latin typeface="Work Sans Medium"/>
                <a:ea typeface="Work Sans Medium"/>
                <a:cs typeface="Work Sans Medium"/>
                <a:sym typeface="Work Sans Medium"/>
              </a:rPr>
              <a:t>Pimpinan Unit yang mengajukan reservasi </a:t>
            </a:r>
            <a:r>
              <a:rPr lang="en-US" sz="1675" b="1">
                <a:solidFill>
                  <a:srgbClr val="233D80"/>
                </a:solidFill>
                <a:latin typeface="Work Sans"/>
                <a:ea typeface="Work Sans"/>
                <a:cs typeface="Work Sans"/>
                <a:sym typeface="Work Sans"/>
              </a:rPr>
              <a:t>menyetujui Pengajuan?</a:t>
            </a:r>
            <a:endParaRPr sz="1675" b="1" i="0" u="none" strike="noStrike" cap="none">
              <a:solidFill>
                <a:schemeClr val="dk1"/>
              </a:solidFill>
              <a:latin typeface="Work Sans"/>
              <a:ea typeface="Work Sans"/>
              <a:cs typeface="Work Sans"/>
              <a:sym typeface="Work Sans"/>
            </a:endParaRPr>
          </a:p>
        </p:txBody>
      </p:sp>
      <p:sp>
        <p:nvSpPr>
          <p:cNvPr id="159" name="Google Shape;159;g3f3b8a727ec_0_0"/>
          <p:cNvSpPr/>
          <p:nvPr/>
        </p:nvSpPr>
        <p:spPr>
          <a:xfrm rot="5400000">
            <a:off x="11819537" y="5944832"/>
            <a:ext cx="13230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g3f3b8a727ec_0_0"/>
          <p:cNvSpPr/>
          <p:nvPr/>
        </p:nvSpPr>
        <p:spPr>
          <a:xfrm>
            <a:off x="10871975" y="6974511"/>
            <a:ext cx="3218100" cy="1535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g3f3b8a727ec_0_0"/>
          <p:cNvSpPr/>
          <p:nvPr/>
        </p:nvSpPr>
        <p:spPr>
          <a:xfrm>
            <a:off x="11198901" y="7481397"/>
            <a:ext cx="2586300" cy="6564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Status: Ditolak</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Proses selesai</a:t>
            </a:r>
            <a:endParaRPr sz="1875">
              <a:solidFill>
                <a:srgbClr val="233D80"/>
              </a:solidFill>
              <a:latin typeface="Work Sans Medium"/>
              <a:ea typeface="Work Sans Medium"/>
              <a:cs typeface="Work Sans Medium"/>
              <a:sym typeface="Work Sans Medium"/>
            </a:endParaRPr>
          </a:p>
        </p:txBody>
      </p:sp>
      <p:grpSp>
        <p:nvGrpSpPr>
          <p:cNvPr id="162" name="Google Shape;162;g3f3b8a727ec_0_0"/>
          <p:cNvGrpSpPr/>
          <p:nvPr/>
        </p:nvGrpSpPr>
        <p:grpSpPr>
          <a:xfrm>
            <a:off x="7315018" y="2851935"/>
            <a:ext cx="674100" cy="656400"/>
            <a:chOff x="2284250" y="3947175"/>
            <a:chExt cx="674100" cy="656400"/>
          </a:xfrm>
        </p:grpSpPr>
        <p:sp>
          <p:nvSpPr>
            <p:cNvPr id="163" name="Google Shape;163;g3f3b8a727ec_0_0"/>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 name="Google Shape;164;g3f3b8a727ec_0_0"/>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2</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grpSp>
        <p:nvGrpSpPr>
          <p:cNvPr id="165" name="Google Shape;165;g3f3b8a727ec_0_0"/>
          <p:cNvGrpSpPr/>
          <p:nvPr/>
        </p:nvGrpSpPr>
        <p:grpSpPr>
          <a:xfrm>
            <a:off x="12131218" y="2633118"/>
            <a:ext cx="674100" cy="656400"/>
            <a:chOff x="2284250" y="3947175"/>
            <a:chExt cx="674100" cy="656400"/>
          </a:xfrm>
        </p:grpSpPr>
        <p:sp>
          <p:nvSpPr>
            <p:cNvPr id="166" name="Google Shape;166;g3f3b8a727ec_0_0"/>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 name="Google Shape;167;g3f3b8a727ec_0_0"/>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3</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
        <p:nvSpPr>
          <p:cNvPr id="168" name="Google Shape;168;g3f3b8a727ec_0_0"/>
          <p:cNvSpPr/>
          <p:nvPr/>
        </p:nvSpPr>
        <p:spPr>
          <a:xfrm>
            <a:off x="14135848" y="4151349"/>
            <a:ext cx="13230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g3f3b8a727ec_0_0"/>
          <p:cNvSpPr/>
          <p:nvPr/>
        </p:nvSpPr>
        <p:spPr>
          <a:xfrm>
            <a:off x="12661163" y="5985163"/>
            <a:ext cx="964500" cy="3852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chemeClr val="lt1"/>
                </a:solidFill>
                <a:latin typeface="Work Sans"/>
                <a:ea typeface="Work Sans"/>
                <a:cs typeface="Work Sans"/>
                <a:sym typeface="Work Sans"/>
              </a:rPr>
              <a:t>Tidak</a:t>
            </a:r>
            <a:endParaRPr sz="1875">
              <a:solidFill>
                <a:schemeClr val="lt1"/>
              </a:solidFill>
              <a:latin typeface="Work Sans Medium"/>
              <a:ea typeface="Work Sans Medium"/>
              <a:cs typeface="Work Sans Medium"/>
              <a:sym typeface="Work Sans Medium"/>
            </a:endParaRPr>
          </a:p>
        </p:txBody>
      </p:sp>
      <p:sp>
        <p:nvSpPr>
          <p:cNvPr id="170" name="Google Shape;170;g3f3b8a727ec_0_0"/>
          <p:cNvSpPr/>
          <p:nvPr/>
        </p:nvSpPr>
        <p:spPr>
          <a:xfrm>
            <a:off x="14383192" y="3736625"/>
            <a:ext cx="416700" cy="3852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chemeClr val="lt1"/>
                </a:solidFill>
                <a:latin typeface="Work Sans"/>
                <a:ea typeface="Work Sans"/>
                <a:cs typeface="Work Sans"/>
                <a:sym typeface="Work Sans"/>
              </a:rPr>
              <a:t>Ya</a:t>
            </a:r>
            <a:endParaRPr sz="1875">
              <a:solidFill>
                <a:schemeClr val="lt1"/>
              </a:solidFill>
              <a:latin typeface="Work Sans Medium"/>
              <a:ea typeface="Work Sans Medium"/>
              <a:cs typeface="Work Sans Medium"/>
              <a:sym typeface="Work Sa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pic>
        <p:nvPicPr>
          <p:cNvPr id="176" name="Google Shape;176;g3f3b8a727ec_0_63" descr="preencoded.png"/>
          <p:cNvPicPr preferRelativeResize="0"/>
          <p:nvPr/>
        </p:nvPicPr>
        <p:blipFill rotWithShape="1">
          <a:blip r:embed="rId4">
            <a:alphaModFix/>
          </a:blip>
          <a:srcRect/>
          <a:stretch/>
        </p:blipFill>
        <p:spPr>
          <a:xfrm>
            <a:off x="3" y="0"/>
            <a:ext cx="18287999" cy="6398911"/>
          </a:xfrm>
          <a:prstGeom prst="rect">
            <a:avLst/>
          </a:prstGeom>
          <a:noFill/>
          <a:ln>
            <a:noFill/>
          </a:ln>
        </p:spPr>
      </p:pic>
      <p:sp>
        <p:nvSpPr>
          <p:cNvPr id="177" name="Google Shape;177;g3f3b8a727ec_0_63"/>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178" name="Google Shape;178;g3f3b8a727ec_0_63" title="Group 48098395.png"/>
          <p:cNvPicPr preferRelativeResize="0"/>
          <p:nvPr/>
        </p:nvPicPr>
        <p:blipFill rotWithShape="1">
          <a:blip r:embed="rId5">
            <a:alphaModFix/>
          </a:blip>
          <a:srcRect/>
          <a:stretch/>
        </p:blipFill>
        <p:spPr>
          <a:xfrm>
            <a:off x="752475" y="388563"/>
            <a:ext cx="3163839" cy="756400"/>
          </a:xfrm>
          <a:prstGeom prst="rect">
            <a:avLst/>
          </a:prstGeom>
          <a:noFill/>
          <a:ln>
            <a:noFill/>
          </a:ln>
        </p:spPr>
      </p:pic>
      <p:sp>
        <p:nvSpPr>
          <p:cNvPr id="179" name="Google Shape;179;g3f3b8a727ec_0_63"/>
          <p:cNvSpPr/>
          <p:nvPr/>
        </p:nvSpPr>
        <p:spPr>
          <a:xfrm>
            <a:off x="1317600" y="1518625"/>
            <a:ext cx="8782200" cy="1114500"/>
          </a:xfrm>
          <a:prstGeom prst="rect">
            <a:avLst/>
          </a:prstGeom>
          <a:noFill/>
          <a:ln>
            <a:noFill/>
          </a:ln>
        </p:spPr>
        <p:txBody>
          <a:bodyPr spcFirstLastPara="1" wrap="square" lIns="0" tIns="0" rIns="0" bIns="0" anchor="t" anchorCtr="0">
            <a:noAutofit/>
          </a:bodyPr>
          <a:lstStyle/>
          <a:p>
            <a:pPr marL="0" marR="0" lvl="0" indent="0" algn="l" rtl="0">
              <a:lnSpc>
                <a:spcPct val="99453"/>
              </a:lnSpc>
              <a:spcBef>
                <a:spcPts val="0"/>
              </a:spcBef>
              <a:spcAft>
                <a:spcPts val="0"/>
              </a:spcAft>
              <a:buClr>
                <a:srgbClr val="FFFFFF"/>
              </a:buClr>
              <a:buSzPts val="7500"/>
              <a:buFont typeface="Work Sans ExtraBold"/>
              <a:buNone/>
            </a:pPr>
            <a:r>
              <a:rPr lang="en-US" sz="4000">
                <a:solidFill>
                  <a:srgbClr val="FFFFFF"/>
                </a:solidFill>
                <a:latin typeface="Work Sans ExtraBold"/>
                <a:ea typeface="Work Sans ExtraBold"/>
                <a:cs typeface="Work Sans ExtraBold"/>
                <a:sym typeface="Work Sans ExtraBold"/>
              </a:rPr>
              <a:t>Proses Bisnis Reservasi Ruang</a:t>
            </a:r>
            <a:endParaRPr sz="4000" b="0" i="0" u="none" strike="noStrike" cap="none">
              <a:solidFill>
                <a:schemeClr val="dk1"/>
              </a:solidFill>
              <a:latin typeface="Calibri"/>
              <a:ea typeface="Calibri"/>
              <a:cs typeface="Calibri"/>
              <a:sym typeface="Calibri"/>
            </a:endParaRPr>
          </a:p>
        </p:txBody>
      </p:sp>
      <p:pic>
        <p:nvPicPr>
          <p:cNvPr id="180" name="Google Shape;180;g3f3b8a727ec_0_63" descr="preencoded.png"/>
          <p:cNvPicPr preferRelativeResize="0"/>
          <p:nvPr/>
        </p:nvPicPr>
        <p:blipFill rotWithShape="1">
          <a:blip r:embed="rId6">
            <a:alphaModFix/>
          </a:blip>
          <a:srcRect/>
          <a:stretch/>
        </p:blipFill>
        <p:spPr>
          <a:xfrm>
            <a:off x="0" y="9410700"/>
            <a:ext cx="8220075" cy="638175"/>
          </a:xfrm>
          <a:prstGeom prst="rect">
            <a:avLst/>
          </a:prstGeom>
          <a:noFill/>
          <a:ln>
            <a:noFill/>
          </a:ln>
        </p:spPr>
      </p:pic>
      <p:sp>
        <p:nvSpPr>
          <p:cNvPr id="181" name="Google Shape;181;g3f3b8a727ec_0_63"/>
          <p:cNvSpPr/>
          <p:nvPr/>
        </p:nvSpPr>
        <p:spPr>
          <a:xfrm>
            <a:off x="1091526" y="3508025"/>
            <a:ext cx="2824800" cy="1535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2" name="Google Shape;182;g3f3b8a727ec_0_63"/>
          <p:cNvGrpSpPr/>
          <p:nvPr/>
        </p:nvGrpSpPr>
        <p:grpSpPr>
          <a:xfrm>
            <a:off x="2126420" y="2633125"/>
            <a:ext cx="674100" cy="656400"/>
            <a:chOff x="2284250" y="3947175"/>
            <a:chExt cx="674100" cy="656400"/>
          </a:xfrm>
        </p:grpSpPr>
        <p:sp>
          <p:nvSpPr>
            <p:cNvPr id="183" name="Google Shape;183;g3f3b8a727ec_0_63"/>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g3f3b8a727ec_0_63"/>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4</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
        <p:nvSpPr>
          <p:cNvPr id="185" name="Google Shape;185;g3f3b8a727ec_0_63"/>
          <p:cNvSpPr/>
          <p:nvPr/>
        </p:nvSpPr>
        <p:spPr>
          <a:xfrm>
            <a:off x="1259226" y="3730082"/>
            <a:ext cx="2489400" cy="1040100"/>
          </a:xfrm>
          <a:prstGeom prst="rect">
            <a:avLst/>
          </a:prstGeom>
          <a:noFill/>
          <a:ln>
            <a:noFill/>
          </a:ln>
        </p:spPr>
        <p:txBody>
          <a:bodyPr spcFirstLastPara="1" wrap="square" lIns="0" tIns="0" rIns="0" bIns="0" anchor="t" anchorCtr="0">
            <a:noAutofit/>
          </a:bodyPr>
          <a:lstStyle/>
          <a:p>
            <a:pPr marL="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Status: Surat Terbit</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Admin Unit yang dipinjam dapat validasi/menolak</a:t>
            </a:r>
            <a:endParaRPr sz="1875">
              <a:solidFill>
                <a:srgbClr val="233D80"/>
              </a:solidFill>
              <a:latin typeface="Work Sans Medium"/>
              <a:ea typeface="Work Sans Medium"/>
              <a:cs typeface="Work Sans Medium"/>
              <a:sym typeface="Work Sans Medium"/>
            </a:endParaRPr>
          </a:p>
        </p:txBody>
      </p:sp>
      <p:sp>
        <p:nvSpPr>
          <p:cNvPr id="186" name="Google Shape;186;g3f3b8a727ec_0_63"/>
          <p:cNvSpPr/>
          <p:nvPr/>
        </p:nvSpPr>
        <p:spPr>
          <a:xfrm>
            <a:off x="9498750" y="3594625"/>
            <a:ext cx="3218100" cy="2030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g3f3b8a727ec_0_63"/>
          <p:cNvSpPr/>
          <p:nvPr/>
        </p:nvSpPr>
        <p:spPr>
          <a:xfrm>
            <a:off x="9814650" y="3773271"/>
            <a:ext cx="2586300" cy="1716000"/>
          </a:xfrm>
          <a:prstGeom prst="rect">
            <a:avLst/>
          </a:prstGeom>
          <a:noFill/>
          <a:ln>
            <a:noFill/>
          </a:ln>
        </p:spPr>
        <p:txBody>
          <a:bodyPr spcFirstLastPara="1" wrap="square" lIns="0" tIns="0" rIns="0" bIns="0" anchor="t" anchorCtr="0">
            <a:noAutofit/>
          </a:bodyPr>
          <a:lstStyle/>
          <a:p>
            <a:pPr marL="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Status: Disetujui</a:t>
            </a:r>
            <a:endParaRPr sz="1875" b="1">
              <a:solidFill>
                <a:srgbClr val="233D80"/>
              </a:solidFill>
              <a:latin typeface="Work Sans"/>
              <a:ea typeface="Work Sans"/>
              <a:cs typeface="Work Sans"/>
              <a:sym typeface="Work Sans"/>
            </a:endParaRPr>
          </a:p>
          <a:p>
            <a:pPr marL="0" lvl="0" indent="0" algn="ctr" rtl="0">
              <a:lnSpc>
                <a:spcPct val="98613"/>
              </a:lnSpc>
              <a:spcBef>
                <a:spcPts val="0"/>
              </a:spcBef>
              <a:spcAft>
                <a:spcPts val="0"/>
              </a:spcAft>
              <a:buClr>
                <a:schemeClr val="dk1"/>
              </a:buClr>
              <a:buSzPts val="1100"/>
              <a:buFont typeface="Arial"/>
              <a:buNone/>
            </a:pPr>
            <a:endParaRPr sz="1875" b="1">
              <a:solidFill>
                <a:srgbClr val="233D80"/>
              </a:solidFill>
              <a:latin typeface="Work Sans"/>
              <a:ea typeface="Work Sans"/>
              <a:cs typeface="Work Sans"/>
              <a:sym typeface="Work Sans"/>
            </a:endParaRPr>
          </a:p>
          <a:p>
            <a:pPr marL="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Terbit Surat Balasan</a:t>
            </a:r>
            <a:endParaRPr sz="1875" b="1">
              <a:solidFill>
                <a:srgbClr val="233D80"/>
              </a:solidFill>
              <a:latin typeface="Work Sans"/>
              <a:ea typeface="Work Sans"/>
              <a:cs typeface="Work Sans"/>
              <a:sym typeface="Work Sans"/>
            </a:endParaRPr>
          </a:p>
          <a:p>
            <a:pPr marL="0" lvl="0" indent="0" algn="ctr" rtl="0">
              <a:lnSpc>
                <a:spcPct val="98613"/>
              </a:lnSpc>
              <a:spcBef>
                <a:spcPts val="0"/>
              </a:spcBef>
              <a:spcAft>
                <a:spcPts val="0"/>
              </a:spcAft>
              <a:buClr>
                <a:schemeClr val="dk1"/>
              </a:buClr>
              <a:buSzPts val="1100"/>
              <a:buFont typeface="Arial"/>
              <a:buNone/>
            </a:pPr>
            <a:r>
              <a:rPr lang="en-US" sz="1875">
                <a:solidFill>
                  <a:srgbClr val="233D80"/>
                </a:solidFill>
                <a:latin typeface="Work Sans Medium"/>
                <a:ea typeface="Work Sans Medium"/>
                <a:cs typeface="Work Sans Medium"/>
                <a:sym typeface="Work Sans Medium"/>
              </a:rPr>
              <a:t>Info ke Pimpinan Unit yang mengajukan reservasi</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endParaRPr sz="1875" b="1">
              <a:solidFill>
                <a:srgbClr val="233D80"/>
              </a:solidFill>
              <a:latin typeface="Work Sans"/>
              <a:ea typeface="Work Sans"/>
              <a:cs typeface="Work Sans"/>
              <a:sym typeface="Work Sans"/>
            </a:endParaRPr>
          </a:p>
        </p:txBody>
      </p:sp>
      <p:sp>
        <p:nvSpPr>
          <p:cNvPr id="188" name="Google Shape;188;g3f3b8a727ec_0_63"/>
          <p:cNvSpPr/>
          <p:nvPr/>
        </p:nvSpPr>
        <p:spPr>
          <a:xfrm>
            <a:off x="4080800" y="4028225"/>
            <a:ext cx="10842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g3f3b8a727ec_0_63"/>
          <p:cNvSpPr/>
          <p:nvPr/>
        </p:nvSpPr>
        <p:spPr>
          <a:xfrm>
            <a:off x="5224495" y="3523689"/>
            <a:ext cx="2969700" cy="15357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g3f3b8a727ec_0_63"/>
          <p:cNvSpPr/>
          <p:nvPr/>
        </p:nvSpPr>
        <p:spPr>
          <a:xfrm>
            <a:off x="5628050" y="3798750"/>
            <a:ext cx="2206800" cy="6828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Reservasi divalidasi/</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dibatalkan?</a:t>
            </a:r>
            <a:endParaRPr sz="1875" b="1" i="0" u="none" strike="noStrike" cap="none">
              <a:solidFill>
                <a:schemeClr val="dk1"/>
              </a:solidFill>
              <a:latin typeface="Work Sans"/>
              <a:ea typeface="Work Sans"/>
              <a:cs typeface="Work Sans"/>
              <a:sym typeface="Work Sans"/>
            </a:endParaRPr>
          </a:p>
        </p:txBody>
      </p:sp>
      <p:sp>
        <p:nvSpPr>
          <p:cNvPr id="191" name="Google Shape;191;g3f3b8a727ec_0_63"/>
          <p:cNvSpPr/>
          <p:nvPr/>
        </p:nvSpPr>
        <p:spPr>
          <a:xfrm rot="5400000">
            <a:off x="6167622" y="5536183"/>
            <a:ext cx="10944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g3f3b8a727ec_0_63"/>
          <p:cNvSpPr/>
          <p:nvPr/>
        </p:nvSpPr>
        <p:spPr>
          <a:xfrm>
            <a:off x="5134175" y="6488475"/>
            <a:ext cx="3218100" cy="2345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g3f3b8a727ec_0_63"/>
          <p:cNvSpPr/>
          <p:nvPr/>
        </p:nvSpPr>
        <p:spPr>
          <a:xfrm>
            <a:off x="5307725" y="6636550"/>
            <a:ext cx="2871000" cy="19572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Status: Ditolak/Dibatalkan</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endParaRPr sz="1875" b="1">
              <a:solidFill>
                <a:srgbClr val="233D80"/>
              </a:solidFill>
              <a:latin typeface="Work Sans"/>
              <a:ea typeface="Work Sans"/>
              <a:cs typeface="Work Sans"/>
              <a:sym typeface="Work Sans"/>
            </a:endParaRPr>
          </a:p>
          <a:p>
            <a:pPr marL="0" lvl="0" indent="0" algn="ctr" rtl="0">
              <a:lnSpc>
                <a:spcPct val="98613"/>
              </a:lnSpc>
              <a:spcBef>
                <a:spcPts val="0"/>
              </a:spcBef>
              <a:spcAft>
                <a:spcPts val="0"/>
              </a:spcAft>
              <a:buClr>
                <a:schemeClr val="dk1"/>
              </a:buClr>
              <a:buSzPts val="1100"/>
              <a:buFont typeface="Arial"/>
              <a:buNone/>
            </a:pPr>
            <a:r>
              <a:rPr lang="en-US" sz="1875" b="1">
                <a:solidFill>
                  <a:srgbClr val="233D80"/>
                </a:solidFill>
                <a:latin typeface="Work Sans"/>
                <a:ea typeface="Work Sans"/>
                <a:cs typeface="Work Sans"/>
                <a:sym typeface="Work Sans"/>
              </a:rPr>
              <a:t>Terbit Surat Balasan</a:t>
            </a:r>
            <a:endParaRPr sz="1875" b="1">
              <a:solidFill>
                <a:srgbClr val="233D80"/>
              </a:solidFill>
              <a:latin typeface="Work Sans"/>
              <a:ea typeface="Work Sans"/>
              <a:cs typeface="Work Sans"/>
              <a:sym typeface="Work Sans"/>
            </a:endParaRPr>
          </a:p>
          <a:p>
            <a:pPr marL="0" lvl="0" indent="0" algn="ctr" rtl="0">
              <a:lnSpc>
                <a:spcPct val="98613"/>
              </a:lnSpc>
              <a:spcBef>
                <a:spcPts val="0"/>
              </a:spcBef>
              <a:spcAft>
                <a:spcPts val="0"/>
              </a:spcAft>
              <a:buClr>
                <a:schemeClr val="dk1"/>
              </a:buClr>
              <a:buSzPts val="1100"/>
              <a:buFont typeface="Arial"/>
              <a:buNone/>
            </a:pPr>
            <a:r>
              <a:rPr lang="en-US" sz="1875">
                <a:solidFill>
                  <a:srgbClr val="233D80"/>
                </a:solidFill>
                <a:latin typeface="Work Sans Medium"/>
                <a:ea typeface="Work Sans Medium"/>
                <a:cs typeface="Work Sans Medium"/>
                <a:sym typeface="Work Sans Medium"/>
              </a:rPr>
              <a:t>Info ke Pimpinan Unit yang mengajukan reservasi</a:t>
            </a:r>
            <a:endParaRPr sz="1875">
              <a:solidFill>
                <a:srgbClr val="233D80"/>
              </a:solidFill>
              <a:latin typeface="Work Sans Medium"/>
              <a:ea typeface="Work Sans Medium"/>
              <a:cs typeface="Work Sans Medium"/>
              <a:sym typeface="Work Sans Medium"/>
            </a:endParaRPr>
          </a:p>
        </p:txBody>
      </p:sp>
      <p:grpSp>
        <p:nvGrpSpPr>
          <p:cNvPr id="194" name="Google Shape;194;g3f3b8a727ec_0_63"/>
          <p:cNvGrpSpPr/>
          <p:nvPr/>
        </p:nvGrpSpPr>
        <p:grpSpPr>
          <a:xfrm>
            <a:off x="6411659" y="2734745"/>
            <a:ext cx="674100" cy="656400"/>
            <a:chOff x="2284250" y="3947175"/>
            <a:chExt cx="674100" cy="656400"/>
          </a:xfrm>
        </p:grpSpPr>
        <p:sp>
          <p:nvSpPr>
            <p:cNvPr id="195" name="Google Shape;195;g3f3b8a727ec_0_63"/>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g3f3b8a727ec_0_63"/>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5</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grpSp>
        <p:nvGrpSpPr>
          <p:cNvPr id="197" name="Google Shape;197;g3f3b8a727ec_0_63"/>
          <p:cNvGrpSpPr/>
          <p:nvPr/>
        </p:nvGrpSpPr>
        <p:grpSpPr>
          <a:xfrm>
            <a:off x="10742303" y="2746037"/>
            <a:ext cx="674100" cy="656400"/>
            <a:chOff x="2284250" y="3947175"/>
            <a:chExt cx="674100" cy="656400"/>
          </a:xfrm>
        </p:grpSpPr>
        <p:sp>
          <p:nvSpPr>
            <p:cNvPr id="198" name="Google Shape;198;g3f3b8a727ec_0_63"/>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g3f3b8a727ec_0_63"/>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6</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
        <p:nvSpPr>
          <p:cNvPr id="200" name="Google Shape;200;g3f3b8a727ec_0_63"/>
          <p:cNvSpPr/>
          <p:nvPr/>
        </p:nvSpPr>
        <p:spPr>
          <a:xfrm>
            <a:off x="8297882" y="4035681"/>
            <a:ext cx="10842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g3f3b8a727ec_0_63"/>
          <p:cNvSpPr/>
          <p:nvPr/>
        </p:nvSpPr>
        <p:spPr>
          <a:xfrm>
            <a:off x="6800603" y="5547451"/>
            <a:ext cx="1427400" cy="3852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chemeClr val="lt1"/>
                </a:solidFill>
                <a:latin typeface="Work Sans"/>
                <a:ea typeface="Work Sans"/>
                <a:cs typeface="Work Sans"/>
                <a:sym typeface="Work Sans"/>
              </a:rPr>
              <a:t>Batalkan</a:t>
            </a:r>
            <a:endParaRPr sz="1875">
              <a:solidFill>
                <a:schemeClr val="lt1"/>
              </a:solidFill>
              <a:latin typeface="Work Sans Medium"/>
              <a:ea typeface="Work Sans Medium"/>
              <a:cs typeface="Work Sans Medium"/>
              <a:sym typeface="Work Sans Medium"/>
            </a:endParaRPr>
          </a:p>
        </p:txBody>
      </p:sp>
      <p:sp>
        <p:nvSpPr>
          <p:cNvPr id="202" name="Google Shape;202;g3f3b8a727ec_0_63"/>
          <p:cNvSpPr/>
          <p:nvPr/>
        </p:nvSpPr>
        <p:spPr>
          <a:xfrm>
            <a:off x="8344256" y="3651100"/>
            <a:ext cx="1015200" cy="3852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chemeClr val="lt1"/>
                </a:solidFill>
                <a:latin typeface="Work Sans"/>
                <a:ea typeface="Work Sans"/>
                <a:cs typeface="Work Sans"/>
                <a:sym typeface="Work Sans"/>
              </a:rPr>
              <a:t>Validasi</a:t>
            </a:r>
            <a:endParaRPr sz="1875">
              <a:solidFill>
                <a:schemeClr val="lt1"/>
              </a:solidFill>
              <a:latin typeface="Work Sans Medium"/>
              <a:ea typeface="Work Sans Medium"/>
              <a:cs typeface="Work Sans Medium"/>
              <a:sym typeface="Work Sans Medium"/>
            </a:endParaRPr>
          </a:p>
        </p:txBody>
      </p:sp>
      <p:sp>
        <p:nvSpPr>
          <p:cNvPr id="203" name="Google Shape;203;g3f3b8a727ec_0_63"/>
          <p:cNvSpPr/>
          <p:nvPr/>
        </p:nvSpPr>
        <p:spPr>
          <a:xfrm>
            <a:off x="14032434" y="3580145"/>
            <a:ext cx="3218100" cy="1535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g3f3b8a727ec_0_63"/>
          <p:cNvSpPr/>
          <p:nvPr/>
        </p:nvSpPr>
        <p:spPr>
          <a:xfrm>
            <a:off x="14314184" y="3771503"/>
            <a:ext cx="2586300" cy="10401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b="1">
                <a:solidFill>
                  <a:srgbClr val="233D80"/>
                </a:solidFill>
                <a:latin typeface="Work Sans"/>
                <a:ea typeface="Work Sans"/>
                <a:cs typeface="Work Sans"/>
                <a:sym typeface="Work Sans"/>
              </a:rPr>
              <a:t>Ploting ke Jadwal Penggunaan Ruang</a:t>
            </a:r>
            <a:endParaRPr sz="1875" b="1">
              <a:solidFill>
                <a:srgbClr val="233D80"/>
              </a:solidFill>
              <a:latin typeface="Work Sans"/>
              <a:ea typeface="Work Sans"/>
              <a:cs typeface="Work Sans"/>
              <a:sym typeface="Work Sans"/>
            </a:endParaRPr>
          </a:p>
          <a:p>
            <a:pPr marL="0" marR="0" lvl="0" indent="0" algn="ctr"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Otomatis dan proses selesai</a:t>
            </a:r>
            <a:endParaRPr sz="1875">
              <a:solidFill>
                <a:srgbClr val="233D80"/>
              </a:solidFill>
              <a:latin typeface="Work Sans Medium"/>
              <a:ea typeface="Work Sans Medium"/>
              <a:cs typeface="Work Sans Medium"/>
              <a:sym typeface="Work Sans Medium"/>
            </a:endParaRPr>
          </a:p>
        </p:txBody>
      </p:sp>
      <p:sp>
        <p:nvSpPr>
          <p:cNvPr id="205" name="Google Shape;205;g3f3b8a727ec_0_63"/>
          <p:cNvSpPr/>
          <p:nvPr/>
        </p:nvSpPr>
        <p:spPr>
          <a:xfrm>
            <a:off x="12856114" y="4024512"/>
            <a:ext cx="1084200" cy="4953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06" name="Google Shape;206;g3f3b8a727ec_0_63"/>
          <p:cNvGrpSpPr/>
          <p:nvPr/>
        </p:nvGrpSpPr>
        <p:grpSpPr>
          <a:xfrm>
            <a:off x="15270278" y="2697937"/>
            <a:ext cx="674100" cy="656400"/>
            <a:chOff x="2284250" y="3947175"/>
            <a:chExt cx="674100" cy="656400"/>
          </a:xfrm>
        </p:grpSpPr>
        <p:sp>
          <p:nvSpPr>
            <p:cNvPr id="207" name="Google Shape;207;g3f3b8a727ec_0_63"/>
            <p:cNvSpPr/>
            <p:nvPr/>
          </p:nvSpPr>
          <p:spPr>
            <a:xfrm>
              <a:off x="2284250" y="3947175"/>
              <a:ext cx="674100" cy="656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g3f3b8a727ec_0_63"/>
            <p:cNvSpPr/>
            <p:nvPr/>
          </p:nvSpPr>
          <p:spPr>
            <a:xfrm>
              <a:off x="2294908" y="4029425"/>
              <a:ext cx="652800" cy="447600"/>
            </a:xfrm>
            <a:prstGeom prst="rect">
              <a:avLst/>
            </a:prstGeom>
            <a:noFill/>
            <a:ln>
              <a:noFill/>
            </a:ln>
          </p:spPr>
          <p:txBody>
            <a:bodyPr spcFirstLastPara="1" wrap="square" lIns="0" tIns="0" rIns="0" bIns="0" anchor="t" anchorCtr="0">
              <a:noAutofit/>
            </a:bodyPr>
            <a:lstStyle/>
            <a:p>
              <a:pPr marL="0" marR="0" lvl="0" indent="0" algn="ctr" rtl="0">
                <a:lnSpc>
                  <a:spcPct val="99866"/>
                </a:lnSpc>
                <a:spcBef>
                  <a:spcPts val="0"/>
                </a:spcBef>
                <a:spcAft>
                  <a:spcPts val="0"/>
                </a:spcAft>
                <a:buClr>
                  <a:srgbClr val="233D80"/>
                </a:buClr>
                <a:buSzPts val="3000"/>
                <a:buFont typeface="Work Sans"/>
                <a:buNone/>
              </a:pPr>
              <a:r>
                <a:rPr lang="en-US" sz="3000" b="1">
                  <a:solidFill>
                    <a:srgbClr val="233D80"/>
                  </a:solidFill>
                  <a:latin typeface="Work Sans"/>
                  <a:ea typeface="Work Sans"/>
                  <a:cs typeface="Work Sans"/>
                  <a:sym typeface="Work Sans"/>
                </a:rPr>
                <a:t>7</a:t>
              </a:r>
              <a:r>
                <a:rPr lang="en-US" sz="3000" b="1" i="0" u="none" strike="noStrike" cap="none">
                  <a:solidFill>
                    <a:srgbClr val="233D80"/>
                  </a:solidFill>
                  <a:latin typeface="Work Sans"/>
                  <a:ea typeface="Work Sans"/>
                  <a:cs typeface="Work Sans"/>
                  <a:sym typeface="Work Sans"/>
                </a:rPr>
                <a:t> </a:t>
              </a:r>
              <a:endParaRPr sz="30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
        <p:cNvGrpSpPr/>
        <p:nvPr/>
      </p:nvGrpSpPr>
      <p:grpSpPr>
        <a:xfrm>
          <a:off x="0" y="0"/>
          <a:ext cx="0" cy="0"/>
          <a:chOff x="0" y="0"/>
          <a:chExt cx="0" cy="0"/>
        </a:xfrm>
      </p:grpSpPr>
      <p:pic>
        <p:nvPicPr>
          <p:cNvPr id="214" name="Google Shape;214;g3f942eaf774_0_50"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215" name="Google Shape;215;g3f942eaf774_0_50"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216" name="Google Shape;216;g3f942eaf774_0_50" descr="preencoded.png"/>
          <p:cNvPicPr preferRelativeResize="0"/>
          <p:nvPr/>
        </p:nvPicPr>
        <p:blipFill rotWithShape="1">
          <a:blip r:embed="rId5">
            <a:alphaModFix/>
          </a:blip>
          <a:srcRect/>
          <a:stretch/>
        </p:blipFill>
        <p:spPr>
          <a:xfrm>
            <a:off x="723900" y="1514475"/>
            <a:ext cx="16792575" cy="7656776"/>
          </a:xfrm>
          <a:prstGeom prst="rect">
            <a:avLst/>
          </a:prstGeom>
          <a:noFill/>
          <a:ln>
            <a:noFill/>
          </a:ln>
        </p:spPr>
      </p:pic>
      <p:pic>
        <p:nvPicPr>
          <p:cNvPr id="217" name="Google Shape;217;g3f942eaf774_0_50"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218" name="Google Shape;218;g3f942eaf774_0_50"/>
          <p:cNvSpPr/>
          <p:nvPr/>
        </p:nvSpPr>
        <p:spPr>
          <a:xfrm>
            <a:off x="2771775" y="1849131"/>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5600">
                <a:solidFill>
                  <a:srgbClr val="233D80"/>
                </a:solidFill>
                <a:latin typeface="Work Sans ExtraBold"/>
                <a:ea typeface="Work Sans ExtraBold"/>
                <a:cs typeface="Work Sans ExtraBold"/>
                <a:sym typeface="Work Sans ExtraBold"/>
              </a:rPr>
              <a:t>Cara Melakukan Reservasi Ruang</a:t>
            </a:r>
            <a:endParaRPr sz="5600" b="0" i="0" u="none" strike="noStrike" cap="none">
              <a:solidFill>
                <a:schemeClr val="dk1"/>
              </a:solidFill>
              <a:latin typeface="Calibri"/>
              <a:ea typeface="Calibri"/>
              <a:cs typeface="Calibri"/>
              <a:sym typeface="Calibri"/>
            </a:endParaRPr>
          </a:p>
        </p:txBody>
      </p:sp>
      <p:sp>
        <p:nvSpPr>
          <p:cNvPr id="219" name="Google Shape;219;g3f942eaf774_0_50"/>
          <p:cNvSpPr/>
          <p:nvPr/>
        </p:nvSpPr>
        <p:spPr>
          <a:xfrm>
            <a:off x="1271675" y="6800506"/>
            <a:ext cx="7194600" cy="683700"/>
          </a:xfrm>
          <a:prstGeom prst="rect">
            <a:avLst/>
          </a:prstGeom>
          <a:noFill/>
          <a:ln>
            <a:noFill/>
          </a:ln>
        </p:spPr>
        <p:txBody>
          <a:bodyPr spcFirstLastPara="1" wrap="square" lIns="0" tIns="0" rIns="0" bIns="0" anchor="t" anchorCtr="0">
            <a:noAutofit/>
          </a:bodyPr>
          <a:lstStyle/>
          <a:p>
            <a:pPr marL="0" marR="0" lvl="0" indent="0" algn="l"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Pilih menu </a:t>
            </a:r>
            <a:r>
              <a:rPr lang="en-US" sz="1875" b="1">
                <a:solidFill>
                  <a:srgbClr val="233D80"/>
                </a:solidFill>
                <a:latin typeface="Work Sans"/>
                <a:ea typeface="Work Sans"/>
                <a:cs typeface="Work Sans"/>
                <a:sym typeface="Work Sans"/>
              </a:rPr>
              <a:t>Reservasi Ruang</a:t>
            </a:r>
            <a:r>
              <a:rPr lang="en-US" sz="1875">
                <a:solidFill>
                  <a:srgbClr val="233D80"/>
                </a:solidFill>
                <a:latin typeface="Work Sans Medium"/>
                <a:ea typeface="Work Sans Medium"/>
                <a:cs typeface="Work Sans Medium"/>
                <a:sym typeface="Work Sans Medium"/>
              </a:rPr>
              <a:t> untuk pengajuan reservasi</a:t>
            </a:r>
            <a:endParaRPr sz="1875" i="0" u="none" strike="noStrike" cap="none">
              <a:solidFill>
                <a:schemeClr val="dk1"/>
              </a:solidFill>
              <a:latin typeface="Work Sans Medium"/>
              <a:ea typeface="Work Sans Medium"/>
              <a:cs typeface="Work Sans Medium"/>
              <a:sym typeface="Work Sans Medium"/>
            </a:endParaRPr>
          </a:p>
        </p:txBody>
      </p:sp>
      <p:sp>
        <p:nvSpPr>
          <p:cNvPr id="220" name="Google Shape;220;g3f942eaf774_0_50"/>
          <p:cNvSpPr/>
          <p:nvPr/>
        </p:nvSpPr>
        <p:spPr>
          <a:xfrm>
            <a:off x="9251425" y="6800500"/>
            <a:ext cx="7678800" cy="2169300"/>
          </a:xfrm>
          <a:prstGeom prst="rect">
            <a:avLst/>
          </a:prstGeom>
          <a:noFill/>
          <a:ln>
            <a:noFill/>
          </a:ln>
        </p:spPr>
        <p:txBody>
          <a:bodyPr spcFirstLastPara="1" wrap="square" lIns="0" tIns="0" rIns="0" bIns="0" anchor="t" anchorCtr="0">
            <a:noAutofit/>
          </a:bodyPr>
          <a:lstStyle/>
          <a:p>
            <a:pPr marL="0" marR="0" lvl="0" indent="0" algn="just"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Status yang terdapat pada daftar pengajuan:</a:t>
            </a:r>
            <a:endParaRPr sz="1875">
              <a:solidFill>
                <a:srgbClr val="233D80"/>
              </a:solidFill>
              <a:latin typeface="Work Sans Medium"/>
              <a:ea typeface="Work Sans Medium"/>
              <a:cs typeface="Work Sans Medium"/>
              <a:sym typeface="Work Sans Medium"/>
            </a:endParaRPr>
          </a:p>
          <a:p>
            <a:pPr marL="457200" marR="0" lvl="0" indent="-347663" algn="just" rtl="0">
              <a:lnSpc>
                <a:spcPct val="98613"/>
              </a:lnSpc>
              <a:spcBef>
                <a:spcPts val="0"/>
              </a:spcBef>
              <a:spcAft>
                <a:spcPts val="0"/>
              </a:spcAft>
              <a:buClr>
                <a:srgbClr val="233D80"/>
              </a:buClr>
              <a:buSzPts val="1875"/>
              <a:buFont typeface="Work Sans"/>
              <a:buChar char="●"/>
            </a:pPr>
            <a:r>
              <a:rPr lang="en-US" sz="1875" b="1">
                <a:solidFill>
                  <a:srgbClr val="233D80"/>
                </a:solidFill>
                <a:latin typeface="Work Sans"/>
                <a:ea typeface="Work Sans"/>
                <a:cs typeface="Work Sans"/>
                <a:sym typeface="Work Sans"/>
              </a:rPr>
              <a:t>Dibatalkan: </a:t>
            </a:r>
            <a:r>
              <a:rPr lang="en-US" sz="1875">
                <a:solidFill>
                  <a:srgbClr val="233D80"/>
                </a:solidFill>
                <a:latin typeface="Work Sans Medium"/>
                <a:ea typeface="Work Sans Medium"/>
                <a:cs typeface="Work Sans Medium"/>
                <a:sym typeface="Work Sans Medium"/>
              </a:rPr>
              <a:t>status pengajuan ditolak oleh pimpinan unit atau dibatalkan oleh admin unit.</a:t>
            </a:r>
            <a:endParaRPr sz="1875">
              <a:solidFill>
                <a:srgbClr val="233D80"/>
              </a:solidFill>
              <a:latin typeface="Work Sans Medium"/>
              <a:ea typeface="Work Sans Medium"/>
              <a:cs typeface="Work Sans Medium"/>
              <a:sym typeface="Work Sans Medium"/>
            </a:endParaRPr>
          </a:p>
          <a:p>
            <a:pPr marL="457200" marR="0" lvl="0" indent="-347663" algn="just" rtl="0">
              <a:lnSpc>
                <a:spcPct val="98613"/>
              </a:lnSpc>
              <a:spcBef>
                <a:spcPts val="0"/>
              </a:spcBef>
              <a:spcAft>
                <a:spcPts val="0"/>
              </a:spcAft>
              <a:buClr>
                <a:srgbClr val="233D80"/>
              </a:buClr>
              <a:buSzPts val="1875"/>
              <a:buFont typeface="Work Sans"/>
              <a:buChar char="●"/>
            </a:pPr>
            <a:r>
              <a:rPr lang="en-US" sz="1875" b="1">
                <a:solidFill>
                  <a:srgbClr val="233D80"/>
                </a:solidFill>
                <a:latin typeface="Work Sans"/>
                <a:ea typeface="Work Sans"/>
                <a:cs typeface="Work Sans"/>
                <a:sym typeface="Work Sans"/>
              </a:rPr>
              <a:t>Surat Terbit: </a:t>
            </a:r>
            <a:r>
              <a:rPr lang="en-US" sz="1875">
                <a:solidFill>
                  <a:srgbClr val="233D80"/>
                </a:solidFill>
                <a:latin typeface="Work Sans Medium"/>
                <a:ea typeface="Work Sans Medium"/>
                <a:cs typeface="Work Sans Medium"/>
                <a:sym typeface="Work Sans Medium"/>
              </a:rPr>
              <a:t>status masih dalam pengajuan dan surat telah terbit.</a:t>
            </a:r>
            <a:endParaRPr sz="1875">
              <a:solidFill>
                <a:srgbClr val="233D80"/>
              </a:solidFill>
              <a:latin typeface="Work Sans Medium"/>
              <a:ea typeface="Work Sans Medium"/>
              <a:cs typeface="Work Sans Medium"/>
              <a:sym typeface="Work Sans Medium"/>
            </a:endParaRPr>
          </a:p>
          <a:p>
            <a:pPr marL="457200" marR="0" lvl="0" indent="-347663" algn="just" rtl="0">
              <a:lnSpc>
                <a:spcPct val="98613"/>
              </a:lnSpc>
              <a:spcBef>
                <a:spcPts val="0"/>
              </a:spcBef>
              <a:spcAft>
                <a:spcPts val="0"/>
              </a:spcAft>
              <a:buClr>
                <a:srgbClr val="233D80"/>
              </a:buClr>
              <a:buSzPts val="1875"/>
              <a:buFont typeface="Work Sans"/>
              <a:buChar char="●"/>
            </a:pPr>
            <a:r>
              <a:rPr lang="en-US" sz="1875" b="1">
                <a:solidFill>
                  <a:srgbClr val="233D80"/>
                </a:solidFill>
                <a:latin typeface="Work Sans"/>
                <a:ea typeface="Work Sans"/>
                <a:cs typeface="Work Sans"/>
                <a:sym typeface="Work Sans"/>
              </a:rPr>
              <a:t>Diajukan: </a:t>
            </a:r>
            <a:r>
              <a:rPr lang="en-US" sz="1875">
                <a:solidFill>
                  <a:srgbClr val="233D80"/>
                </a:solidFill>
                <a:latin typeface="Work Sans Medium"/>
                <a:ea typeface="Work Sans Medium"/>
                <a:cs typeface="Work Sans Medium"/>
                <a:sym typeface="Work Sans Medium"/>
              </a:rPr>
              <a:t>status peminjaman masih dalam pengajuan.</a:t>
            </a:r>
            <a:endParaRPr sz="1875">
              <a:solidFill>
                <a:srgbClr val="233D80"/>
              </a:solidFill>
              <a:latin typeface="Work Sans Medium"/>
              <a:ea typeface="Work Sans Medium"/>
              <a:cs typeface="Work Sans Medium"/>
              <a:sym typeface="Work Sans Medium"/>
            </a:endParaRPr>
          </a:p>
          <a:p>
            <a:pPr marL="457200" marR="0" lvl="0" indent="-347663" algn="just" rtl="0">
              <a:lnSpc>
                <a:spcPct val="98613"/>
              </a:lnSpc>
              <a:spcBef>
                <a:spcPts val="0"/>
              </a:spcBef>
              <a:spcAft>
                <a:spcPts val="0"/>
              </a:spcAft>
              <a:buClr>
                <a:srgbClr val="233D80"/>
              </a:buClr>
              <a:buSzPts val="1875"/>
              <a:buFont typeface="Work Sans"/>
              <a:buChar char="●"/>
            </a:pPr>
            <a:r>
              <a:rPr lang="en-US" sz="1875" b="1">
                <a:solidFill>
                  <a:srgbClr val="233D80"/>
                </a:solidFill>
                <a:latin typeface="Work Sans"/>
                <a:ea typeface="Work Sans"/>
                <a:cs typeface="Work Sans"/>
                <a:sym typeface="Work Sans"/>
              </a:rPr>
              <a:t>Disetujui: </a:t>
            </a:r>
            <a:r>
              <a:rPr lang="en-US" sz="1875">
                <a:solidFill>
                  <a:srgbClr val="233D80"/>
                </a:solidFill>
                <a:latin typeface="Work Sans Medium"/>
                <a:ea typeface="Work Sans Medium"/>
                <a:cs typeface="Work Sans Medium"/>
                <a:sym typeface="Work Sans Medium"/>
              </a:rPr>
              <a:t>status pengajuan ruang telah disetujui. </a:t>
            </a:r>
            <a:endParaRPr sz="1875">
              <a:solidFill>
                <a:srgbClr val="233D80"/>
              </a:solidFill>
              <a:latin typeface="Work Sans Medium"/>
              <a:ea typeface="Work Sans Medium"/>
              <a:cs typeface="Work Sans Medium"/>
              <a:sym typeface="Work Sans Medium"/>
            </a:endParaRPr>
          </a:p>
        </p:txBody>
      </p:sp>
      <p:sp>
        <p:nvSpPr>
          <p:cNvPr id="221" name="Google Shape;221;g3f942eaf774_0_50"/>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222" name="Google Shape;222;g3f942eaf774_0_50"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223" name="Google Shape;223;g3f942eaf774_0_50"/>
          <p:cNvPicPr preferRelativeResize="0"/>
          <p:nvPr/>
        </p:nvPicPr>
        <p:blipFill>
          <a:blip r:embed="rId8">
            <a:alphaModFix/>
          </a:blip>
          <a:stretch>
            <a:fillRect/>
          </a:stretch>
        </p:blipFill>
        <p:spPr>
          <a:xfrm>
            <a:off x="1271663" y="3235031"/>
            <a:ext cx="7678672" cy="3381875"/>
          </a:xfrm>
          <a:prstGeom prst="rect">
            <a:avLst/>
          </a:prstGeom>
          <a:noFill/>
          <a:ln w="8950" cap="flat" cmpd="sng">
            <a:solidFill>
              <a:srgbClr val="B7B7B7"/>
            </a:solidFill>
            <a:prstDash val="solid"/>
            <a:round/>
            <a:headEnd type="none" w="sm" len="sm"/>
            <a:tailEnd type="none" w="sm" len="sm"/>
          </a:ln>
        </p:spPr>
      </p:pic>
      <p:sp>
        <p:nvSpPr>
          <p:cNvPr id="224" name="Google Shape;224;g3f942eaf774_0_50"/>
          <p:cNvSpPr/>
          <p:nvPr/>
        </p:nvSpPr>
        <p:spPr>
          <a:xfrm>
            <a:off x="3238336" y="3402130"/>
            <a:ext cx="1867800" cy="259800"/>
          </a:xfrm>
          <a:prstGeom prst="rect">
            <a:avLst/>
          </a:prstGeom>
          <a:solidFill>
            <a:schemeClr val="lt1"/>
          </a:solidFill>
          <a:ln>
            <a:noFill/>
          </a:ln>
        </p:spPr>
        <p:txBody>
          <a:bodyPr spcFirstLastPara="1" wrap="square" lIns="86000" tIns="86000" rIns="86000" bIns="86000" anchor="ctr" anchorCtr="0">
            <a:noAutofit/>
          </a:bodyPr>
          <a:lstStyle/>
          <a:p>
            <a:pPr marL="0" lvl="0" indent="0" algn="ctr" rtl="0">
              <a:spcBef>
                <a:spcPts val="0"/>
              </a:spcBef>
              <a:spcAft>
                <a:spcPts val="0"/>
              </a:spcAft>
              <a:buNone/>
            </a:pPr>
            <a:endParaRPr sz="1317"/>
          </a:p>
        </p:txBody>
      </p:sp>
      <p:sp>
        <p:nvSpPr>
          <p:cNvPr id="225" name="Google Shape;225;g3f942eaf774_0_50"/>
          <p:cNvSpPr/>
          <p:nvPr/>
        </p:nvSpPr>
        <p:spPr>
          <a:xfrm>
            <a:off x="6720305" y="3740210"/>
            <a:ext cx="2020500" cy="1420200"/>
          </a:xfrm>
          <a:prstGeom prst="rect">
            <a:avLst/>
          </a:prstGeom>
          <a:noFill/>
          <a:ln w="26875" cap="flat" cmpd="sng">
            <a:solidFill>
              <a:srgbClr val="AE2E24"/>
            </a:solidFill>
            <a:prstDash val="solid"/>
            <a:round/>
            <a:headEnd type="none" w="sm" len="sm"/>
            <a:tailEnd type="none" w="sm" len="sm"/>
          </a:ln>
        </p:spPr>
        <p:txBody>
          <a:bodyPr spcFirstLastPara="1" wrap="square" lIns="86000" tIns="86000" rIns="86000" bIns="86000" anchor="ctr" anchorCtr="0">
            <a:noAutofit/>
          </a:bodyPr>
          <a:lstStyle/>
          <a:p>
            <a:pPr marL="0" lvl="0" indent="0" algn="ctr" rtl="0">
              <a:spcBef>
                <a:spcPts val="0"/>
              </a:spcBef>
              <a:spcAft>
                <a:spcPts val="0"/>
              </a:spcAft>
              <a:buNone/>
            </a:pPr>
            <a:endParaRPr sz="1317"/>
          </a:p>
        </p:txBody>
      </p:sp>
      <p:pic>
        <p:nvPicPr>
          <p:cNvPr id="226" name="Google Shape;226;g3f942eaf774_0_50"/>
          <p:cNvPicPr preferRelativeResize="0"/>
          <p:nvPr/>
        </p:nvPicPr>
        <p:blipFill>
          <a:blip r:embed="rId9">
            <a:alphaModFix/>
          </a:blip>
          <a:stretch>
            <a:fillRect/>
          </a:stretch>
        </p:blipFill>
        <p:spPr>
          <a:xfrm>
            <a:off x="9251425" y="3235025"/>
            <a:ext cx="7678650" cy="3428405"/>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
        <p:cNvGrpSpPr/>
        <p:nvPr/>
      </p:nvGrpSpPr>
      <p:grpSpPr>
        <a:xfrm>
          <a:off x="0" y="0"/>
          <a:ext cx="0" cy="0"/>
          <a:chOff x="0" y="0"/>
          <a:chExt cx="0" cy="0"/>
        </a:xfrm>
      </p:grpSpPr>
      <p:pic>
        <p:nvPicPr>
          <p:cNvPr id="232" name="Google Shape;232;g3f942eaf774_0_68"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233" name="Google Shape;233;g3f942eaf774_0_68"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234" name="Google Shape;234;g3f942eaf774_0_68" descr="preencoded.png"/>
          <p:cNvPicPr preferRelativeResize="0"/>
          <p:nvPr/>
        </p:nvPicPr>
        <p:blipFill rotWithShape="1">
          <a:blip r:embed="rId5">
            <a:alphaModFix/>
          </a:blip>
          <a:srcRect/>
          <a:stretch/>
        </p:blipFill>
        <p:spPr>
          <a:xfrm>
            <a:off x="723900" y="1514475"/>
            <a:ext cx="16792575" cy="7400924"/>
          </a:xfrm>
          <a:prstGeom prst="rect">
            <a:avLst/>
          </a:prstGeom>
          <a:noFill/>
          <a:ln>
            <a:noFill/>
          </a:ln>
        </p:spPr>
      </p:pic>
      <p:pic>
        <p:nvPicPr>
          <p:cNvPr id="235" name="Google Shape;235;g3f942eaf774_0_68"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236" name="Google Shape;236;g3f942eaf774_0_68"/>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5600">
                <a:solidFill>
                  <a:srgbClr val="233D80"/>
                </a:solidFill>
                <a:latin typeface="Work Sans ExtraBold"/>
                <a:ea typeface="Work Sans ExtraBold"/>
                <a:cs typeface="Work Sans ExtraBold"/>
                <a:sym typeface="Work Sans ExtraBold"/>
              </a:rPr>
              <a:t>Cara Melakukan Reservasi Ruang</a:t>
            </a:r>
            <a:endParaRPr sz="5600" b="0" i="0" u="none" strike="noStrike" cap="none">
              <a:solidFill>
                <a:schemeClr val="dk1"/>
              </a:solidFill>
              <a:latin typeface="Calibri"/>
              <a:ea typeface="Calibri"/>
              <a:cs typeface="Calibri"/>
              <a:sym typeface="Calibri"/>
            </a:endParaRPr>
          </a:p>
        </p:txBody>
      </p:sp>
      <p:sp>
        <p:nvSpPr>
          <p:cNvPr id="237" name="Google Shape;237;g3f942eaf774_0_68"/>
          <p:cNvSpPr/>
          <p:nvPr/>
        </p:nvSpPr>
        <p:spPr>
          <a:xfrm>
            <a:off x="1177225" y="7144150"/>
            <a:ext cx="7360200" cy="756300"/>
          </a:xfrm>
          <a:prstGeom prst="rect">
            <a:avLst/>
          </a:prstGeom>
          <a:noFill/>
          <a:ln>
            <a:noFill/>
          </a:ln>
        </p:spPr>
        <p:txBody>
          <a:bodyPr spcFirstLastPara="1" wrap="square" lIns="0" tIns="0" rIns="0" bIns="0" anchor="t" anchorCtr="0">
            <a:noAutofit/>
          </a:bodyPr>
          <a:lstStyle/>
          <a:p>
            <a:pPr marL="0" marR="0" lvl="0" indent="0" algn="l"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Klik tombol </a:t>
            </a:r>
            <a:r>
              <a:rPr lang="en-US" sz="1875" b="1">
                <a:solidFill>
                  <a:srgbClr val="233D80"/>
                </a:solidFill>
                <a:latin typeface="Work Sans"/>
                <a:ea typeface="Work Sans"/>
                <a:cs typeface="Work Sans"/>
                <a:sym typeface="Work Sans"/>
              </a:rPr>
              <a:t>Ajukan Reservasi Ruang </a:t>
            </a:r>
            <a:r>
              <a:rPr lang="en-US" sz="1875">
                <a:solidFill>
                  <a:srgbClr val="233D80"/>
                </a:solidFill>
                <a:latin typeface="Work Sans Medium"/>
                <a:ea typeface="Work Sans Medium"/>
                <a:cs typeface="Work Sans Medium"/>
                <a:sym typeface="Work Sans Medium"/>
              </a:rPr>
              <a:t>untuk pengajuan reservasi ruang</a:t>
            </a:r>
            <a:endParaRPr sz="1875" u="none" strike="noStrike" cap="none">
              <a:solidFill>
                <a:schemeClr val="dk1"/>
              </a:solidFill>
              <a:latin typeface="Work Sans Medium"/>
              <a:ea typeface="Work Sans Medium"/>
              <a:cs typeface="Work Sans Medium"/>
              <a:sym typeface="Work Sans Medium"/>
            </a:endParaRPr>
          </a:p>
        </p:txBody>
      </p:sp>
      <p:sp>
        <p:nvSpPr>
          <p:cNvPr id="238" name="Google Shape;238;g3f942eaf774_0_68"/>
          <p:cNvSpPr/>
          <p:nvPr/>
        </p:nvSpPr>
        <p:spPr>
          <a:xfrm>
            <a:off x="10354125" y="7814122"/>
            <a:ext cx="6572100" cy="427800"/>
          </a:xfrm>
          <a:prstGeom prst="rect">
            <a:avLst/>
          </a:prstGeom>
          <a:noFill/>
          <a:ln>
            <a:noFill/>
          </a:ln>
        </p:spPr>
        <p:txBody>
          <a:bodyPr spcFirstLastPara="1" wrap="square" lIns="0" tIns="0" rIns="0" bIns="0" anchor="t" anchorCtr="0">
            <a:noAutofit/>
          </a:bodyPr>
          <a:lstStyle/>
          <a:p>
            <a:pPr marL="0" marR="0" lvl="0" indent="0" algn="ctr" rtl="0">
              <a:lnSpc>
                <a:spcPct val="98613"/>
              </a:lnSpc>
              <a:spcBef>
                <a:spcPts val="0"/>
              </a:spcBef>
              <a:spcAft>
                <a:spcPts val="0"/>
              </a:spcAft>
              <a:buNone/>
            </a:pPr>
            <a:r>
              <a:rPr lang="en-US" sz="1875">
                <a:solidFill>
                  <a:srgbClr val="233D80"/>
                </a:solidFill>
                <a:latin typeface="Work Sans Medium"/>
                <a:ea typeface="Work Sans Medium"/>
                <a:cs typeface="Work Sans Medium"/>
                <a:sym typeface="Work Sans Medium"/>
              </a:rPr>
              <a:t>Isi form untuk mengajukan reservasi ruang</a:t>
            </a:r>
            <a:endParaRPr sz="1875">
              <a:solidFill>
                <a:srgbClr val="233D80"/>
              </a:solidFill>
              <a:latin typeface="Work Sans Medium"/>
              <a:ea typeface="Work Sans Medium"/>
              <a:cs typeface="Work Sans Medium"/>
              <a:sym typeface="Work Sans Medium"/>
            </a:endParaRPr>
          </a:p>
        </p:txBody>
      </p:sp>
      <p:sp>
        <p:nvSpPr>
          <p:cNvPr id="239" name="Google Shape;239;g3f942eaf774_0_68"/>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240" name="Google Shape;240;g3f942eaf774_0_68"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pic>
        <p:nvPicPr>
          <p:cNvPr id="241" name="Google Shape;241;g3f942eaf774_0_68"/>
          <p:cNvPicPr preferRelativeResize="0"/>
          <p:nvPr/>
        </p:nvPicPr>
        <p:blipFill>
          <a:blip r:embed="rId8">
            <a:alphaModFix/>
          </a:blip>
          <a:stretch>
            <a:fillRect/>
          </a:stretch>
        </p:blipFill>
        <p:spPr>
          <a:xfrm>
            <a:off x="1177225" y="3299400"/>
            <a:ext cx="8069704" cy="3603000"/>
          </a:xfrm>
          <a:prstGeom prst="rect">
            <a:avLst/>
          </a:prstGeom>
          <a:noFill/>
          <a:ln w="9525" cap="flat" cmpd="sng">
            <a:solidFill>
              <a:srgbClr val="B7B7B7"/>
            </a:solidFill>
            <a:prstDash val="solid"/>
            <a:round/>
            <a:headEnd type="none" w="sm" len="sm"/>
            <a:tailEnd type="none" w="sm" len="sm"/>
          </a:ln>
        </p:spPr>
      </p:pic>
      <p:sp>
        <p:nvSpPr>
          <p:cNvPr id="242" name="Google Shape;242;g3f942eaf774_0_68"/>
          <p:cNvSpPr/>
          <p:nvPr/>
        </p:nvSpPr>
        <p:spPr>
          <a:xfrm>
            <a:off x="6451225" y="4254050"/>
            <a:ext cx="1276500" cy="525600"/>
          </a:xfrm>
          <a:prstGeom prst="rect">
            <a:avLst/>
          </a:prstGeom>
          <a:noFill/>
          <a:ln w="38100" cap="flat" cmpd="sng">
            <a:solidFill>
              <a:srgbClr val="AE2E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3" name="Google Shape;243;g3f942eaf774_0_68"/>
          <p:cNvPicPr preferRelativeResize="0"/>
          <p:nvPr/>
        </p:nvPicPr>
        <p:blipFill>
          <a:blip r:embed="rId9">
            <a:alphaModFix/>
          </a:blip>
          <a:stretch>
            <a:fillRect/>
          </a:stretch>
        </p:blipFill>
        <p:spPr>
          <a:xfrm>
            <a:off x="9589001" y="3299400"/>
            <a:ext cx="3823747" cy="4240899"/>
          </a:xfrm>
          <a:prstGeom prst="rect">
            <a:avLst/>
          </a:prstGeom>
          <a:noFill/>
          <a:ln w="9525" cap="flat" cmpd="sng">
            <a:solidFill>
              <a:srgbClr val="B7B7B7"/>
            </a:solidFill>
            <a:prstDash val="solid"/>
            <a:round/>
            <a:headEnd type="none" w="sm" len="sm"/>
            <a:tailEnd type="none" w="sm" len="sm"/>
          </a:ln>
        </p:spPr>
      </p:pic>
      <p:pic>
        <p:nvPicPr>
          <p:cNvPr id="244" name="Google Shape;244;g3f942eaf774_0_68"/>
          <p:cNvPicPr preferRelativeResize="0"/>
          <p:nvPr/>
        </p:nvPicPr>
        <p:blipFill>
          <a:blip r:embed="rId10">
            <a:alphaModFix/>
          </a:blip>
          <a:stretch>
            <a:fillRect/>
          </a:stretch>
        </p:blipFill>
        <p:spPr>
          <a:xfrm>
            <a:off x="13496312" y="3299400"/>
            <a:ext cx="3668911" cy="3507250"/>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9"/>
        <p:cNvGrpSpPr/>
        <p:nvPr/>
      </p:nvGrpSpPr>
      <p:grpSpPr>
        <a:xfrm>
          <a:off x="0" y="0"/>
          <a:ext cx="0" cy="0"/>
          <a:chOff x="0" y="0"/>
          <a:chExt cx="0" cy="0"/>
        </a:xfrm>
      </p:grpSpPr>
      <p:pic>
        <p:nvPicPr>
          <p:cNvPr id="250" name="Google Shape;250;g3f942eaf774_0_83" descr="preencoded.png"/>
          <p:cNvPicPr preferRelativeResize="0"/>
          <p:nvPr/>
        </p:nvPicPr>
        <p:blipFill rotWithShape="1">
          <a:blip r:embed="rId3">
            <a:alphaModFix/>
          </a:blip>
          <a:srcRect/>
          <a:stretch/>
        </p:blipFill>
        <p:spPr>
          <a:xfrm>
            <a:off x="0" y="0"/>
            <a:ext cx="18287999" cy="10287001"/>
          </a:xfrm>
          <a:prstGeom prst="rect">
            <a:avLst/>
          </a:prstGeom>
          <a:noFill/>
          <a:ln>
            <a:noFill/>
          </a:ln>
        </p:spPr>
      </p:pic>
      <p:pic>
        <p:nvPicPr>
          <p:cNvPr id="251" name="Google Shape;251;g3f942eaf774_0_83" descr="preencoded.png"/>
          <p:cNvPicPr preferRelativeResize="0"/>
          <p:nvPr/>
        </p:nvPicPr>
        <p:blipFill rotWithShape="1">
          <a:blip r:embed="rId4">
            <a:alphaModFix/>
          </a:blip>
          <a:srcRect/>
          <a:stretch/>
        </p:blipFill>
        <p:spPr>
          <a:xfrm>
            <a:off x="6515396" y="0"/>
            <a:ext cx="11772602" cy="7173483"/>
          </a:xfrm>
          <a:prstGeom prst="rect">
            <a:avLst/>
          </a:prstGeom>
          <a:noFill/>
          <a:ln>
            <a:noFill/>
          </a:ln>
        </p:spPr>
      </p:pic>
      <p:pic>
        <p:nvPicPr>
          <p:cNvPr id="252" name="Google Shape;252;g3f942eaf774_0_83" descr="preencoded.png"/>
          <p:cNvPicPr preferRelativeResize="0"/>
          <p:nvPr/>
        </p:nvPicPr>
        <p:blipFill rotWithShape="1">
          <a:blip r:embed="rId5">
            <a:alphaModFix/>
          </a:blip>
          <a:srcRect/>
          <a:stretch/>
        </p:blipFill>
        <p:spPr>
          <a:xfrm>
            <a:off x="723900" y="1514475"/>
            <a:ext cx="16792575" cy="7400924"/>
          </a:xfrm>
          <a:prstGeom prst="rect">
            <a:avLst/>
          </a:prstGeom>
          <a:noFill/>
          <a:ln>
            <a:noFill/>
          </a:ln>
        </p:spPr>
      </p:pic>
      <p:pic>
        <p:nvPicPr>
          <p:cNvPr id="253" name="Google Shape;253;g3f942eaf774_0_83" descr="preencoded.png"/>
          <p:cNvPicPr preferRelativeResize="0"/>
          <p:nvPr/>
        </p:nvPicPr>
        <p:blipFill rotWithShape="1">
          <a:blip r:embed="rId6">
            <a:alphaModFix/>
          </a:blip>
          <a:srcRect/>
          <a:stretch/>
        </p:blipFill>
        <p:spPr>
          <a:xfrm>
            <a:off x="723900" y="9605237"/>
            <a:ext cx="6858000" cy="276225"/>
          </a:xfrm>
          <a:prstGeom prst="rect">
            <a:avLst/>
          </a:prstGeom>
          <a:noFill/>
          <a:ln>
            <a:noFill/>
          </a:ln>
        </p:spPr>
      </p:pic>
      <p:sp>
        <p:nvSpPr>
          <p:cNvPr id="254" name="Google Shape;254;g3f942eaf774_0_83"/>
          <p:cNvSpPr/>
          <p:nvPr/>
        </p:nvSpPr>
        <p:spPr>
          <a:xfrm>
            <a:off x="1935625" y="7173475"/>
            <a:ext cx="7601700" cy="1068900"/>
          </a:xfrm>
          <a:prstGeom prst="rect">
            <a:avLst/>
          </a:prstGeom>
          <a:noFill/>
          <a:ln>
            <a:noFill/>
          </a:ln>
        </p:spPr>
        <p:txBody>
          <a:bodyPr spcFirstLastPara="1" wrap="square" lIns="0" tIns="0" rIns="0" bIns="0" anchor="t" anchorCtr="0">
            <a:noAutofit/>
          </a:bodyPr>
          <a:lstStyle/>
          <a:p>
            <a:pPr marL="0" marR="0" lvl="0" indent="0" algn="just" rtl="0">
              <a:lnSpc>
                <a:spcPct val="98613"/>
              </a:lnSpc>
              <a:spcBef>
                <a:spcPts val="0"/>
              </a:spcBef>
              <a:spcAft>
                <a:spcPts val="0"/>
              </a:spcAft>
              <a:buNone/>
            </a:pPr>
            <a:r>
              <a:rPr lang="en-US" sz="1850" b="1">
                <a:solidFill>
                  <a:srgbClr val="292A2E"/>
                </a:solidFill>
                <a:highlight>
                  <a:srgbClr val="FFFFFF"/>
                </a:highlight>
                <a:latin typeface="Work Sans"/>
                <a:ea typeface="Work Sans"/>
                <a:cs typeface="Work Sans"/>
                <a:sym typeface="Work Sans"/>
              </a:rPr>
              <a:t>Ajukan Reservasi Rutin: </a:t>
            </a:r>
            <a:r>
              <a:rPr lang="en-US" sz="1850">
                <a:solidFill>
                  <a:srgbClr val="292A2E"/>
                </a:solidFill>
                <a:highlight>
                  <a:srgbClr val="FFFFFF"/>
                </a:highlight>
                <a:latin typeface="Work Sans Medium"/>
                <a:ea typeface="Work Sans Medium"/>
                <a:cs typeface="Work Sans Medium"/>
                <a:sym typeface="Work Sans Medium"/>
              </a:rPr>
              <a:t>fitur ini digunakan untuk plotting ruang dalam rentang waktu dinamis, biasanya untuk plotting ruang perkuliahan yang dilakukan SKPB atau unit lain. </a:t>
            </a:r>
            <a:endParaRPr sz="1850" u="none" strike="noStrike" cap="none">
              <a:solidFill>
                <a:schemeClr val="dk1"/>
              </a:solidFill>
              <a:latin typeface="Work Sans Medium"/>
              <a:ea typeface="Work Sans Medium"/>
              <a:cs typeface="Work Sans Medium"/>
              <a:sym typeface="Work Sans Medium"/>
            </a:endParaRPr>
          </a:p>
        </p:txBody>
      </p:sp>
      <p:sp>
        <p:nvSpPr>
          <p:cNvPr id="255" name="Google Shape;255;g3f942eaf774_0_83"/>
          <p:cNvSpPr/>
          <p:nvPr/>
        </p:nvSpPr>
        <p:spPr>
          <a:xfrm>
            <a:off x="10377650" y="7655853"/>
            <a:ext cx="6572100" cy="885900"/>
          </a:xfrm>
          <a:prstGeom prst="rect">
            <a:avLst/>
          </a:prstGeom>
          <a:noFill/>
          <a:ln>
            <a:noFill/>
          </a:ln>
        </p:spPr>
        <p:txBody>
          <a:bodyPr spcFirstLastPara="1" wrap="square" lIns="0" tIns="0" rIns="0" bIns="0" anchor="t" anchorCtr="0">
            <a:noAutofit/>
          </a:bodyPr>
          <a:lstStyle/>
          <a:p>
            <a:pPr marL="0" marR="0" lvl="0" indent="0" algn="just" rtl="0">
              <a:lnSpc>
                <a:spcPct val="98613"/>
              </a:lnSpc>
              <a:spcBef>
                <a:spcPts val="0"/>
              </a:spcBef>
              <a:spcAft>
                <a:spcPts val="0"/>
              </a:spcAft>
              <a:buNone/>
            </a:pPr>
            <a:r>
              <a:rPr lang="en-US" sz="1850">
                <a:solidFill>
                  <a:srgbClr val="292A2E"/>
                </a:solidFill>
                <a:highlight>
                  <a:srgbClr val="FFFFFF"/>
                </a:highlight>
                <a:latin typeface="Work Sans Medium"/>
                <a:ea typeface="Work Sans Medium"/>
                <a:cs typeface="Work Sans Medium"/>
                <a:sym typeface="Work Sans Medium"/>
              </a:rPr>
              <a:t>Isinya hampir sama dengan form </a:t>
            </a:r>
            <a:r>
              <a:rPr lang="en-US" sz="1850" b="1">
                <a:solidFill>
                  <a:srgbClr val="292A2E"/>
                </a:solidFill>
                <a:highlight>
                  <a:srgbClr val="FFFFFF"/>
                </a:highlight>
                <a:latin typeface="Work Sans"/>
                <a:ea typeface="Work Sans"/>
                <a:cs typeface="Work Sans"/>
                <a:sym typeface="Work Sans"/>
              </a:rPr>
              <a:t>Ajukan Reservasi Ruang</a:t>
            </a:r>
            <a:r>
              <a:rPr lang="en-US" sz="1850">
                <a:solidFill>
                  <a:srgbClr val="292A2E"/>
                </a:solidFill>
                <a:highlight>
                  <a:srgbClr val="FFFFFF"/>
                </a:highlight>
                <a:latin typeface="Work Sans Medium"/>
                <a:ea typeface="Work Sans Medium"/>
                <a:cs typeface="Work Sans Medium"/>
                <a:sym typeface="Work Sans Medium"/>
              </a:rPr>
              <a:t>, namun terdapat sedikit perbedaan pada pemilihan ruang</a:t>
            </a:r>
            <a:r>
              <a:rPr lang="en-US" sz="1850">
                <a:solidFill>
                  <a:schemeClr val="dk1"/>
                </a:solidFill>
                <a:latin typeface="Work Sans Medium"/>
                <a:ea typeface="Work Sans Medium"/>
                <a:cs typeface="Work Sans Medium"/>
                <a:sym typeface="Work Sans Medium"/>
              </a:rPr>
              <a:t> seperti pada gambar diatas.</a:t>
            </a:r>
            <a:endParaRPr sz="1850">
              <a:solidFill>
                <a:srgbClr val="233D80"/>
              </a:solidFill>
              <a:latin typeface="Work Sans Medium"/>
              <a:ea typeface="Work Sans Medium"/>
              <a:cs typeface="Work Sans Medium"/>
              <a:sym typeface="Work Sans Medium"/>
            </a:endParaRPr>
          </a:p>
        </p:txBody>
      </p:sp>
      <p:sp>
        <p:nvSpPr>
          <p:cNvPr id="256" name="Google Shape;256;g3f942eaf774_0_83"/>
          <p:cNvSpPr/>
          <p:nvPr/>
        </p:nvSpPr>
        <p:spPr>
          <a:xfrm>
            <a:off x="11934825" y="600075"/>
            <a:ext cx="5581800" cy="495300"/>
          </a:xfrm>
          <a:prstGeom prst="rect">
            <a:avLst/>
          </a:prstGeom>
          <a:noFill/>
          <a:ln>
            <a:noFill/>
          </a:ln>
        </p:spPr>
        <p:txBody>
          <a:bodyPr spcFirstLastPara="1" wrap="square" lIns="0" tIns="0" rIns="0" bIns="0" anchor="t" anchorCtr="0">
            <a:noAutofit/>
          </a:bodyPr>
          <a:lstStyle/>
          <a:p>
            <a:pPr marL="0" marR="0" lvl="0" indent="0" algn="r" rtl="0">
              <a:lnSpc>
                <a:spcPct val="99155"/>
              </a:lnSpc>
              <a:spcBef>
                <a:spcPts val="0"/>
              </a:spcBef>
              <a:spcAft>
                <a:spcPts val="0"/>
              </a:spcAft>
              <a:buClr>
                <a:srgbClr val="FFFFFF"/>
              </a:buClr>
              <a:buSzPts val="2250"/>
              <a:buFont typeface="Work Sans"/>
              <a:buNone/>
            </a:pPr>
            <a:r>
              <a:rPr lang="en-US" sz="2250" b="0" i="0" u="none" strike="noStrike" cap="none">
                <a:solidFill>
                  <a:srgbClr val="FFFFFF"/>
                </a:solidFill>
                <a:latin typeface="Work Sans"/>
                <a:ea typeface="Work Sans"/>
                <a:cs typeface="Work Sans"/>
                <a:sym typeface="Work Sans"/>
              </a:rPr>
              <a:t>Institut Teknologi Sepuluh Nopember </a:t>
            </a:r>
            <a:endParaRPr sz="2250" b="0" i="0" u="none" strike="noStrike" cap="none">
              <a:solidFill>
                <a:schemeClr val="dk1"/>
              </a:solidFill>
              <a:latin typeface="Calibri"/>
              <a:ea typeface="Calibri"/>
              <a:cs typeface="Calibri"/>
              <a:sym typeface="Calibri"/>
            </a:endParaRPr>
          </a:p>
        </p:txBody>
      </p:sp>
      <p:pic>
        <p:nvPicPr>
          <p:cNvPr id="257" name="Google Shape;257;g3f942eaf774_0_83" title="Group 48098395.png"/>
          <p:cNvPicPr preferRelativeResize="0"/>
          <p:nvPr/>
        </p:nvPicPr>
        <p:blipFill rotWithShape="1">
          <a:blip r:embed="rId7">
            <a:alphaModFix/>
          </a:blip>
          <a:srcRect/>
          <a:stretch/>
        </p:blipFill>
        <p:spPr>
          <a:xfrm>
            <a:off x="752475" y="388563"/>
            <a:ext cx="3163839" cy="756400"/>
          </a:xfrm>
          <a:prstGeom prst="rect">
            <a:avLst/>
          </a:prstGeom>
          <a:noFill/>
          <a:ln>
            <a:noFill/>
          </a:ln>
        </p:spPr>
      </p:pic>
      <p:sp>
        <p:nvSpPr>
          <p:cNvPr id="258" name="Google Shape;258;g3f942eaf774_0_83"/>
          <p:cNvSpPr/>
          <p:nvPr/>
        </p:nvSpPr>
        <p:spPr>
          <a:xfrm>
            <a:off x="2771775" y="1933575"/>
            <a:ext cx="12763500" cy="885900"/>
          </a:xfrm>
          <a:prstGeom prst="rect">
            <a:avLst/>
          </a:prstGeom>
          <a:noFill/>
          <a:ln>
            <a:noFill/>
          </a:ln>
        </p:spPr>
        <p:txBody>
          <a:bodyPr spcFirstLastPara="1" wrap="square" lIns="0" tIns="0" rIns="0" bIns="0" anchor="ctr" anchorCtr="0">
            <a:noAutofit/>
          </a:bodyPr>
          <a:lstStyle/>
          <a:p>
            <a:pPr marL="0" marR="0" lvl="0" indent="0" algn="ctr" rtl="0">
              <a:lnSpc>
                <a:spcPct val="99866"/>
              </a:lnSpc>
              <a:spcBef>
                <a:spcPts val="0"/>
              </a:spcBef>
              <a:spcAft>
                <a:spcPts val="0"/>
              </a:spcAft>
              <a:buClr>
                <a:srgbClr val="233D80"/>
              </a:buClr>
              <a:buSzPts val="6000"/>
              <a:buFont typeface="Work Sans ExtraBold"/>
              <a:buNone/>
            </a:pPr>
            <a:r>
              <a:rPr lang="en-US" sz="5600">
                <a:solidFill>
                  <a:srgbClr val="233D80"/>
                </a:solidFill>
                <a:latin typeface="Work Sans ExtraBold"/>
                <a:ea typeface="Work Sans ExtraBold"/>
                <a:cs typeface="Work Sans ExtraBold"/>
                <a:sym typeface="Work Sans ExtraBold"/>
              </a:rPr>
              <a:t>Cara Melakukan Reservasi Rutin</a:t>
            </a:r>
            <a:endParaRPr sz="5600" b="0" i="0" u="none" strike="noStrike" cap="none">
              <a:solidFill>
                <a:schemeClr val="dk1"/>
              </a:solidFill>
              <a:latin typeface="Calibri"/>
              <a:ea typeface="Calibri"/>
              <a:cs typeface="Calibri"/>
              <a:sym typeface="Calibri"/>
            </a:endParaRPr>
          </a:p>
        </p:txBody>
      </p:sp>
      <p:pic>
        <p:nvPicPr>
          <p:cNvPr id="259" name="Google Shape;259;g3f942eaf774_0_83"/>
          <p:cNvPicPr preferRelativeResize="0"/>
          <p:nvPr/>
        </p:nvPicPr>
        <p:blipFill>
          <a:blip r:embed="rId8">
            <a:alphaModFix/>
          </a:blip>
          <a:stretch>
            <a:fillRect/>
          </a:stretch>
        </p:blipFill>
        <p:spPr>
          <a:xfrm>
            <a:off x="1935625" y="3299400"/>
            <a:ext cx="8069704" cy="3603000"/>
          </a:xfrm>
          <a:prstGeom prst="rect">
            <a:avLst/>
          </a:prstGeom>
          <a:noFill/>
          <a:ln w="9525" cap="flat" cmpd="sng">
            <a:solidFill>
              <a:srgbClr val="B7B7B7"/>
            </a:solidFill>
            <a:prstDash val="solid"/>
            <a:round/>
            <a:headEnd type="none" w="sm" len="sm"/>
            <a:tailEnd type="none" w="sm" len="sm"/>
          </a:ln>
        </p:spPr>
      </p:pic>
      <p:sp>
        <p:nvSpPr>
          <p:cNvPr id="260" name="Google Shape;260;g3f942eaf774_0_83"/>
          <p:cNvSpPr/>
          <p:nvPr/>
        </p:nvSpPr>
        <p:spPr>
          <a:xfrm>
            <a:off x="8371350" y="4260400"/>
            <a:ext cx="1188300" cy="525600"/>
          </a:xfrm>
          <a:prstGeom prst="rect">
            <a:avLst/>
          </a:prstGeom>
          <a:noFill/>
          <a:ln w="38100" cap="flat" cmpd="sng">
            <a:solidFill>
              <a:srgbClr val="AE2E2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1" name="Google Shape;261;g3f942eaf774_0_83"/>
          <p:cNvPicPr preferRelativeResize="0"/>
          <p:nvPr/>
        </p:nvPicPr>
        <p:blipFill>
          <a:blip r:embed="rId9">
            <a:alphaModFix/>
          </a:blip>
          <a:stretch>
            <a:fillRect/>
          </a:stretch>
        </p:blipFill>
        <p:spPr>
          <a:xfrm>
            <a:off x="11479224" y="3299399"/>
            <a:ext cx="4368959" cy="4123251"/>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963</Words>
  <Application>Microsoft Office PowerPoint</Application>
  <PresentationFormat>Custom</PresentationFormat>
  <Paragraphs>156</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Work Sans</vt:lpstr>
      <vt:lpstr>Calibri</vt:lpstr>
      <vt:lpstr>Work Sans ExtraBold</vt:lpstr>
      <vt:lpstr>Work Sans SemiBold</vt:lpstr>
      <vt:lpstr>Work Sans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Fauzan Fakhrizal Azmi;ITS Desain</dc:creator>
  <cp:lastModifiedBy>Vania Meilani Taqiyyah</cp:lastModifiedBy>
  <cp:revision>1</cp:revision>
  <dcterms:created xsi:type="dcterms:W3CDTF">2026-01-05T02:54:26Z</dcterms:created>
  <dcterms:modified xsi:type="dcterms:W3CDTF">2026-07-23T06:52:58Z</dcterms:modified>
</cp:coreProperties>
</file>