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9" r:id="rId5"/>
    <p:sldId id="264" r:id="rId6"/>
    <p:sldId id="266" r:id="rId7"/>
    <p:sldId id="260" r:id="rId8"/>
    <p:sldId id="267" r:id="rId9"/>
    <p:sldId id="268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003A1-999F-4C72-A3A9-CCFC88B9B94E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03A0E839-DE12-4BC9-923A-E19DC292B3D5}">
      <dgm:prSet/>
      <dgm:spPr/>
      <dgm:t>
        <a:bodyPr/>
        <a:lstStyle/>
        <a:p>
          <a:pPr>
            <a:defRPr b="1"/>
          </a:pPr>
          <a:r>
            <a:rPr lang="en-US"/>
            <a:t>Experiential Dining Ware: </a:t>
          </a:r>
        </a:p>
      </dgm:t>
    </dgm:pt>
    <dgm:pt modelId="{8351C1F0-B01F-4340-8546-0D69557D8FA5}" type="parTrans" cxnId="{21C71669-ACFD-4941-AC41-5DBFAE6BF9F7}">
      <dgm:prSet/>
      <dgm:spPr/>
      <dgm:t>
        <a:bodyPr/>
        <a:lstStyle/>
        <a:p>
          <a:endParaRPr lang="en-US"/>
        </a:p>
      </dgm:t>
    </dgm:pt>
    <dgm:pt modelId="{CBA47684-DE0C-451B-AA51-12A7564A7CF2}" type="sibTrans" cxnId="{21C71669-ACFD-4941-AC41-5DBFAE6BF9F7}">
      <dgm:prSet/>
      <dgm:spPr/>
      <dgm:t>
        <a:bodyPr/>
        <a:lstStyle/>
        <a:p>
          <a:endParaRPr lang="en-US"/>
        </a:p>
      </dgm:t>
    </dgm:pt>
    <dgm:pt modelId="{3A91C1E1-759E-4151-803B-9F787F301FF8}">
      <dgm:prSet/>
      <dgm:spPr/>
      <dgm:t>
        <a:bodyPr/>
        <a:lstStyle/>
        <a:p>
          <a:r>
            <a:rPr lang="en-US"/>
            <a:t>Exploring innovative designs that enhance the dining experience, considering both functionality and aesthetic appeal to create memorable moments around shared meals.</a:t>
          </a:r>
        </a:p>
      </dgm:t>
    </dgm:pt>
    <dgm:pt modelId="{C069141E-6645-4B8C-9A12-2488EFFD44F2}" type="parTrans" cxnId="{4C30BB76-DB07-4AE4-8221-8846AA358681}">
      <dgm:prSet/>
      <dgm:spPr/>
      <dgm:t>
        <a:bodyPr/>
        <a:lstStyle/>
        <a:p>
          <a:endParaRPr lang="en-US"/>
        </a:p>
      </dgm:t>
    </dgm:pt>
    <dgm:pt modelId="{68E5425D-2106-4F42-B9B3-4DE170F714EE}" type="sibTrans" cxnId="{4C30BB76-DB07-4AE4-8221-8846AA358681}">
      <dgm:prSet/>
      <dgm:spPr/>
      <dgm:t>
        <a:bodyPr/>
        <a:lstStyle/>
        <a:p>
          <a:endParaRPr lang="en-US"/>
        </a:p>
      </dgm:t>
    </dgm:pt>
    <dgm:pt modelId="{E8CAD59F-51E1-4FC7-9494-81FACCA1AC81}">
      <dgm:prSet/>
      <dgm:spPr/>
      <dgm:t>
        <a:bodyPr/>
        <a:lstStyle/>
        <a:p>
          <a:pPr>
            <a:defRPr b="1"/>
          </a:pPr>
          <a:r>
            <a:rPr lang="en-US"/>
            <a:t>Traditional Stool: </a:t>
          </a:r>
        </a:p>
      </dgm:t>
    </dgm:pt>
    <dgm:pt modelId="{53F1D89C-A272-44EF-A727-2E72AC34D37D}" type="parTrans" cxnId="{689730AA-2434-4422-80E4-CCB3E9DB52C8}">
      <dgm:prSet/>
      <dgm:spPr/>
      <dgm:t>
        <a:bodyPr/>
        <a:lstStyle/>
        <a:p>
          <a:endParaRPr lang="en-US"/>
        </a:p>
      </dgm:t>
    </dgm:pt>
    <dgm:pt modelId="{DA75C3EA-FD28-4BD5-82FE-E5AE3819136B}" type="sibTrans" cxnId="{689730AA-2434-4422-80E4-CCB3E9DB52C8}">
      <dgm:prSet/>
      <dgm:spPr/>
      <dgm:t>
        <a:bodyPr/>
        <a:lstStyle/>
        <a:p>
          <a:endParaRPr lang="en-US"/>
        </a:p>
      </dgm:t>
    </dgm:pt>
    <dgm:pt modelId="{E6F36FA9-7EDD-400F-A287-3C23F5159318}">
      <dgm:prSet/>
      <dgm:spPr/>
      <dgm:t>
        <a:bodyPr/>
        <a:lstStyle/>
        <a:p>
          <a:r>
            <a:rPr lang="en-US"/>
            <a:t>Examining the traditional stool as a design object, with a focus on cultural significance, ergonomic considerations, and modern reinterpretations that maintain its authenticity while meeting  contemporary needs</a:t>
          </a:r>
        </a:p>
      </dgm:t>
    </dgm:pt>
    <dgm:pt modelId="{1DD58A50-BBA4-4F69-9CD6-A1048E6F270B}" type="parTrans" cxnId="{70109A1B-0F1B-43CD-BEDF-DF83FADBB4C7}">
      <dgm:prSet/>
      <dgm:spPr/>
      <dgm:t>
        <a:bodyPr/>
        <a:lstStyle/>
        <a:p>
          <a:endParaRPr lang="en-US"/>
        </a:p>
      </dgm:t>
    </dgm:pt>
    <dgm:pt modelId="{B807B317-D539-498D-854C-003FC028A561}" type="sibTrans" cxnId="{70109A1B-0F1B-43CD-BEDF-DF83FADBB4C7}">
      <dgm:prSet/>
      <dgm:spPr/>
      <dgm:t>
        <a:bodyPr/>
        <a:lstStyle/>
        <a:p>
          <a:endParaRPr lang="en-US"/>
        </a:p>
      </dgm:t>
    </dgm:pt>
    <dgm:pt modelId="{256432E0-2D84-4486-84D5-CCEF27FDEBBC}" type="pres">
      <dgm:prSet presAssocID="{CF2003A1-999F-4C72-A3A9-CCFC88B9B94E}" presName="root" presStyleCnt="0">
        <dgm:presLayoutVars>
          <dgm:dir/>
          <dgm:resizeHandles val="exact"/>
        </dgm:presLayoutVars>
      </dgm:prSet>
      <dgm:spPr/>
    </dgm:pt>
    <dgm:pt modelId="{3A63B1D9-ECE7-409C-9F1D-05F571FD0DC5}" type="pres">
      <dgm:prSet presAssocID="{03A0E839-DE12-4BC9-923A-E19DC292B3D5}" presName="compNode" presStyleCnt="0"/>
      <dgm:spPr/>
    </dgm:pt>
    <dgm:pt modelId="{85345625-5D5E-4E77-9CD1-D6AF5C998064}" type="pres">
      <dgm:prSet presAssocID="{03A0E839-DE12-4BC9-923A-E19DC292B3D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5AD3A475-73D5-4ADC-ADBE-9B0426CF7DA2}" type="pres">
      <dgm:prSet presAssocID="{03A0E839-DE12-4BC9-923A-E19DC292B3D5}" presName="iconSpace" presStyleCnt="0"/>
      <dgm:spPr/>
    </dgm:pt>
    <dgm:pt modelId="{19356837-0B4E-4E5B-A3FE-DEDFF995E9E3}" type="pres">
      <dgm:prSet presAssocID="{03A0E839-DE12-4BC9-923A-E19DC292B3D5}" presName="parTx" presStyleLbl="revTx" presStyleIdx="0" presStyleCnt="4">
        <dgm:presLayoutVars>
          <dgm:chMax val="0"/>
          <dgm:chPref val="0"/>
        </dgm:presLayoutVars>
      </dgm:prSet>
      <dgm:spPr/>
    </dgm:pt>
    <dgm:pt modelId="{C793981E-2E0E-4463-9427-B3255F6E157F}" type="pres">
      <dgm:prSet presAssocID="{03A0E839-DE12-4BC9-923A-E19DC292B3D5}" presName="txSpace" presStyleCnt="0"/>
      <dgm:spPr/>
    </dgm:pt>
    <dgm:pt modelId="{89EE6B5B-F98F-4F83-B6CD-AF1134C518D5}" type="pres">
      <dgm:prSet presAssocID="{03A0E839-DE12-4BC9-923A-E19DC292B3D5}" presName="desTx" presStyleLbl="revTx" presStyleIdx="1" presStyleCnt="4">
        <dgm:presLayoutVars/>
      </dgm:prSet>
      <dgm:spPr/>
    </dgm:pt>
    <dgm:pt modelId="{18ED986F-D714-4065-9A88-4C58054CEB07}" type="pres">
      <dgm:prSet presAssocID="{CBA47684-DE0C-451B-AA51-12A7564A7CF2}" presName="sibTrans" presStyleCnt="0"/>
      <dgm:spPr/>
    </dgm:pt>
    <dgm:pt modelId="{B225E84D-D048-44B4-9C84-06A24D7782BA}" type="pres">
      <dgm:prSet presAssocID="{E8CAD59F-51E1-4FC7-9494-81FACCA1AC81}" presName="compNode" presStyleCnt="0"/>
      <dgm:spPr/>
    </dgm:pt>
    <dgm:pt modelId="{B09A2084-07A3-4DB8-9269-38569E9A39AB}" type="pres">
      <dgm:prSet presAssocID="{E8CAD59F-51E1-4FC7-9494-81FACCA1AC8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and chairs"/>
        </a:ext>
      </dgm:extLst>
    </dgm:pt>
    <dgm:pt modelId="{8EA6B596-B1C2-4746-B6D1-BF505253F085}" type="pres">
      <dgm:prSet presAssocID="{E8CAD59F-51E1-4FC7-9494-81FACCA1AC81}" presName="iconSpace" presStyleCnt="0"/>
      <dgm:spPr/>
    </dgm:pt>
    <dgm:pt modelId="{3CAA71EE-0A67-4B3C-854A-71448A7F4706}" type="pres">
      <dgm:prSet presAssocID="{E8CAD59F-51E1-4FC7-9494-81FACCA1AC81}" presName="parTx" presStyleLbl="revTx" presStyleIdx="2" presStyleCnt="4">
        <dgm:presLayoutVars>
          <dgm:chMax val="0"/>
          <dgm:chPref val="0"/>
        </dgm:presLayoutVars>
      </dgm:prSet>
      <dgm:spPr/>
    </dgm:pt>
    <dgm:pt modelId="{DC8F84F4-40F7-432F-9876-3A9B9AAD2C7A}" type="pres">
      <dgm:prSet presAssocID="{E8CAD59F-51E1-4FC7-9494-81FACCA1AC81}" presName="txSpace" presStyleCnt="0"/>
      <dgm:spPr/>
    </dgm:pt>
    <dgm:pt modelId="{0AE35203-6BA7-4776-B349-4087C8D1E1F6}" type="pres">
      <dgm:prSet presAssocID="{E8CAD59F-51E1-4FC7-9494-81FACCA1AC81}" presName="desTx" presStyleLbl="revTx" presStyleIdx="3" presStyleCnt="4">
        <dgm:presLayoutVars/>
      </dgm:prSet>
      <dgm:spPr/>
    </dgm:pt>
  </dgm:ptLst>
  <dgm:cxnLst>
    <dgm:cxn modelId="{7E1D4F13-9B5D-4343-A160-688900DBE2E5}" type="presOf" srcId="{03A0E839-DE12-4BC9-923A-E19DC292B3D5}" destId="{19356837-0B4E-4E5B-A3FE-DEDFF995E9E3}" srcOrd="0" destOrd="0" presId="urn:microsoft.com/office/officeart/2018/2/layout/IconLabelDescriptionList"/>
    <dgm:cxn modelId="{70109A1B-0F1B-43CD-BEDF-DF83FADBB4C7}" srcId="{E8CAD59F-51E1-4FC7-9494-81FACCA1AC81}" destId="{E6F36FA9-7EDD-400F-A287-3C23F5159318}" srcOrd="0" destOrd="0" parTransId="{1DD58A50-BBA4-4F69-9CD6-A1048E6F270B}" sibTransId="{B807B317-D539-498D-854C-003FC028A561}"/>
    <dgm:cxn modelId="{21C71669-ACFD-4941-AC41-5DBFAE6BF9F7}" srcId="{CF2003A1-999F-4C72-A3A9-CCFC88B9B94E}" destId="{03A0E839-DE12-4BC9-923A-E19DC292B3D5}" srcOrd="0" destOrd="0" parTransId="{8351C1F0-B01F-4340-8546-0D69557D8FA5}" sibTransId="{CBA47684-DE0C-451B-AA51-12A7564A7CF2}"/>
    <dgm:cxn modelId="{7B48104F-225A-48E0-960C-288FE119E508}" type="presOf" srcId="{E6F36FA9-7EDD-400F-A287-3C23F5159318}" destId="{0AE35203-6BA7-4776-B349-4087C8D1E1F6}" srcOrd="0" destOrd="0" presId="urn:microsoft.com/office/officeart/2018/2/layout/IconLabelDescriptionList"/>
    <dgm:cxn modelId="{4C30BB76-DB07-4AE4-8221-8846AA358681}" srcId="{03A0E839-DE12-4BC9-923A-E19DC292B3D5}" destId="{3A91C1E1-759E-4151-803B-9F787F301FF8}" srcOrd="0" destOrd="0" parTransId="{C069141E-6645-4B8C-9A12-2488EFFD44F2}" sibTransId="{68E5425D-2106-4F42-B9B3-4DE170F714EE}"/>
    <dgm:cxn modelId="{3EBDB88F-905C-481C-8009-2569E856CE10}" type="presOf" srcId="{E8CAD59F-51E1-4FC7-9494-81FACCA1AC81}" destId="{3CAA71EE-0A67-4B3C-854A-71448A7F4706}" srcOrd="0" destOrd="0" presId="urn:microsoft.com/office/officeart/2018/2/layout/IconLabelDescriptionList"/>
    <dgm:cxn modelId="{D9127B91-1FDC-4B34-BC3D-FEBFAC71A2D3}" type="presOf" srcId="{CF2003A1-999F-4C72-A3A9-CCFC88B9B94E}" destId="{256432E0-2D84-4486-84D5-CCEF27FDEBBC}" srcOrd="0" destOrd="0" presId="urn:microsoft.com/office/officeart/2018/2/layout/IconLabelDescriptionList"/>
    <dgm:cxn modelId="{689730AA-2434-4422-80E4-CCB3E9DB52C8}" srcId="{CF2003A1-999F-4C72-A3A9-CCFC88B9B94E}" destId="{E8CAD59F-51E1-4FC7-9494-81FACCA1AC81}" srcOrd="1" destOrd="0" parTransId="{53F1D89C-A272-44EF-A727-2E72AC34D37D}" sibTransId="{DA75C3EA-FD28-4BD5-82FE-E5AE3819136B}"/>
    <dgm:cxn modelId="{8CC0B2F9-D4DE-4706-A38A-8D85C3D34B8B}" type="presOf" srcId="{3A91C1E1-759E-4151-803B-9F787F301FF8}" destId="{89EE6B5B-F98F-4F83-B6CD-AF1134C518D5}" srcOrd="0" destOrd="0" presId="urn:microsoft.com/office/officeart/2018/2/layout/IconLabelDescriptionList"/>
    <dgm:cxn modelId="{B4D5844C-61FD-4111-B8E6-AE09F65FC652}" type="presParOf" srcId="{256432E0-2D84-4486-84D5-CCEF27FDEBBC}" destId="{3A63B1D9-ECE7-409C-9F1D-05F571FD0DC5}" srcOrd="0" destOrd="0" presId="urn:microsoft.com/office/officeart/2018/2/layout/IconLabelDescriptionList"/>
    <dgm:cxn modelId="{72283561-C4B7-4002-A51F-3AA6B654395C}" type="presParOf" srcId="{3A63B1D9-ECE7-409C-9F1D-05F571FD0DC5}" destId="{85345625-5D5E-4E77-9CD1-D6AF5C998064}" srcOrd="0" destOrd="0" presId="urn:microsoft.com/office/officeart/2018/2/layout/IconLabelDescriptionList"/>
    <dgm:cxn modelId="{E8D512FE-8272-4659-B1B9-5B8EA80CDA3B}" type="presParOf" srcId="{3A63B1D9-ECE7-409C-9F1D-05F571FD0DC5}" destId="{5AD3A475-73D5-4ADC-ADBE-9B0426CF7DA2}" srcOrd="1" destOrd="0" presId="urn:microsoft.com/office/officeart/2018/2/layout/IconLabelDescriptionList"/>
    <dgm:cxn modelId="{3C534041-DCDF-4318-B145-C7537619C910}" type="presParOf" srcId="{3A63B1D9-ECE7-409C-9F1D-05F571FD0DC5}" destId="{19356837-0B4E-4E5B-A3FE-DEDFF995E9E3}" srcOrd="2" destOrd="0" presId="urn:microsoft.com/office/officeart/2018/2/layout/IconLabelDescriptionList"/>
    <dgm:cxn modelId="{A2AEE22A-5171-4DB5-B446-D2891C02B3C9}" type="presParOf" srcId="{3A63B1D9-ECE7-409C-9F1D-05F571FD0DC5}" destId="{C793981E-2E0E-4463-9427-B3255F6E157F}" srcOrd="3" destOrd="0" presId="urn:microsoft.com/office/officeart/2018/2/layout/IconLabelDescriptionList"/>
    <dgm:cxn modelId="{EC6BD95C-0E43-495A-BC82-419A26825BD2}" type="presParOf" srcId="{3A63B1D9-ECE7-409C-9F1D-05F571FD0DC5}" destId="{89EE6B5B-F98F-4F83-B6CD-AF1134C518D5}" srcOrd="4" destOrd="0" presId="urn:microsoft.com/office/officeart/2018/2/layout/IconLabelDescriptionList"/>
    <dgm:cxn modelId="{780CBC41-37D3-46C5-9AB6-ECA9034AE81B}" type="presParOf" srcId="{256432E0-2D84-4486-84D5-CCEF27FDEBBC}" destId="{18ED986F-D714-4065-9A88-4C58054CEB07}" srcOrd="1" destOrd="0" presId="urn:microsoft.com/office/officeart/2018/2/layout/IconLabelDescriptionList"/>
    <dgm:cxn modelId="{A9B8B409-DE93-42C8-AEA4-F16217F70B65}" type="presParOf" srcId="{256432E0-2D84-4486-84D5-CCEF27FDEBBC}" destId="{B225E84D-D048-44B4-9C84-06A24D7782BA}" srcOrd="2" destOrd="0" presId="urn:microsoft.com/office/officeart/2018/2/layout/IconLabelDescriptionList"/>
    <dgm:cxn modelId="{BFBEBF34-A6A1-4C85-8C1C-3471AA17BE9E}" type="presParOf" srcId="{B225E84D-D048-44B4-9C84-06A24D7782BA}" destId="{B09A2084-07A3-4DB8-9269-38569E9A39AB}" srcOrd="0" destOrd="0" presId="urn:microsoft.com/office/officeart/2018/2/layout/IconLabelDescriptionList"/>
    <dgm:cxn modelId="{64B624E7-6D78-49BD-B0CA-770AA23484E1}" type="presParOf" srcId="{B225E84D-D048-44B4-9C84-06A24D7782BA}" destId="{8EA6B596-B1C2-4746-B6D1-BF505253F085}" srcOrd="1" destOrd="0" presId="urn:microsoft.com/office/officeart/2018/2/layout/IconLabelDescriptionList"/>
    <dgm:cxn modelId="{F1DAA6E0-F1C1-491D-852D-0780394A9F97}" type="presParOf" srcId="{B225E84D-D048-44B4-9C84-06A24D7782BA}" destId="{3CAA71EE-0A67-4B3C-854A-71448A7F4706}" srcOrd="2" destOrd="0" presId="urn:microsoft.com/office/officeart/2018/2/layout/IconLabelDescriptionList"/>
    <dgm:cxn modelId="{7CE102DE-F274-4F0D-9E37-A04D539FCB97}" type="presParOf" srcId="{B225E84D-D048-44B4-9C84-06A24D7782BA}" destId="{DC8F84F4-40F7-432F-9876-3A9B9AAD2C7A}" srcOrd="3" destOrd="0" presId="urn:microsoft.com/office/officeart/2018/2/layout/IconLabelDescriptionList"/>
    <dgm:cxn modelId="{F2EE633F-36A3-4CF5-8432-5670A658EE6D}" type="presParOf" srcId="{B225E84D-D048-44B4-9C84-06A24D7782BA}" destId="{0AE35203-6BA7-4776-B349-4087C8D1E1F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45625-5D5E-4E77-9CD1-D6AF5C998064}">
      <dsp:nvSpPr>
        <dsp:cNvPr id="0" name=""/>
        <dsp:cNvSpPr/>
      </dsp:nvSpPr>
      <dsp:spPr>
        <a:xfrm>
          <a:off x="559800" y="38987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56837-0B4E-4E5B-A3FE-DEDFF995E9E3}">
      <dsp:nvSpPr>
        <dsp:cNvPr id="0" name=""/>
        <dsp:cNvSpPr/>
      </dsp:nvSpPr>
      <dsp:spPr>
        <a:xfrm>
          <a:off x="559800" y="20555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Experiential Dining Ware: </a:t>
          </a:r>
        </a:p>
      </dsp:txBody>
      <dsp:txXfrm>
        <a:off x="559800" y="2055505"/>
        <a:ext cx="4320000" cy="648000"/>
      </dsp:txXfrm>
    </dsp:sp>
    <dsp:sp modelId="{89EE6B5B-F98F-4F83-B6CD-AF1134C518D5}">
      <dsp:nvSpPr>
        <dsp:cNvPr id="0" name=""/>
        <dsp:cNvSpPr/>
      </dsp:nvSpPr>
      <dsp:spPr>
        <a:xfrm>
          <a:off x="559800" y="2774961"/>
          <a:ext cx="4320000" cy="118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Exploring innovative designs that enhance the dining experience, considering both functionality and aesthetic appeal to create memorable moments around shared meals.</a:t>
          </a:r>
        </a:p>
      </dsp:txBody>
      <dsp:txXfrm>
        <a:off x="559800" y="2774961"/>
        <a:ext cx="4320000" cy="1187707"/>
      </dsp:txXfrm>
    </dsp:sp>
    <dsp:sp modelId="{B09A2084-07A3-4DB8-9269-38569E9A39AB}">
      <dsp:nvSpPr>
        <dsp:cNvPr id="0" name=""/>
        <dsp:cNvSpPr/>
      </dsp:nvSpPr>
      <dsp:spPr>
        <a:xfrm>
          <a:off x="5635800" y="38987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A71EE-0A67-4B3C-854A-71448A7F4706}">
      <dsp:nvSpPr>
        <dsp:cNvPr id="0" name=""/>
        <dsp:cNvSpPr/>
      </dsp:nvSpPr>
      <dsp:spPr>
        <a:xfrm>
          <a:off x="5635800" y="205550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Traditional Stool: </a:t>
          </a:r>
        </a:p>
      </dsp:txBody>
      <dsp:txXfrm>
        <a:off x="5635800" y="2055505"/>
        <a:ext cx="4320000" cy="648000"/>
      </dsp:txXfrm>
    </dsp:sp>
    <dsp:sp modelId="{0AE35203-6BA7-4776-B349-4087C8D1E1F6}">
      <dsp:nvSpPr>
        <dsp:cNvPr id="0" name=""/>
        <dsp:cNvSpPr/>
      </dsp:nvSpPr>
      <dsp:spPr>
        <a:xfrm>
          <a:off x="5635800" y="2774961"/>
          <a:ext cx="4320000" cy="1187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Examining the traditional stool as a design object, with a focus on cultural significance, ergonomic considerations, and modern reinterpretations that maintain its authenticity while meeting  contemporary needs</a:t>
          </a:r>
        </a:p>
      </dsp:txBody>
      <dsp:txXfrm>
        <a:off x="5635800" y="2774961"/>
        <a:ext cx="4320000" cy="1187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98FE-FAE8-46B9-A8A9-0AEA16018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47279-8D14-40F5-97C1-D718C1B85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C3B42-D49F-4DE7-B325-8370513C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E589-E2E3-4897-AE88-2067B6A06546}" type="datetimeFigureOut">
              <a:rPr lang="en-ID" smtClean="0"/>
              <a:t>17/11/2023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F9BF6-9E83-4296-BDC4-20026D39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F28E6-1B18-4486-BB52-D61B1ACD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EACB-C7DA-409C-9BA4-DBFE0E7B7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428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B798F-7F8F-46C2-A7CC-2E3AA2A0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D7A10-B751-4351-B435-85518CE06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F7BD2-B8F1-4A00-A242-9E18D3DA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E589-E2E3-4897-AE88-2067B6A06546}" type="datetimeFigureOut">
              <a:rPr lang="en-ID" smtClean="0"/>
              <a:t>17/11/2023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2D8DB-7E6C-4ED9-8952-5481DEB1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B71FA-9EF8-418A-A090-DE0B6973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EACB-C7DA-409C-9BA4-DBFE0E7B7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671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935829-A04B-4FDE-AA5E-F13F46535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757737-1CA4-41BA-96A3-583DA8679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E6843-7B1F-4AF9-BB8E-D4BA6D6F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E589-E2E3-4897-AE88-2067B6A06546}" type="datetimeFigureOut">
              <a:rPr lang="en-ID" smtClean="0"/>
              <a:t>17/11/2023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97E20-B753-4887-9E78-DA29BF52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74EBA-287B-4203-AB62-C3E057B3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EACB-C7DA-409C-9BA4-DBFE0E7B7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538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B2A7-FD3A-4EDE-904B-BD69E3D3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FB74A-20F5-41AC-9631-FD36C774C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D351-BD63-48F8-9A29-11FF561A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E589-E2E3-4897-AE88-2067B6A06546}" type="datetimeFigureOut">
              <a:rPr lang="en-ID" smtClean="0"/>
              <a:t>17/11/2023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C054B-E9C4-46CC-8E43-F45A5013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BCFA9-63EC-4A58-85ED-ED11F17B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EACB-C7DA-409C-9BA4-DBFE0E7B7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021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595BB-6B69-4CBB-BFEC-135D9771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A3CFF-14F1-4E3F-AAE9-DFB341B6A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DCC0B-F595-4897-8B93-53FCC7C69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E589-E2E3-4897-AE88-2067B6A06546}" type="datetimeFigureOut">
              <a:rPr lang="en-ID" smtClean="0"/>
              <a:t>17/11/2023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98BE-905A-4431-8C61-88CBC999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B6433-4452-49E7-B9F9-BF3F4579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EACB-C7DA-409C-9BA4-DBFE0E7B7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973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63A9-20EB-4915-B401-081C151DB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8858-B7E7-467A-A6A8-C7244E86E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8BBAF-9345-4D1A-A9C2-1DC48BF4D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C6673-A34A-46B1-8DAC-0E0B4BD3B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E589-E2E3-4897-AE88-2067B6A06546}" type="datetimeFigureOut">
              <a:rPr lang="en-ID" smtClean="0"/>
              <a:t>17/11/2023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E6562-4B38-4FF2-9200-437ECC83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3FDC6-848A-4218-A1E0-7D8BCF7C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EACB-C7DA-409C-9BA4-DBFE0E7B7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674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BEF6-0DCC-4327-8C8E-9B4227284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CBB2D-AA0A-445D-B425-3F6C03AB7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739FA-D3C6-4659-A679-BF7A8BA9A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773BA-5834-4099-B161-F72C37D06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E77E2-6510-4B6D-BF51-3C9510AC8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65C41-1358-4198-8757-A3FA1A4C5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E589-E2E3-4897-AE88-2067B6A06546}" type="datetimeFigureOut">
              <a:rPr lang="en-ID" smtClean="0"/>
              <a:t>17/11/2023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0C7003-6AB9-47A5-AA5D-825F0B647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76A456-9F18-4783-A996-C6D23B8A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EACB-C7DA-409C-9BA4-DBFE0E7B7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64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FD34-3679-4717-A9DD-CB329C46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48E68A-92BA-4136-AB31-3238308B5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E589-E2E3-4897-AE88-2067B6A06546}" type="datetimeFigureOut">
              <a:rPr lang="en-ID" smtClean="0"/>
              <a:t>17/11/2023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F0D63-A437-4B4C-B905-323BEE01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17EDA-B8A9-4520-BD7D-B69B913C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EACB-C7DA-409C-9BA4-DBFE0E7B7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238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343A7-CEDF-44D9-A79A-F3DA59E8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E589-E2E3-4897-AE88-2067B6A06546}" type="datetimeFigureOut">
              <a:rPr lang="en-ID" smtClean="0"/>
              <a:t>17/11/2023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426EA-535F-4698-8029-4BEABE78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70ECF-51ED-47CA-AE63-D6D2F143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EACB-C7DA-409C-9BA4-DBFE0E7B7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085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28B50-362B-4609-9420-76CBF2D36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522AF-88F6-4C70-96A6-43B1AB1EB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CDF1F-1017-4958-BDC2-1790F0DF8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92B2F-05EC-42F0-83B7-0F97AEABF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E589-E2E3-4897-AE88-2067B6A06546}" type="datetimeFigureOut">
              <a:rPr lang="en-ID" smtClean="0"/>
              <a:t>17/11/2023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BF02D-612A-416D-8D16-D2F83B348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10E57-4A45-4BD4-B3E0-48B55A70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EACB-C7DA-409C-9BA4-DBFE0E7B7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54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8F8C-76B3-4E5A-A672-9C158F75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99B2B-5C8F-4054-97A7-DD13C08F7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0CCE9-8BD8-484C-B1B0-66A6136FB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5FD16-6017-4B00-8FA6-46664354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E589-E2E3-4897-AE88-2067B6A06546}" type="datetimeFigureOut">
              <a:rPr lang="en-ID" smtClean="0"/>
              <a:t>17/11/2023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7DC48-8D55-4B69-A1AF-FE818FD1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B207B-92EE-45B4-BAB7-25296375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BEACB-C7DA-409C-9BA4-DBFE0E7B7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414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915BB6-97D4-44EC-BC8C-E8EE19A1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CC42F-42C5-434B-BAE1-A054E4A78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1D42C-0203-4E4E-9C5B-0F86CD6A6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8E589-E2E3-4897-AE88-2067B6A06546}" type="datetimeFigureOut">
              <a:rPr lang="en-ID" smtClean="0"/>
              <a:t>17/11/2023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4857A-4C77-4E55-AC5E-242DF4B17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AA92A-7B75-47DA-92BD-9B80AF4F8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BEACB-C7DA-409C-9BA4-DBFE0E7B7A9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477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3D art of a person">
            <a:extLst>
              <a:ext uri="{FF2B5EF4-FFF2-40B4-BE49-F238E27FC236}">
                <a16:creationId xmlns:a16="http://schemas.microsoft.com/office/drawing/2014/main" id="{BB327D03-6E9C-F403-24A9-B80699680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06" b="2614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EEC7A-6ABC-43B6-88DE-7F4A78A72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br>
              <a:rPr lang="en-US" sz="5200">
                <a:solidFill>
                  <a:srgbClr val="FFFFFF"/>
                </a:solidFill>
              </a:rPr>
            </a:br>
            <a:r>
              <a:rPr lang="en-US" sz="5200">
                <a:solidFill>
                  <a:srgbClr val="FFFFFF"/>
                </a:solidFill>
              </a:rPr>
              <a:t>Human Centered Design (HuCeD) Lab</a:t>
            </a:r>
            <a:br>
              <a:rPr lang="en-US" sz="5200">
                <a:solidFill>
                  <a:srgbClr val="FFFFFF"/>
                </a:solidFill>
              </a:rPr>
            </a:br>
            <a:r>
              <a:rPr lang="en-US" sz="5200">
                <a:solidFill>
                  <a:srgbClr val="FFFFFF"/>
                </a:solidFill>
              </a:rPr>
              <a:t>Profile</a:t>
            </a:r>
            <a:endParaRPr lang="en-ID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7A17A-4965-4991-81F8-B049AEB6D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30140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1300" dirty="0" err="1">
                <a:solidFill>
                  <a:srgbClr val="FFFFFF"/>
                </a:solidFill>
              </a:rPr>
              <a:t>Departemen</a:t>
            </a:r>
            <a:r>
              <a:rPr lang="en-US" sz="1300" dirty="0">
                <a:solidFill>
                  <a:srgbClr val="FFFFFF"/>
                </a:solidFill>
              </a:rPr>
              <a:t> Desain </a:t>
            </a:r>
            <a:r>
              <a:rPr lang="en-US" sz="1300" dirty="0" err="1">
                <a:solidFill>
                  <a:srgbClr val="FFFFFF"/>
                </a:solidFill>
              </a:rPr>
              <a:t>Produk</a:t>
            </a:r>
            <a:endParaRPr lang="en-US" sz="1300" dirty="0">
              <a:solidFill>
                <a:srgbClr val="FFFFFF"/>
              </a:solidFill>
            </a:endParaRPr>
          </a:p>
          <a:p>
            <a:r>
              <a:rPr lang="en-US" sz="1300" dirty="0" err="1">
                <a:solidFill>
                  <a:srgbClr val="FFFFFF"/>
                </a:solidFill>
              </a:rPr>
              <a:t>Fakultas</a:t>
            </a:r>
            <a:r>
              <a:rPr lang="en-US" sz="1300" dirty="0">
                <a:solidFill>
                  <a:srgbClr val="FFFFFF"/>
                </a:solidFill>
              </a:rPr>
              <a:t> Desain </a:t>
            </a:r>
            <a:r>
              <a:rPr lang="en-US" sz="1300" dirty="0" err="1">
                <a:solidFill>
                  <a:srgbClr val="FFFFFF"/>
                </a:solidFill>
              </a:rPr>
              <a:t>Kreatif</a:t>
            </a:r>
            <a:r>
              <a:rPr lang="en-US" sz="1300" dirty="0">
                <a:solidFill>
                  <a:srgbClr val="FFFFFF"/>
                </a:solidFill>
              </a:rPr>
              <a:t> dan </a:t>
            </a:r>
            <a:r>
              <a:rPr lang="en-US" sz="1300" dirty="0" err="1">
                <a:solidFill>
                  <a:srgbClr val="FFFFFF"/>
                </a:solidFill>
              </a:rPr>
              <a:t>Bisnis</a:t>
            </a:r>
            <a:r>
              <a:rPr lang="en-US" sz="1300" dirty="0">
                <a:solidFill>
                  <a:srgbClr val="FFFFFF"/>
                </a:solidFill>
              </a:rPr>
              <a:t> Digital (F- </a:t>
            </a:r>
            <a:r>
              <a:rPr lang="en-US" sz="1300" dirty="0" err="1">
                <a:solidFill>
                  <a:srgbClr val="FFFFFF"/>
                </a:solidFill>
              </a:rPr>
              <a:t>Creabiz</a:t>
            </a:r>
            <a:r>
              <a:rPr lang="en-US" sz="1300" dirty="0">
                <a:solidFill>
                  <a:srgbClr val="FFFFFF"/>
                </a:solidFill>
              </a:rPr>
              <a:t>)</a:t>
            </a:r>
          </a:p>
          <a:p>
            <a:r>
              <a:rPr lang="en-US" sz="1300" dirty="0" err="1">
                <a:solidFill>
                  <a:srgbClr val="FFFFFF"/>
                </a:solidFill>
              </a:rPr>
              <a:t>Institut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Teknologi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Sepuluh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Nopember</a:t>
            </a:r>
            <a:r>
              <a:rPr lang="en-US" sz="1300" dirty="0">
                <a:solidFill>
                  <a:srgbClr val="FFFFFF"/>
                </a:solidFill>
              </a:rPr>
              <a:t> - Surabaya </a:t>
            </a:r>
          </a:p>
          <a:p>
            <a:r>
              <a:rPr lang="en-US" sz="1300" dirty="0">
                <a:solidFill>
                  <a:srgbClr val="FFFFFF"/>
                </a:solidFill>
              </a:rPr>
              <a:t>2023</a:t>
            </a:r>
            <a:endParaRPr lang="en-ID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1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C2AC11E-3162-4990-A36E-92B07ECF1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842F2-1170-4C31-B1DE-260B2421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408"/>
            <a:ext cx="3721608" cy="1106424"/>
          </a:xfrm>
        </p:spPr>
        <p:txBody>
          <a:bodyPr>
            <a:normAutofit/>
          </a:bodyPr>
          <a:lstStyle/>
          <a:p>
            <a:r>
              <a:rPr lang="en-US" sz="2800"/>
              <a:t>Collaboration</a:t>
            </a:r>
            <a:endParaRPr lang="en-ID" sz="280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CC8B3-6A12-4E5B-9F57-7CF3D6486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8296"/>
            <a:ext cx="3721608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/>
              <a:t>Thrill Bike</a:t>
            </a:r>
          </a:p>
          <a:p>
            <a:pPr marL="0" indent="0">
              <a:buNone/>
            </a:pPr>
            <a:r>
              <a:rPr lang="en-US" sz="1700"/>
              <a:t>Bank Indonesia</a:t>
            </a:r>
          </a:p>
          <a:p>
            <a:pPr marL="0" indent="0">
              <a:buNone/>
            </a:pPr>
            <a:r>
              <a:rPr lang="en-US" sz="1700"/>
              <a:t>Sheffield Hallam University</a:t>
            </a:r>
          </a:p>
          <a:p>
            <a:pPr marL="0" indent="0">
              <a:buNone/>
            </a:pPr>
            <a:r>
              <a:rPr lang="en-US" sz="1700"/>
              <a:t>University Teknikal Melaka</a:t>
            </a:r>
            <a:endParaRPr lang="en-ID" sz="170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F0A6CA4-7585-4949-B454-79FDF8F50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274" y="633615"/>
            <a:ext cx="2688336" cy="26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295A69D-F11A-40EE-930B-2E4B955F8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9914" y="1291571"/>
            <a:ext cx="3248352" cy="137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E16A69F-4EF8-4C11-BE3D-9795D30C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1812" y="3436664"/>
            <a:ext cx="2691264" cy="269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869F6E7-320F-4C9D-94FD-FE0B69E8B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6"/>
          <a:stretch/>
        </p:blipFill>
        <p:spPr bwMode="auto">
          <a:xfrm>
            <a:off x="8589914" y="4358856"/>
            <a:ext cx="3248352" cy="8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8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893E3-C712-4423-AD5F-716F55C0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ID" sz="5400" b="0" i="0" dirty="0">
                <a:effectLst/>
                <a:latin typeface="Times New Roman" panose="02020603050405020304" pitchFamily="18" charset="0"/>
              </a:rPr>
              <a:t>About </a:t>
            </a:r>
            <a:r>
              <a:rPr lang="en-ID" sz="5400" b="0" i="0" dirty="0" err="1">
                <a:effectLst/>
                <a:latin typeface="Times New Roman" panose="02020603050405020304" pitchFamily="18" charset="0"/>
              </a:rPr>
              <a:t>HuCeD</a:t>
            </a:r>
            <a:endParaRPr lang="en-ID" sz="5400" dirty="0"/>
          </a:p>
        </p:txBody>
      </p:sp>
      <p:sp>
        <p:nvSpPr>
          <p:cNvPr id="3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5DA6F-7055-4392-A6EB-CCBCF4F67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en-US" sz="1200" b="0" i="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/>
              <a:t>Human </a:t>
            </a:r>
            <a:r>
              <a:rPr lang="en-US" sz="1400" dirty="0" err="1"/>
              <a:t>Centred</a:t>
            </a:r>
            <a:r>
              <a:rPr lang="en-US" sz="1400" dirty="0"/>
              <a:t> Design primary areas of emphasis include user behavior, user experience, cultural-based design, and interdisciplinary collaboration, all aimed at enhancing the overall quality of life.</a:t>
            </a:r>
          </a:p>
          <a:p>
            <a:pPr marL="0" indent="0">
              <a:buNone/>
            </a:pPr>
            <a:r>
              <a:rPr lang="en-US" sz="1400" dirty="0"/>
              <a:t>The key focuses are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/>
              <a:t>User Behavior</a:t>
            </a:r>
            <a:r>
              <a:rPr lang="en-US" sz="1400" dirty="0"/>
              <a:t>: We analyze and understand user behaviors to inform the design process. This includes studying how individuals interact with products and environments to create solutions that seamlessly integrate into their lives.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/>
              <a:t>User Experience</a:t>
            </a:r>
            <a:r>
              <a:rPr lang="en-US" sz="1400" dirty="0"/>
              <a:t>: The goal is to craft meaningful and positive experiences for users. We design products that not only meet functional requirements but also evoke emotional responses and satisfaction.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/>
              <a:t>Cultural-Based Design</a:t>
            </a:r>
            <a:r>
              <a:rPr lang="en-US" sz="1400" dirty="0"/>
              <a:t>: We recognize the importance of cultural influences in design. Our team actively incorporates diverse cultural perspectives into the design process to create products that resonate with a wide range of audiences and celebrate cultural richness.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/>
              <a:t>Interdisciplinary Design Collaboration</a:t>
            </a:r>
            <a:r>
              <a:rPr lang="en-US" sz="1400" dirty="0"/>
              <a:t>: The group fosters a dynamic environment where designers, researchers, and experts from various fields come together to share insights and work collaboratively on projects, ensuring a holistic and comprehensive approach.</a:t>
            </a:r>
            <a:endParaRPr lang="en-ID" sz="1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7D2235E-1CAC-49B8-8CE5-DBBF2FE15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r="18881" b="2"/>
          <a:stretch/>
        </p:blipFill>
        <p:spPr bwMode="auto">
          <a:xfrm rot="5400000">
            <a:off x="7597934" y="2171700"/>
            <a:ext cx="4096512" cy="39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70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893E3-C712-4423-AD5F-716F55C0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ID" sz="5400" b="0" i="0">
                <a:effectLst/>
                <a:latin typeface="Times New Roman" panose="02020603050405020304" pitchFamily="18" charset="0"/>
              </a:rPr>
              <a:t>Laboratory Activities</a:t>
            </a:r>
            <a:endParaRPr lang="en-ID" sz="5400"/>
          </a:p>
        </p:txBody>
      </p:sp>
      <p:sp>
        <p:nvSpPr>
          <p:cNvPr id="3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5DA6F-7055-4392-A6EB-CCBCF4F67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000" b="0" i="0" dirty="0">
                <a:effectLst/>
                <a:latin typeface="Times New Roman" panose="02020603050405020304" pitchFamily="18" charset="0"/>
              </a:rPr>
              <a:t>Research, community service and student practical work. The research </a:t>
            </a:r>
            <a:r>
              <a:rPr lang="en-US" sz="2000" b="0" i="0">
                <a:effectLst/>
                <a:latin typeface="Times New Roman" panose="02020603050405020304" pitchFamily="18" charset="0"/>
              </a:rPr>
              <a:t>inlude</a:t>
            </a:r>
            <a:r>
              <a:rPr lang="en-US" sz="2000" b="0" i="0" dirty="0">
                <a:effectLst/>
                <a:latin typeface="Times New Roman" panose="02020603050405020304" pitchFamily="18" charset="0"/>
              </a:rPr>
              <a:t>:</a:t>
            </a:r>
          </a:p>
          <a:p>
            <a:pPr lvl="1"/>
            <a:r>
              <a:rPr lang="en-US" sz="2000" b="0" i="0">
                <a:effectLst/>
                <a:latin typeface="Times New Roman" panose="02020603050405020304" pitchFamily="18" charset="0"/>
              </a:rPr>
              <a:t>Physical research, research which is focused on human physical aspects: antropometri, work load, psychophysical and biomechanics.</a:t>
            </a:r>
          </a:p>
          <a:p>
            <a:pPr lvl="1"/>
            <a:r>
              <a:rPr lang="en-US" sz="2000" b="0" i="0">
                <a:effectLst/>
                <a:latin typeface="Times New Roman" panose="02020603050405020304" pitchFamily="18" charset="0"/>
              </a:rPr>
              <a:t>Cognitive research: research which is focused on human cognitive aspects: human-equipment interaction, product standard, sport science and participatory design.</a:t>
            </a:r>
          </a:p>
          <a:p>
            <a:pPr lvl="1"/>
            <a:r>
              <a:rPr lang="en-US" sz="2000" b="0" i="0">
                <a:effectLst/>
                <a:latin typeface="Times New Roman" panose="02020603050405020304" pitchFamily="18" charset="0"/>
              </a:rPr>
              <a:t>Environmental research: research which is focused on environment aspects and productivity: visual, noise, vibration, air quality and temperasture also airflow pattern.</a:t>
            </a:r>
          </a:p>
          <a:p>
            <a:pPr marL="0" indent="0">
              <a:buNone/>
            </a:pPr>
            <a:endParaRPr lang="en-ID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7D2235E-1CAC-49B8-8CE5-DBBF2FE15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r="18881" b="2"/>
          <a:stretch/>
        </p:blipFill>
        <p:spPr bwMode="auto">
          <a:xfrm rot="5400000">
            <a:off x="7597934" y="2171700"/>
            <a:ext cx="4096512" cy="39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45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EA0A50-8940-4F92-80F5-DE4A2E9C6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ID" sz="5400" b="0" i="0">
                <a:effectLst/>
                <a:latin typeface="Times New Roman" panose="02020603050405020304" pitchFamily="18" charset="0"/>
              </a:rPr>
              <a:t>Facilities</a:t>
            </a:r>
            <a:endParaRPr lang="en-ID" sz="5400"/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39E2B-27AB-4058-B369-4F82AAC7D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sz="2200" b="1" i="0" dirty="0">
                <a:effectLst/>
                <a:latin typeface="Times New Roman" panose="02020603050405020304" pitchFamily="18" charset="0"/>
              </a:rPr>
              <a:t>Physical research</a:t>
            </a:r>
            <a:r>
              <a:rPr lang="en-ID" sz="2200" b="0" i="0" dirty="0">
                <a:effectLst/>
                <a:latin typeface="Times New Roman" panose="02020603050405020304" pitchFamily="18" charset="0"/>
              </a:rPr>
              <a:t>: </a:t>
            </a:r>
            <a:r>
              <a:rPr lang="en-ID" sz="2200" b="0" i="0" dirty="0" err="1">
                <a:effectLst/>
                <a:latin typeface="Times New Roman" panose="02020603050405020304" pitchFamily="18" charset="0"/>
              </a:rPr>
              <a:t>antropometri</a:t>
            </a:r>
            <a:r>
              <a:rPr lang="en-ID" sz="2200" b="0" i="0" dirty="0">
                <a:effectLst/>
                <a:latin typeface="Times New Roman" panose="02020603050405020304" pitchFamily="18" charset="0"/>
              </a:rPr>
              <a:t> chair, human </a:t>
            </a:r>
            <a:r>
              <a:rPr lang="en-ID" sz="2200" b="0" i="0" dirty="0" err="1">
                <a:effectLst/>
                <a:latin typeface="Times New Roman" panose="02020603050405020304" pitchFamily="18" charset="0"/>
              </a:rPr>
              <a:t>modeling</a:t>
            </a:r>
            <a:r>
              <a:rPr lang="en-ID" sz="2200" b="0" i="0" dirty="0">
                <a:effectLst/>
                <a:latin typeface="Times New Roman" panose="02020603050405020304" pitchFamily="18" charset="0"/>
              </a:rPr>
              <a:t>, tandem bike prototype, </a:t>
            </a:r>
            <a:r>
              <a:rPr lang="en-ID" sz="2200" b="0" i="0" dirty="0" err="1">
                <a:effectLst/>
                <a:latin typeface="Times New Roman" panose="02020603050405020304" pitchFamily="18" charset="0"/>
              </a:rPr>
              <a:t>Ergofellow</a:t>
            </a:r>
            <a:r>
              <a:rPr lang="en-ID" sz="2200" b="0" i="0" dirty="0">
                <a:effectLst/>
                <a:latin typeface="Times New Roman" panose="02020603050405020304" pitchFamily="18" charset="0"/>
              </a:rPr>
              <a:t> software, 3d scanning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200" b="1" i="0" dirty="0">
                <a:effectLst/>
                <a:latin typeface="Times New Roman" panose="02020603050405020304" pitchFamily="18" charset="0"/>
              </a:rPr>
              <a:t>Cognitive research</a:t>
            </a:r>
            <a:r>
              <a:rPr lang="en-ID" sz="2200" b="0" i="0" dirty="0">
                <a:effectLst/>
                <a:latin typeface="Times New Roman" panose="02020603050405020304" pitchFamily="18" charset="0"/>
              </a:rPr>
              <a:t>: display model, push button model, Eye Tracker, EEG, realeye.io online </a:t>
            </a:r>
            <a:r>
              <a:rPr lang="en-ID" sz="2200" b="0" i="0" dirty="0" err="1">
                <a:effectLst/>
                <a:latin typeface="Times New Roman" panose="02020603050405020304" pitchFamily="18" charset="0"/>
              </a:rPr>
              <a:t>eyetracking</a:t>
            </a:r>
            <a:endParaRPr lang="en-ID" sz="2200" b="0" i="0" dirty="0">
              <a:effectLst/>
              <a:latin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D" sz="2200" b="1" i="0" dirty="0">
                <a:effectLst/>
                <a:latin typeface="Times New Roman" panose="02020603050405020304" pitchFamily="18" charset="0"/>
              </a:rPr>
              <a:t>Environmental research</a:t>
            </a:r>
            <a:r>
              <a:rPr lang="en-ID" sz="2200" b="0" i="0" dirty="0">
                <a:effectLst/>
                <a:latin typeface="Times New Roman" panose="02020603050405020304" pitchFamily="18" charset="0"/>
              </a:rPr>
              <a:t>: numeric simulation, luxmeter, noise level meter, temperature meter, tachometer, velocity meter.</a:t>
            </a:r>
          </a:p>
          <a:p>
            <a:pPr marL="0" indent="0">
              <a:buNone/>
            </a:pPr>
            <a:endParaRPr lang="en-ID" sz="2200" dirty="0"/>
          </a:p>
        </p:txBody>
      </p:sp>
      <p:pic>
        <p:nvPicPr>
          <p:cNvPr id="7" name="Picture 4" descr="D:\Lab Human Centered Design\2017\kursi antropometri\20161122_090750.jpg">
            <a:extLst>
              <a:ext uri="{FF2B5EF4-FFF2-40B4-BE49-F238E27FC236}">
                <a16:creationId xmlns:a16="http://schemas.microsoft.com/office/drawing/2014/main" id="{4B285DF9-CE79-4879-B6A5-4A72CDC7B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1" b="4"/>
          <a:stretch/>
        </p:blipFill>
        <p:spPr bwMode="auto">
          <a:xfrm rot="5400000">
            <a:off x="7597934" y="2171700"/>
            <a:ext cx="4096512" cy="39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05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3062723-6941-4ABE-8146-AC6FA530B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2F00E-46F6-2DF1-2F7A-3C1B49A2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602"/>
            <a:ext cx="3093720" cy="1645920"/>
          </a:xfrm>
        </p:spPr>
        <p:txBody>
          <a:bodyPr>
            <a:normAutofit/>
          </a:bodyPr>
          <a:lstStyle/>
          <a:p>
            <a:r>
              <a:rPr lang="en-US" sz="2600" b="1" dirty="0"/>
              <a:t>Member of </a:t>
            </a:r>
            <a:r>
              <a:rPr lang="en-US" sz="2600" b="1" dirty="0" err="1"/>
              <a:t>HuCeD</a:t>
            </a:r>
            <a:r>
              <a:rPr lang="en-US" sz="2600" b="1" dirty="0"/>
              <a:t> </a:t>
            </a:r>
            <a:endParaRPr lang="en-ID" sz="2600" b="1" dirty="0"/>
          </a:p>
        </p:txBody>
      </p:sp>
      <p:pic>
        <p:nvPicPr>
          <p:cNvPr id="8" name="object 9">
            <a:extLst>
              <a:ext uri="{FF2B5EF4-FFF2-40B4-BE49-F238E27FC236}">
                <a16:creationId xmlns:a16="http://schemas.microsoft.com/office/drawing/2014/main" id="{ADEE96CB-EA2A-322B-A41E-32FACE57200E}"/>
              </a:ext>
            </a:extLst>
          </p:cNvPr>
          <p:cNvPicPr/>
          <p:nvPr/>
        </p:nvPicPr>
        <p:blipFill rotWithShape="1">
          <a:blip r:embed="rId2" cstate="print"/>
          <a:srcRect l="20793" r="6149" b="2"/>
          <a:stretch/>
        </p:blipFill>
        <p:spPr>
          <a:xfrm>
            <a:off x="20" y="-13"/>
            <a:ext cx="2926060" cy="4005072"/>
          </a:xfrm>
          <a:prstGeom prst="rect">
            <a:avLst/>
          </a:prstGeom>
        </p:spPr>
      </p:pic>
      <p:pic>
        <p:nvPicPr>
          <p:cNvPr id="9" name="object 11">
            <a:extLst>
              <a:ext uri="{FF2B5EF4-FFF2-40B4-BE49-F238E27FC236}">
                <a16:creationId xmlns:a16="http://schemas.microsoft.com/office/drawing/2014/main" id="{686A0CBA-0665-B0C0-4DBC-F0124F3E5E78}"/>
              </a:ext>
            </a:extLst>
          </p:cNvPr>
          <p:cNvPicPr/>
          <p:nvPr/>
        </p:nvPicPr>
        <p:blipFill rotWithShape="1">
          <a:blip r:embed="rId3" cstate="print"/>
          <a:srcRect l="11647" r="14695" b="2"/>
          <a:stretch/>
        </p:blipFill>
        <p:spPr>
          <a:xfrm>
            <a:off x="3077487" y="8"/>
            <a:ext cx="2935224" cy="4005067"/>
          </a:xfrm>
          <a:prstGeom prst="rect">
            <a:avLst/>
          </a:prstGeom>
        </p:spPr>
      </p:pic>
      <p:pic>
        <p:nvPicPr>
          <p:cNvPr id="11" name="object 17">
            <a:extLst>
              <a:ext uri="{FF2B5EF4-FFF2-40B4-BE49-F238E27FC236}">
                <a16:creationId xmlns:a16="http://schemas.microsoft.com/office/drawing/2014/main" id="{A74C68DD-04BC-8B0D-6384-048FE1740B38}"/>
              </a:ext>
            </a:extLst>
          </p:cNvPr>
          <p:cNvPicPr/>
          <p:nvPr/>
        </p:nvPicPr>
        <p:blipFill rotWithShape="1">
          <a:blip r:embed="rId4" cstate="print"/>
          <a:srcRect l="19187" r="7758"/>
          <a:stretch/>
        </p:blipFill>
        <p:spPr>
          <a:xfrm>
            <a:off x="6174474" y="13"/>
            <a:ext cx="2935224" cy="4005071"/>
          </a:xfrm>
          <a:prstGeom prst="rect">
            <a:avLst/>
          </a:prstGeom>
        </p:spPr>
      </p:pic>
      <p:pic>
        <p:nvPicPr>
          <p:cNvPr id="10" name="object 13">
            <a:extLst>
              <a:ext uri="{FF2B5EF4-FFF2-40B4-BE49-F238E27FC236}">
                <a16:creationId xmlns:a16="http://schemas.microsoft.com/office/drawing/2014/main" id="{1E63B96A-F63C-66A5-0C1F-0E5EAECD3CE4}"/>
              </a:ext>
            </a:extLst>
          </p:cNvPr>
          <p:cNvPicPr/>
          <p:nvPr/>
        </p:nvPicPr>
        <p:blipFill rotWithShape="1">
          <a:blip r:embed="rId5" cstate="print"/>
          <a:srcRect l="9363" r="16979" b="2"/>
          <a:stretch/>
        </p:blipFill>
        <p:spPr>
          <a:xfrm>
            <a:off x="9256776" y="-9"/>
            <a:ext cx="2935224" cy="400507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112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CF613-3C08-B7CE-186B-6EFBC357D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40602"/>
            <a:ext cx="7104188" cy="164592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ID" sz="1200" b="1" i="0" dirty="0">
              <a:solidFill>
                <a:srgbClr val="171717"/>
              </a:solidFill>
              <a:effectLst/>
              <a:latin typeface="Nunito Sans" panose="020F0502020204030204" pitchFamily="2" charset="0"/>
            </a:endParaRPr>
          </a:p>
          <a:p>
            <a:pPr marL="0" indent="0">
              <a:buNone/>
            </a:pPr>
            <a:r>
              <a:rPr lang="en-US" sz="1800" dirty="0"/>
              <a:t>Left to Right: </a:t>
            </a:r>
          </a:p>
          <a:p>
            <a:pPr marL="0" indent="0">
              <a:buNone/>
            </a:pPr>
            <a:r>
              <a:rPr lang="en-US" sz="1800" dirty="0"/>
              <a:t>Ellya Zulaikha, PhD – Hertina Susandari, M.T – </a:t>
            </a:r>
            <a:r>
              <a:rPr lang="en-US" sz="1800" dirty="0" err="1"/>
              <a:t>Irna</a:t>
            </a:r>
            <a:r>
              <a:rPr lang="en-US" sz="1800" dirty="0"/>
              <a:t> </a:t>
            </a:r>
            <a:r>
              <a:rPr lang="en-US" sz="1800" dirty="0" err="1"/>
              <a:t>Arlianti</a:t>
            </a:r>
            <a:r>
              <a:rPr lang="en-US" sz="1800" dirty="0"/>
              <a:t>, M.Ds – </a:t>
            </a:r>
          </a:p>
          <a:p>
            <a:pPr marL="0" indent="0">
              <a:buNone/>
            </a:pPr>
            <a:r>
              <a:rPr lang="en-US" sz="1800" dirty="0"/>
              <a:t>Prof. Bambang Iskandriawan</a:t>
            </a:r>
            <a:endParaRPr lang="en-ID" sz="1800" dirty="0"/>
          </a:p>
          <a:p>
            <a:pPr marL="0" indent="0">
              <a:buNone/>
            </a:pP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312068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D4438-1F35-0745-34A7-10CB0D22A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Current research objects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90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FBA73-1C29-454A-8559-1BA23F349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3895359" cy="1846615"/>
          </a:xfrm>
        </p:spPr>
        <p:txBody>
          <a:bodyPr anchor="b">
            <a:normAutofit/>
          </a:bodyPr>
          <a:lstStyle/>
          <a:p>
            <a:r>
              <a:rPr lang="en-US" sz="4200" b="1" dirty="0"/>
              <a:t>Bike design based on User </a:t>
            </a:r>
            <a:r>
              <a:rPr lang="en-US" sz="4200" b="1" dirty="0" err="1"/>
              <a:t>Behaviour</a:t>
            </a:r>
            <a:endParaRPr lang="en-ID" sz="4200" b="1" dirty="0"/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2983F-474B-4989-8D93-61C3E1897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167"/>
            <a:ext cx="3895522" cy="3386399"/>
          </a:xfrm>
        </p:spPr>
        <p:txBody>
          <a:bodyPr>
            <a:normAutofit/>
          </a:bodyPr>
          <a:lstStyle/>
          <a:p>
            <a:r>
              <a:rPr lang="en-US" sz="2200" dirty="0"/>
              <a:t>Air </a:t>
            </a:r>
            <a:r>
              <a:rPr lang="en-US" sz="2200" dirty="0" err="1"/>
              <a:t>Purifiying</a:t>
            </a:r>
            <a:r>
              <a:rPr lang="en-US" sz="2200" dirty="0"/>
              <a:t> Bike</a:t>
            </a:r>
          </a:p>
          <a:p>
            <a:r>
              <a:rPr lang="en-US" sz="2200" dirty="0"/>
              <a:t>Commuter Bike</a:t>
            </a:r>
          </a:p>
          <a:p>
            <a:r>
              <a:rPr lang="en-US" sz="2200" dirty="0" err="1"/>
              <a:t>Trandem</a:t>
            </a:r>
            <a:r>
              <a:rPr lang="en-US" sz="2200" dirty="0"/>
              <a:t> (Transform to Tandem Bike)</a:t>
            </a:r>
            <a:endParaRPr lang="en-ID" sz="2200" dirty="0"/>
          </a:p>
        </p:txBody>
      </p:sp>
      <p:pic>
        <p:nvPicPr>
          <p:cNvPr id="6" name="Picture 2" descr="E:\penelitian\penelitian 2017\Insinas\foto5 WA apb\4.jpg">
            <a:extLst>
              <a:ext uri="{FF2B5EF4-FFF2-40B4-BE49-F238E27FC236}">
                <a16:creationId xmlns:a16="http://schemas.microsoft.com/office/drawing/2014/main" id="{C2437A1F-6A39-4297-854A-F4F0532B9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2624" y="164591"/>
            <a:ext cx="3099816" cy="409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264A95-0FE3-5C57-26D9-C942EF520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2815" r="23250" b="31556"/>
          <a:stretch/>
        </p:blipFill>
        <p:spPr>
          <a:xfrm>
            <a:off x="8258048" y="164591"/>
            <a:ext cx="3785616" cy="20401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3B9BE3-3571-BA59-86DF-ACEFBEBF86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333" t="44000" r="23167" b="25778"/>
          <a:stretch/>
        </p:blipFill>
        <p:spPr>
          <a:xfrm>
            <a:off x="5069840" y="4351131"/>
            <a:ext cx="2946399" cy="1590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FF23AB-80FD-48DD-BFB2-B2C9365D7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8048" y="2369353"/>
            <a:ext cx="3507232" cy="357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5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225567B-E114-46F0-8CF0-0279C898D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908FD149-E766-40B9-A1BE-106F9D0D4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54324" y="-2665475"/>
            <a:ext cx="5486400" cy="12188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2CECFB-4D07-10C1-99FA-84AB389A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685797"/>
            <a:ext cx="4983994" cy="2263779"/>
          </a:xfrm>
        </p:spPr>
        <p:txBody>
          <a:bodyPr anchor="t">
            <a:normAutofit/>
          </a:bodyPr>
          <a:lstStyle/>
          <a:p>
            <a:r>
              <a:rPr lang="en-US" sz="5000" b="1"/>
              <a:t>Jewelry</a:t>
            </a:r>
            <a:endParaRPr lang="en-ID" sz="5000" b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DD7D857-3669-4A00-841C-A76022B89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9764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DE0AC-4B95-6E2B-0FB1-17AA248F8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3133724"/>
            <a:ext cx="4983994" cy="2746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Investigating the intersection of culture, personal expression, and craftsmanship to design jewelry that goes beyond ornamentation, telling stories and connecting individuals to their heritage.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Collaboration with Sheffield Hallam Univ and Just Trade UK</a:t>
            </a:r>
            <a:endParaRPr lang="en-ID" sz="1800" dirty="0"/>
          </a:p>
        </p:txBody>
      </p:sp>
      <p:pic>
        <p:nvPicPr>
          <p:cNvPr id="5" name="Picture 4" descr="A picture containing person, outdoor, holding&#10;&#10;Description automatically generated">
            <a:extLst>
              <a:ext uri="{FF2B5EF4-FFF2-40B4-BE49-F238E27FC236}">
                <a16:creationId xmlns:a16="http://schemas.microsoft.com/office/drawing/2014/main" id="{98534C73-31B4-83DD-E485-837FE2AE8A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1" r="4800" b="1"/>
          <a:stretch/>
        </p:blipFill>
        <p:spPr>
          <a:xfrm>
            <a:off x="6598696" y="719139"/>
            <a:ext cx="2635866" cy="5400768"/>
          </a:xfrm>
          <a:prstGeom prst="rect">
            <a:avLst/>
          </a:prstGeom>
        </p:spPr>
      </p:pic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6DAE21D8-92E7-B341-4E2E-2A482D62FE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59"/>
          <a:stretch/>
        </p:blipFill>
        <p:spPr>
          <a:xfrm>
            <a:off x="9300395" y="725893"/>
            <a:ext cx="2635866" cy="539401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F4F01AD-63CD-4D72-B088-D0BAA62C3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2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C0D366-F041-FC11-9ED7-4E7EFF3FF9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98081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6113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519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Nunito Sans</vt:lpstr>
      <vt:lpstr>Times New Roman</vt:lpstr>
      <vt:lpstr>Office Theme</vt:lpstr>
      <vt:lpstr> Human Centered Design (HuCeD) Lab Profile</vt:lpstr>
      <vt:lpstr>About HuCeD</vt:lpstr>
      <vt:lpstr>Laboratory Activities</vt:lpstr>
      <vt:lpstr>Facilities</vt:lpstr>
      <vt:lpstr>Member of HuCeD </vt:lpstr>
      <vt:lpstr>Current research objects</vt:lpstr>
      <vt:lpstr>Bike design based on User Behaviour</vt:lpstr>
      <vt:lpstr>Jewelry</vt:lpstr>
      <vt:lpstr>PowerPoint Presentation</vt:lpstr>
      <vt:lpstr>Collaboration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 Laboratorium  Human Centered Design (HuCeD)</dc:title>
  <dc:creator>Hertina Susandari, ST, MT(2229)</dc:creator>
  <cp:lastModifiedBy>Hertina Susandari</cp:lastModifiedBy>
  <cp:revision>3</cp:revision>
  <dcterms:created xsi:type="dcterms:W3CDTF">2021-02-16T04:11:59Z</dcterms:created>
  <dcterms:modified xsi:type="dcterms:W3CDTF">2023-11-17T06:59:34Z</dcterms:modified>
</cp:coreProperties>
</file>