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5143500" type="screen16x9"/>
  <p:notesSz cx="6858000" cy="9144000"/>
  <p:embeddedFontLst>
    <p:embeddedFont>
      <p:font typeface="Calibri" panose="020F0502020204030204" pitchFamily="34" charset="0"/>
      <p:regular r:id="rId32"/>
      <p:bold r:id="rId33"/>
      <p:italic r:id="rId34"/>
      <p:boldItalic r:id="rId35"/>
    </p:embeddedFont>
    <p:embeddedFont>
      <p:font typeface="Fira Sans Extra Condensed" panose="020B0503050000020004" pitchFamily="34" charset="0"/>
      <p:regular r:id="rId36"/>
      <p:bold r:id="rId37"/>
      <p:italic r:id="rId38"/>
      <p:boldItalic r:id="rId39"/>
    </p:embeddedFont>
    <p:embeddedFont>
      <p:font typeface="Fira Sans Extra Condensed Medium" panose="020B0604020202020204" charset="0"/>
      <p:regular r:id="rId40"/>
      <p:bold r:id="rId41"/>
      <p:italic r:id="rId42"/>
      <p:boldItalic r:id="rId43"/>
    </p:embeddedFont>
    <p:embeddedFont>
      <p:font typeface="Roboto" panose="02000000000000000000" pitchFamily="2"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0FE7E9-DCB7-2623-56FC-B64F3ABCCC05}" v="20" dt="2021-09-30T02:49:15.101"/>
  </p1510:revLst>
</p1510:revInfo>
</file>

<file path=ppt/tableStyles.xml><?xml version="1.0" encoding="utf-8"?>
<a:tblStyleLst xmlns:a="http://schemas.openxmlformats.org/drawingml/2006/main" def="{B9F7377E-20D6-4E0E-9047-806E3B2A191C}">
  <a:tblStyle styleId="{B9F7377E-20D6-4E0E-9047-806E3B2A191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na Arlianti" userId="S::1994202012063@staff.integra.its.ac.id::bfc708c9-e0db-47c1-9e8c-4899216afe56" providerId="AD" clId="Web-{4A0FE7E9-DCB7-2623-56FC-B64F3ABCCC05}"/>
    <pc:docChg chg="modSld">
      <pc:chgData name="Irna Arlianti" userId="S::1994202012063@staff.integra.its.ac.id::bfc708c9-e0db-47c1-9e8c-4899216afe56" providerId="AD" clId="Web-{4A0FE7E9-DCB7-2623-56FC-B64F3ABCCC05}" dt="2021-09-30T02:49:15.101" v="16"/>
      <pc:docMkLst>
        <pc:docMk/>
      </pc:docMkLst>
      <pc:sldChg chg="addSp delSp modSp">
        <pc:chgData name="Irna Arlianti" userId="S::1994202012063@staff.integra.its.ac.id::bfc708c9-e0db-47c1-9e8c-4899216afe56" providerId="AD" clId="Web-{4A0FE7E9-DCB7-2623-56FC-B64F3ABCCC05}" dt="2021-09-30T02:49:15.101" v="16"/>
        <pc:sldMkLst>
          <pc:docMk/>
          <pc:sldMk cId="0" sldId="265"/>
        </pc:sldMkLst>
        <pc:spChg chg="ord">
          <ac:chgData name="Irna Arlianti" userId="S::1994202012063@staff.integra.its.ac.id::bfc708c9-e0db-47c1-9e8c-4899216afe56" providerId="AD" clId="Web-{4A0FE7E9-DCB7-2623-56FC-B64F3ABCCC05}" dt="2021-09-30T02:47:35.174" v="11"/>
          <ac:spMkLst>
            <pc:docMk/>
            <pc:sldMk cId="0" sldId="265"/>
            <ac:spMk id="104" creationId="{00000000-0000-0000-0000-000000000000}"/>
          </ac:spMkLst>
        </pc:spChg>
        <pc:spChg chg="del">
          <ac:chgData name="Irna Arlianti" userId="S::1994202012063@staff.integra.its.ac.id::bfc708c9-e0db-47c1-9e8c-4899216afe56" providerId="AD" clId="Web-{4A0FE7E9-DCB7-2623-56FC-B64F3ABCCC05}" dt="2021-09-30T02:47:27.127" v="10"/>
          <ac:spMkLst>
            <pc:docMk/>
            <pc:sldMk cId="0" sldId="265"/>
            <ac:spMk id="106" creationId="{00000000-0000-0000-0000-000000000000}"/>
          </ac:spMkLst>
        </pc:spChg>
        <pc:picChg chg="add del mod">
          <ac:chgData name="Irna Arlianti" userId="S::1994202012063@staff.integra.its.ac.id::bfc708c9-e0db-47c1-9e8c-4899216afe56" providerId="AD" clId="Web-{4A0FE7E9-DCB7-2623-56FC-B64F3ABCCC05}" dt="2021-09-30T02:46:58.625" v="2"/>
          <ac:picMkLst>
            <pc:docMk/>
            <pc:sldMk cId="0" sldId="265"/>
            <ac:picMk id="2" creationId="{BF4D9352-953C-4997-AB5E-2BEFC11C2320}"/>
          </ac:picMkLst>
        </pc:picChg>
        <pc:picChg chg="add del mod">
          <ac:chgData name="Irna Arlianti" userId="S::1994202012063@staff.integra.its.ac.id::bfc708c9-e0db-47c1-9e8c-4899216afe56" providerId="AD" clId="Web-{4A0FE7E9-DCB7-2623-56FC-B64F3ABCCC05}" dt="2021-09-30T02:49:15.101" v="16"/>
          <ac:picMkLst>
            <pc:docMk/>
            <pc:sldMk cId="0" sldId="265"/>
            <ac:picMk id="3" creationId="{CC174C74-7005-41CC-A2F4-27B788FA4F41}"/>
          </ac:picMkLst>
        </pc:picChg>
        <pc:picChg chg="add mod ord">
          <ac:chgData name="Irna Arlianti" userId="S::1994202012063@staff.integra.its.ac.id::bfc708c9-e0db-47c1-9e8c-4899216afe56" providerId="AD" clId="Web-{4A0FE7E9-DCB7-2623-56FC-B64F3ABCCC05}" dt="2021-09-30T02:49:15.055" v="15"/>
          <ac:picMkLst>
            <pc:docMk/>
            <pc:sldMk cId="0" sldId="265"/>
            <ac:picMk id="4" creationId="{501F266B-94EF-4B51-9628-A25A9C623876}"/>
          </ac:picMkLst>
        </pc:picChg>
      </pc:sldChg>
      <pc:sldChg chg="addSp delSp modSp">
        <pc:chgData name="Irna Arlianti" userId="S::1994202012063@staff.integra.its.ac.id::bfc708c9-e0db-47c1-9e8c-4899216afe56" providerId="AD" clId="Web-{4A0FE7E9-DCB7-2623-56FC-B64F3ABCCC05}" dt="2021-09-30T02:47:17.626" v="7"/>
        <pc:sldMkLst>
          <pc:docMk/>
          <pc:sldMk cId="0" sldId="266"/>
        </pc:sldMkLst>
        <pc:picChg chg="add del mod">
          <ac:chgData name="Irna Arlianti" userId="S::1994202012063@staff.integra.its.ac.id::bfc708c9-e0db-47c1-9e8c-4899216afe56" providerId="AD" clId="Web-{4A0FE7E9-DCB7-2623-56FC-B64F3ABCCC05}" dt="2021-09-30T02:47:17.626" v="7"/>
          <ac:picMkLst>
            <pc:docMk/>
            <pc:sldMk cId="0" sldId="266"/>
            <ac:picMk id="2" creationId="{34537140-A4BB-4470-82FA-97324674FE0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ef99ec1f9d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ef99ec1f9d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ef99ec1f9d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ef99ec1f9d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ef99ec1f9d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ef99ec1f9d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ef99ec1f9d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ef99ec1f9d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ef99ec1f9d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ef99ec1f9d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ef99ec1f9d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ef99ec1f9d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ef99ec1f9d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ef99ec1f9d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ef99ec1f9d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ef99ec1f9d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f2afcdcd3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f2afcdcd3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f2afcdcd34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f2afcdcd3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ef99ec1f9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ef99ec1f9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f2afcdcd34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f2afcdcd34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f2afcdcd34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f2afcdcd3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f2afcdcd34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f2afcdcd34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f2afcdcd34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f2afcdcd34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f2afcdcd34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f2afcdcd34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f2afcdcd34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f2afcdcd34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f2afcdcd34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f2afcdcd34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f2afcdcd34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f2afcdcd34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ef99ec1f9d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ef99ec1f9d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ef99ec1f9d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ef99ec1f9d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ef99ec1f9d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ef99ec1f9d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ef99ec1f9d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ef99ec1f9d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ef99ec1f9d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ef99ec1f9d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ef99ec1f9d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ef99ec1f9d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f2afcdcd34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f2afcdcd34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f2afcdcd34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f2afcdcd34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ef99ec1f9d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ef99ec1f9d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d"/>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d"/>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d"/>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d"/>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d"/>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d"/>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d"/>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d"/>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d"/>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d"/>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d"/>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id"/>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jp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16.jpg"/><Relationship Id="rId4" Type="http://schemas.openxmlformats.org/officeDocument/2006/relationships/image" Target="../media/image15.jp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id"/>
              <a:t>Human Centered Design</a:t>
            </a: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lnSpc>
                <a:spcPct val="115000"/>
              </a:lnSpc>
              <a:spcBef>
                <a:spcPts val="0"/>
              </a:spcBef>
              <a:spcAft>
                <a:spcPts val="0"/>
              </a:spcAft>
              <a:buNone/>
            </a:pPr>
            <a:r>
              <a:rPr lang="id"/>
              <a:t>(HUCED)</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5" name="Google Shape;105;p22"/>
          <p:cNvSpPr txBox="1">
            <a:spLocks noGrp="1"/>
          </p:cNvSpPr>
          <p:nvPr>
            <p:ph type="body" idx="1"/>
          </p:nvPr>
        </p:nvSpPr>
        <p:spPr>
          <a:xfrm>
            <a:off x="3921400" y="1248950"/>
            <a:ext cx="4642200" cy="331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d" sz="1600">
                <a:solidFill>
                  <a:schemeClr val="dk1"/>
                </a:solidFill>
                <a:latin typeface="Calibri"/>
                <a:ea typeface="Calibri"/>
                <a:cs typeface="Calibri"/>
                <a:sym typeface="Calibri"/>
              </a:rPr>
              <a:t>Ketua Laboratorium</a:t>
            </a:r>
            <a:endParaRPr sz="1600">
              <a:solidFill>
                <a:schemeClr val="dk1"/>
              </a:solidFill>
              <a:latin typeface="Calibri"/>
              <a:ea typeface="Calibri"/>
              <a:cs typeface="Calibri"/>
              <a:sym typeface="Calibri"/>
            </a:endParaRPr>
          </a:p>
          <a:p>
            <a:pPr marL="0" lvl="0" indent="0" algn="l" rtl="0">
              <a:spcBef>
                <a:spcPts val="1200"/>
              </a:spcBef>
              <a:spcAft>
                <a:spcPts val="1200"/>
              </a:spcAft>
              <a:buNone/>
            </a:pPr>
            <a:r>
              <a:rPr lang="id" sz="1600">
                <a:solidFill>
                  <a:schemeClr val="dk1"/>
                </a:solidFill>
                <a:latin typeface="Calibri"/>
                <a:ea typeface="Calibri"/>
                <a:cs typeface="Calibri"/>
                <a:sym typeface="Calibri"/>
              </a:rPr>
              <a:t>Hertina Susandari, S.T., M.T.</a:t>
            </a:r>
            <a:endParaRPr sz="1600">
              <a:solidFill>
                <a:schemeClr val="dk1"/>
              </a:solidFill>
              <a:latin typeface="Calibri"/>
              <a:ea typeface="Calibri"/>
              <a:cs typeface="Calibri"/>
              <a:sym typeface="Calibri"/>
            </a:endParaRPr>
          </a:p>
        </p:txBody>
      </p:sp>
      <p:pic>
        <p:nvPicPr>
          <p:cNvPr id="4" name="Gambar 4" descr="Sebuah gambar berisi orang, pakaian, berpose, jas&#10;&#10;Deskripsi dibuat secara otomatis">
            <a:extLst>
              <a:ext uri="{FF2B5EF4-FFF2-40B4-BE49-F238E27FC236}">
                <a16:creationId xmlns:a16="http://schemas.microsoft.com/office/drawing/2014/main" id="{501F266B-94EF-4B51-9628-A25A9C623876}"/>
              </a:ext>
            </a:extLst>
          </p:cNvPr>
          <p:cNvPicPr>
            <a:picLocks noChangeAspect="1"/>
          </p:cNvPicPr>
          <p:nvPr/>
        </p:nvPicPr>
        <p:blipFill>
          <a:blip r:embed="rId3"/>
          <a:stretch>
            <a:fillRect/>
          </a:stretch>
        </p:blipFill>
        <p:spPr>
          <a:xfrm>
            <a:off x="310551" y="665312"/>
            <a:ext cx="2743200" cy="4114800"/>
          </a:xfrm>
          <a:prstGeom prst="rect">
            <a:avLst/>
          </a:prstGeom>
        </p:spPr>
      </p:pic>
      <p:sp>
        <p:nvSpPr>
          <p:cNvPr id="104" name="Google Shape;104;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d" b="1">
                <a:latin typeface="Calibri"/>
                <a:ea typeface="Calibri"/>
                <a:cs typeface="Calibri"/>
                <a:sym typeface="Calibri"/>
              </a:rPr>
              <a:t>Anggota Laboratorium</a:t>
            </a:r>
            <a:endParaRPr b="1">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3"/>
          <p:cNvSpPr txBox="1">
            <a:spLocks noGrp="1"/>
          </p:cNvSpPr>
          <p:nvPr>
            <p:ph type="title"/>
          </p:nvPr>
        </p:nvSpPr>
        <p:spPr>
          <a:xfrm>
            <a:off x="552675" y="445025"/>
            <a:ext cx="82797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d">
                <a:latin typeface="Calibri"/>
                <a:ea typeface="Calibri"/>
                <a:cs typeface="Calibri"/>
                <a:sym typeface="Calibri"/>
              </a:rPr>
              <a:t>Anggota Laboratorium</a:t>
            </a:r>
            <a:endParaRPr>
              <a:latin typeface="Calibri"/>
              <a:ea typeface="Calibri"/>
              <a:cs typeface="Calibri"/>
              <a:sym typeface="Calibri"/>
            </a:endParaRPr>
          </a:p>
        </p:txBody>
      </p:sp>
      <p:sp>
        <p:nvSpPr>
          <p:cNvPr id="112" name="Google Shape;112;p23"/>
          <p:cNvSpPr txBox="1">
            <a:spLocks noGrp="1"/>
          </p:cNvSpPr>
          <p:nvPr>
            <p:ph type="body" idx="1"/>
          </p:nvPr>
        </p:nvSpPr>
        <p:spPr>
          <a:xfrm>
            <a:off x="3921400" y="1248950"/>
            <a:ext cx="4642200" cy="331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d" sz="1600">
                <a:solidFill>
                  <a:schemeClr val="dk1"/>
                </a:solidFill>
                <a:latin typeface="Calibri"/>
                <a:ea typeface="Calibri"/>
                <a:cs typeface="Calibri"/>
                <a:sym typeface="Calibri"/>
              </a:rPr>
              <a:t>Anggota Laboratorium</a:t>
            </a:r>
            <a:endParaRPr sz="1600">
              <a:solidFill>
                <a:schemeClr val="dk1"/>
              </a:solidFill>
              <a:latin typeface="Calibri"/>
              <a:ea typeface="Calibri"/>
              <a:cs typeface="Calibri"/>
              <a:sym typeface="Calibri"/>
            </a:endParaRPr>
          </a:p>
          <a:p>
            <a:pPr marL="0" lvl="0" indent="0" algn="l" rtl="0">
              <a:spcBef>
                <a:spcPts val="1200"/>
              </a:spcBef>
              <a:spcAft>
                <a:spcPts val="0"/>
              </a:spcAft>
              <a:buClr>
                <a:schemeClr val="dk1"/>
              </a:buClr>
              <a:buSzPts val="1100"/>
              <a:buFont typeface="Arial"/>
              <a:buNone/>
            </a:pPr>
            <a:r>
              <a:rPr lang="id" sz="1400">
                <a:solidFill>
                  <a:schemeClr val="dk1"/>
                </a:solidFill>
                <a:latin typeface="Calibri"/>
                <a:ea typeface="Calibri"/>
                <a:cs typeface="Calibri"/>
                <a:sym typeface="Calibri"/>
              </a:rPr>
              <a:t>Dr. Ir. Bambang Iskandriawan, M. Eng.</a:t>
            </a:r>
            <a:endParaRPr sz="1400">
              <a:solidFill>
                <a:schemeClr val="dk1"/>
              </a:solidFill>
              <a:latin typeface="Calibri"/>
              <a:ea typeface="Calibri"/>
              <a:cs typeface="Calibri"/>
              <a:sym typeface="Calibri"/>
            </a:endParaRPr>
          </a:p>
          <a:p>
            <a:pPr marL="0" lvl="0" indent="0" algn="l" rtl="0">
              <a:spcBef>
                <a:spcPts val="0"/>
              </a:spcBef>
              <a:spcAft>
                <a:spcPts val="1200"/>
              </a:spcAft>
              <a:buNone/>
            </a:pPr>
            <a:endParaRPr sz="1600">
              <a:solidFill>
                <a:schemeClr val="dk1"/>
              </a:solidFill>
              <a:latin typeface="Calibri"/>
              <a:ea typeface="Calibri"/>
              <a:cs typeface="Calibri"/>
              <a:sym typeface="Calibri"/>
            </a:endParaRPr>
          </a:p>
        </p:txBody>
      </p:sp>
      <p:pic>
        <p:nvPicPr>
          <p:cNvPr id="113" name="Google Shape;113;p23"/>
          <p:cNvPicPr preferRelativeResize="0"/>
          <p:nvPr/>
        </p:nvPicPr>
        <p:blipFill>
          <a:blip r:embed="rId3">
            <a:alphaModFix/>
          </a:blip>
          <a:stretch>
            <a:fillRect/>
          </a:stretch>
        </p:blipFill>
        <p:spPr>
          <a:xfrm>
            <a:off x="552663" y="1063075"/>
            <a:ext cx="2524817" cy="37881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4"/>
          <p:cNvSpPr txBox="1">
            <a:spLocks noGrp="1"/>
          </p:cNvSpPr>
          <p:nvPr>
            <p:ph type="title"/>
          </p:nvPr>
        </p:nvSpPr>
        <p:spPr>
          <a:xfrm>
            <a:off x="564050" y="445025"/>
            <a:ext cx="82683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d">
                <a:latin typeface="Calibri"/>
                <a:ea typeface="Calibri"/>
                <a:cs typeface="Calibri"/>
                <a:sym typeface="Calibri"/>
              </a:rPr>
              <a:t>Anggota Laboratorium</a:t>
            </a:r>
            <a:endParaRPr>
              <a:latin typeface="Calibri"/>
              <a:ea typeface="Calibri"/>
              <a:cs typeface="Calibri"/>
              <a:sym typeface="Calibri"/>
            </a:endParaRPr>
          </a:p>
        </p:txBody>
      </p:sp>
      <p:sp>
        <p:nvSpPr>
          <p:cNvPr id="119" name="Google Shape;119;p24"/>
          <p:cNvSpPr txBox="1">
            <a:spLocks noGrp="1"/>
          </p:cNvSpPr>
          <p:nvPr>
            <p:ph type="body" idx="1"/>
          </p:nvPr>
        </p:nvSpPr>
        <p:spPr>
          <a:xfrm>
            <a:off x="3921400" y="1248950"/>
            <a:ext cx="4642200" cy="331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d" sz="1600">
                <a:solidFill>
                  <a:schemeClr val="dk1"/>
                </a:solidFill>
                <a:latin typeface="Calibri"/>
                <a:ea typeface="Calibri"/>
                <a:cs typeface="Calibri"/>
                <a:sym typeface="Calibri"/>
              </a:rPr>
              <a:t>Anggota Laboratorium</a:t>
            </a:r>
            <a:endParaRPr sz="1600">
              <a:solidFill>
                <a:schemeClr val="dk1"/>
              </a:solidFill>
              <a:latin typeface="Calibri"/>
              <a:ea typeface="Calibri"/>
              <a:cs typeface="Calibri"/>
              <a:sym typeface="Calibri"/>
            </a:endParaRPr>
          </a:p>
          <a:p>
            <a:pPr marL="0" lvl="0" indent="0" algn="l" rtl="0">
              <a:spcBef>
                <a:spcPts val="1200"/>
              </a:spcBef>
              <a:spcAft>
                <a:spcPts val="0"/>
              </a:spcAft>
              <a:buNone/>
            </a:pPr>
            <a:r>
              <a:rPr lang="id" sz="1400">
                <a:solidFill>
                  <a:schemeClr val="dk1"/>
                </a:solidFill>
                <a:latin typeface="Calibri"/>
                <a:ea typeface="Calibri"/>
                <a:cs typeface="Calibri"/>
                <a:sym typeface="Calibri"/>
              </a:rPr>
              <a:t>Ellya Zulaikha, S.T., M.Sn., Ph.D</a:t>
            </a: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1200"/>
              </a:spcAft>
              <a:buNone/>
            </a:pPr>
            <a:endParaRPr sz="1600">
              <a:solidFill>
                <a:schemeClr val="dk1"/>
              </a:solidFill>
              <a:latin typeface="Calibri"/>
              <a:ea typeface="Calibri"/>
              <a:cs typeface="Calibri"/>
              <a:sym typeface="Calibri"/>
            </a:endParaRPr>
          </a:p>
        </p:txBody>
      </p:sp>
      <p:pic>
        <p:nvPicPr>
          <p:cNvPr id="120" name="Google Shape;120;p24"/>
          <p:cNvPicPr preferRelativeResize="0"/>
          <p:nvPr/>
        </p:nvPicPr>
        <p:blipFill>
          <a:blip r:embed="rId3">
            <a:alphaModFix/>
          </a:blip>
          <a:stretch>
            <a:fillRect/>
          </a:stretch>
        </p:blipFill>
        <p:spPr>
          <a:xfrm>
            <a:off x="564058" y="1063075"/>
            <a:ext cx="2519268" cy="3788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5"/>
          <p:cNvSpPr txBox="1">
            <a:spLocks noGrp="1"/>
          </p:cNvSpPr>
          <p:nvPr>
            <p:ph type="title"/>
          </p:nvPr>
        </p:nvSpPr>
        <p:spPr>
          <a:xfrm>
            <a:off x="564050" y="445025"/>
            <a:ext cx="82683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d">
                <a:latin typeface="Calibri"/>
                <a:ea typeface="Calibri"/>
                <a:cs typeface="Calibri"/>
                <a:sym typeface="Calibri"/>
              </a:rPr>
              <a:t>Anggota Laboratorium</a:t>
            </a:r>
            <a:endParaRPr>
              <a:latin typeface="Calibri"/>
              <a:ea typeface="Calibri"/>
              <a:cs typeface="Calibri"/>
              <a:sym typeface="Calibri"/>
            </a:endParaRPr>
          </a:p>
        </p:txBody>
      </p:sp>
      <p:sp>
        <p:nvSpPr>
          <p:cNvPr id="126" name="Google Shape;126;p25"/>
          <p:cNvSpPr txBox="1">
            <a:spLocks noGrp="1"/>
          </p:cNvSpPr>
          <p:nvPr>
            <p:ph type="body" idx="1"/>
          </p:nvPr>
        </p:nvSpPr>
        <p:spPr>
          <a:xfrm>
            <a:off x="3921400" y="1248950"/>
            <a:ext cx="4642200" cy="331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d" sz="1600">
                <a:solidFill>
                  <a:schemeClr val="dk1"/>
                </a:solidFill>
                <a:latin typeface="Calibri"/>
                <a:ea typeface="Calibri"/>
                <a:cs typeface="Calibri"/>
                <a:sym typeface="Calibri"/>
              </a:rPr>
              <a:t>Anggota Laboratorium</a:t>
            </a:r>
            <a:endParaRPr sz="1600">
              <a:solidFill>
                <a:schemeClr val="dk1"/>
              </a:solidFill>
              <a:latin typeface="Calibri"/>
              <a:ea typeface="Calibri"/>
              <a:cs typeface="Calibri"/>
              <a:sym typeface="Calibri"/>
            </a:endParaRPr>
          </a:p>
          <a:p>
            <a:pPr marL="0" lvl="0" indent="0" algn="l" rtl="0">
              <a:spcBef>
                <a:spcPts val="1200"/>
              </a:spcBef>
              <a:spcAft>
                <a:spcPts val="0"/>
              </a:spcAft>
              <a:buNone/>
            </a:pPr>
            <a:r>
              <a:rPr lang="id" sz="1400">
                <a:solidFill>
                  <a:schemeClr val="dk1"/>
                </a:solidFill>
                <a:latin typeface="Calibri"/>
                <a:ea typeface="Calibri"/>
                <a:cs typeface="Calibri"/>
                <a:sym typeface="Calibri"/>
              </a:rPr>
              <a:t>Irna Arlianti, S.T., M.Ds.</a:t>
            </a: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1200"/>
              </a:spcAft>
              <a:buNone/>
            </a:pPr>
            <a:endParaRPr sz="1600">
              <a:solidFill>
                <a:schemeClr val="dk1"/>
              </a:solidFill>
              <a:latin typeface="Calibri"/>
              <a:ea typeface="Calibri"/>
              <a:cs typeface="Calibri"/>
              <a:sym typeface="Calibri"/>
            </a:endParaRPr>
          </a:p>
        </p:txBody>
      </p:sp>
      <p:pic>
        <p:nvPicPr>
          <p:cNvPr id="127" name="Google Shape;127;p25"/>
          <p:cNvPicPr preferRelativeResize="0"/>
          <p:nvPr/>
        </p:nvPicPr>
        <p:blipFill>
          <a:blip r:embed="rId3">
            <a:alphaModFix/>
          </a:blip>
          <a:stretch>
            <a:fillRect/>
          </a:stretch>
        </p:blipFill>
        <p:spPr>
          <a:xfrm>
            <a:off x="564047" y="1063075"/>
            <a:ext cx="2524817" cy="3788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6"/>
          <p:cNvSpPr txBox="1"/>
          <p:nvPr/>
        </p:nvSpPr>
        <p:spPr>
          <a:xfrm>
            <a:off x="710250" y="268075"/>
            <a:ext cx="7723500" cy="48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id" sz="2800">
                <a:solidFill>
                  <a:srgbClr val="434343"/>
                </a:solidFill>
                <a:latin typeface="Fira Sans Extra Condensed Medium"/>
                <a:ea typeface="Fira Sans Extra Condensed Medium"/>
                <a:cs typeface="Fira Sans Extra Condensed Medium"/>
                <a:sym typeface="Fira Sans Extra Condensed Medium"/>
              </a:rPr>
              <a:t>Roadmap Penelitian</a:t>
            </a:r>
            <a:endParaRPr sz="2800">
              <a:solidFill>
                <a:srgbClr val="434343"/>
              </a:solidFill>
              <a:latin typeface="Fira Sans Extra Condensed Medium"/>
              <a:ea typeface="Fira Sans Extra Condensed Medium"/>
              <a:cs typeface="Fira Sans Extra Condensed Medium"/>
              <a:sym typeface="Fira Sans Extra Condensed Medium"/>
            </a:endParaRPr>
          </a:p>
        </p:txBody>
      </p:sp>
      <p:sp>
        <p:nvSpPr>
          <p:cNvPr id="133" name="Google Shape;133;p26"/>
          <p:cNvSpPr/>
          <p:nvPr/>
        </p:nvSpPr>
        <p:spPr>
          <a:xfrm>
            <a:off x="2271376" y="1027634"/>
            <a:ext cx="253064" cy="1231556"/>
          </a:xfrm>
          <a:custGeom>
            <a:avLst/>
            <a:gdLst/>
            <a:ahLst/>
            <a:cxnLst/>
            <a:rect l="l" t="t" r="r" b="b"/>
            <a:pathLst>
              <a:path w="9204" h="44792" extrusionOk="0">
                <a:moveTo>
                  <a:pt x="0" y="1"/>
                </a:moveTo>
                <a:lnTo>
                  <a:pt x="0" y="33291"/>
                </a:lnTo>
                <a:cubicBezTo>
                  <a:pt x="0" y="38244"/>
                  <a:pt x="2810" y="42649"/>
                  <a:pt x="7096" y="44792"/>
                </a:cubicBezTo>
                <a:lnTo>
                  <a:pt x="9204" y="44792"/>
                </a:lnTo>
                <a:lnTo>
                  <a:pt x="9204" y="43328"/>
                </a:lnTo>
                <a:cubicBezTo>
                  <a:pt x="5025" y="41804"/>
                  <a:pt x="2179" y="37827"/>
                  <a:pt x="2179" y="33291"/>
                </a:cubicBezTo>
                <a:lnTo>
                  <a:pt x="2179" y="1"/>
                </a:ln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6"/>
          <p:cNvSpPr/>
          <p:nvPr/>
        </p:nvSpPr>
        <p:spPr>
          <a:xfrm>
            <a:off x="1478833" y="2195017"/>
            <a:ext cx="1247586" cy="647865"/>
          </a:xfrm>
          <a:custGeom>
            <a:avLst/>
            <a:gdLst/>
            <a:ahLst/>
            <a:cxnLst/>
            <a:rect l="l" t="t" r="r" b="b"/>
            <a:pathLst>
              <a:path w="45375" h="23563" extrusionOk="0">
                <a:moveTo>
                  <a:pt x="0" y="0"/>
                </a:moveTo>
                <a:lnTo>
                  <a:pt x="0" y="23563"/>
                </a:lnTo>
                <a:lnTo>
                  <a:pt x="33599" y="23563"/>
                </a:lnTo>
                <a:cubicBezTo>
                  <a:pt x="40100" y="23563"/>
                  <a:pt x="45375" y="18288"/>
                  <a:pt x="45375" y="11788"/>
                </a:cubicBezTo>
                <a:cubicBezTo>
                  <a:pt x="45375" y="5275"/>
                  <a:pt x="40100" y="0"/>
                  <a:pt x="33599" y="0"/>
                </a:cubicBezTo>
                <a:close/>
              </a:path>
            </a:pathLst>
          </a:custGeom>
          <a:solidFill>
            <a:srgbClr val="4949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d" sz="1700">
                <a:solidFill>
                  <a:srgbClr val="FFFFFF"/>
                </a:solidFill>
                <a:latin typeface="Fira Sans Extra Condensed"/>
                <a:ea typeface="Fira Sans Extra Condensed"/>
                <a:cs typeface="Fira Sans Extra Condensed"/>
                <a:sym typeface="Fira Sans Extra Condensed"/>
              </a:rPr>
              <a:t>2020</a:t>
            </a:r>
            <a:endParaRPr sz="1700">
              <a:solidFill>
                <a:srgbClr val="FFFFFF"/>
              </a:solidFill>
              <a:latin typeface="Fira Sans Extra Condensed"/>
              <a:ea typeface="Fira Sans Extra Condensed"/>
              <a:cs typeface="Fira Sans Extra Condensed"/>
              <a:sym typeface="Fira Sans Extra Condensed"/>
            </a:endParaRPr>
          </a:p>
        </p:txBody>
      </p:sp>
      <p:sp>
        <p:nvSpPr>
          <p:cNvPr id="135" name="Google Shape;135;p26"/>
          <p:cNvSpPr txBox="1"/>
          <p:nvPr/>
        </p:nvSpPr>
        <p:spPr>
          <a:xfrm>
            <a:off x="835150" y="1141500"/>
            <a:ext cx="1436100" cy="1066800"/>
          </a:xfrm>
          <a:prstGeom prst="rect">
            <a:avLst/>
          </a:prstGeom>
          <a:noFill/>
          <a:ln>
            <a:noFill/>
          </a:ln>
        </p:spPr>
        <p:txBody>
          <a:bodyPr spcFirstLastPara="1" wrap="square" lIns="91425" tIns="91425" rIns="91425" bIns="91425" anchor="t" anchorCtr="0">
            <a:noAutofit/>
          </a:bodyPr>
          <a:lstStyle/>
          <a:p>
            <a:pPr marL="89999" lvl="0" indent="-166199" algn="l" rtl="0">
              <a:spcBef>
                <a:spcPts val="0"/>
              </a:spcBef>
              <a:spcAft>
                <a:spcPts val="0"/>
              </a:spcAft>
              <a:buClr>
                <a:srgbClr val="434343"/>
              </a:buClr>
              <a:buSzPts val="1200"/>
              <a:buFont typeface="Roboto"/>
              <a:buChar char="●"/>
            </a:pPr>
            <a:r>
              <a:rPr lang="id" sz="1200">
                <a:solidFill>
                  <a:srgbClr val="434343"/>
                </a:solidFill>
                <a:latin typeface="Roboto"/>
                <a:ea typeface="Roboto"/>
                <a:cs typeface="Roboto"/>
                <a:sym typeface="Roboto"/>
              </a:rPr>
              <a:t>Tandem frame coneector (Lynx)</a:t>
            </a:r>
            <a:endParaRPr sz="1200">
              <a:solidFill>
                <a:srgbClr val="434343"/>
              </a:solidFill>
              <a:latin typeface="Roboto"/>
              <a:ea typeface="Roboto"/>
              <a:cs typeface="Roboto"/>
              <a:sym typeface="Roboto"/>
            </a:endParaRPr>
          </a:p>
          <a:p>
            <a:pPr marL="89999" lvl="0" indent="-166199" algn="l" rtl="0">
              <a:spcBef>
                <a:spcPts val="0"/>
              </a:spcBef>
              <a:spcAft>
                <a:spcPts val="0"/>
              </a:spcAft>
              <a:buClr>
                <a:srgbClr val="434343"/>
              </a:buClr>
              <a:buSzPts val="1200"/>
              <a:buFont typeface="Roboto"/>
              <a:buChar char="●"/>
            </a:pPr>
            <a:r>
              <a:rPr lang="id" sz="1200">
                <a:solidFill>
                  <a:srgbClr val="434343"/>
                </a:solidFill>
                <a:latin typeface="Roboto"/>
                <a:ea typeface="Roboto"/>
                <a:cs typeface="Roboto"/>
                <a:sym typeface="Roboto"/>
              </a:rPr>
              <a:t>Sliding tandem bike 3 varian</a:t>
            </a:r>
            <a:endParaRPr sz="1200">
              <a:solidFill>
                <a:srgbClr val="434343"/>
              </a:solidFill>
              <a:latin typeface="Roboto"/>
              <a:ea typeface="Roboto"/>
              <a:cs typeface="Roboto"/>
              <a:sym typeface="Roboto"/>
            </a:endParaRPr>
          </a:p>
          <a:p>
            <a:pPr marL="89999" lvl="0" indent="-166199" algn="l" rtl="0">
              <a:spcBef>
                <a:spcPts val="0"/>
              </a:spcBef>
              <a:spcAft>
                <a:spcPts val="0"/>
              </a:spcAft>
              <a:buClr>
                <a:srgbClr val="434343"/>
              </a:buClr>
              <a:buSzPts val="1200"/>
              <a:buFont typeface="Roboto"/>
              <a:buChar char="●"/>
            </a:pPr>
            <a:r>
              <a:rPr lang="id" sz="1200">
                <a:solidFill>
                  <a:srgbClr val="434343"/>
                </a:solidFill>
                <a:latin typeface="Roboto"/>
                <a:ea typeface="Roboto"/>
                <a:cs typeface="Roboto"/>
                <a:sym typeface="Roboto"/>
              </a:rPr>
              <a:t>Air purifier bike</a:t>
            </a:r>
            <a:endParaRPr sz="1200">
              <a:solidFill>
                <a:srgbClr val="434343"/>
              </a:solidFill>
              <a:latin typeface="Roboto"/>
              <a:ea typeface="Roboto"/>
              <a:cs typeface="Roboto"/>
              <a:sym typeface="Roboto"/>
            </a:endParaRPr>
          </a:p>
        </p:txBody>
      </p:sp>
      <p:grpSp>
        <p:nvGrpSpPr>
          <p:cNvPr id="136" name="Google Shape;136;p26"/>
          <p:cNvGrpSpPr/>
          <p:nvPr/>
        </p:nvGrpSpPr>
        <p:grpSpPr>
          <a:xfrm>
            <a:off x="3445852" y="830743"/>
            <a:ext cx="1891602" cy="2012139"/>
            <a:chOff x="2980649" y="1203350"/>
            <a:chExt cx="1719951" cy="1829550"/>
          </a:xfrm>
        </p:grpSpPr>
        <p:sp>
          <p:nvSpPr>
            <p:cNvPr id="137" name="Google Shape;137;p26"/>
            <p:cNvSpPr/>
            <p:nvPr/>
          </p:nvSpPr>
          <p:spPr>
            <a:xfrm>
              <a:off x="4286550" y="1382375"/>
              <a:ext cx="230100" cy="1119800"/>
            </a:xfrm>
            <a:custGeom>
              <a:avLst/>
              <a:gdLst/>
              <a:ahLst/>
              <a:cxnLst/>
              <a:rect l="l" t="t" r="r" b="b"/>
              <a:pathLst>
                <a:path w="9204" h="44792" extrusionOk="0">
                  <a:moveTo>
                    <a:pt x="0" y="1"/>
                  </a:moveTo>
                  <a:lnTo>
                    <a:pt x="0" y="33291"/>
                  </a:lnTo>
                  <a:cubicBezTo>
                    <a:pt x="0" y="38244"/>
                    <a:pt x="2810" y="42649"/>
                    <a:pt x="7097" y="44792"/>
                  </a:cubicBezTo>
                  <a:lnTo>
                    <a:pt x="9204" y="44792"/>
                  </a:lnTo>
                  <a:lnTo>
                    <a:pt x="9204" y="43328"/>
                  </a:lnTo>
                  <a:cubicBezTo>
                    <a:pt x="5025" y="41804"/>
                    <a:pt x="2179" y="37827"/>
                    <a:pt x="2179" y="33291"/>
                  </a:cubicBezTo>
                  <a:lnTo>
                    <a:pt x="2179"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6"/>
            <p:cNvSpPr/>
            <p:nvPr/>
          </p:nvSpPr>
          <p:spPr>
            <a:xfrm>
              <a:off x="3460550" y="2443825"/>
              <a:ext cx="1240050" cy="589075"/>
            </a:xfrm>
            <a:custGeom>
              <a:avLst/>
              <a:gdLst/>
              <a:ahLst/>
              <a:cxnLst/>
              <a:rect l="l" t="t" r="r" b="b"/>
              <a:pathLst>
                <a:path w="49602" h="23563" extrusionOk="0">
                  <a:moveTo>
                    <a:pt x="1" y="0"/>
                  </a:moveTo>
                  <a:cubicBezTo>
                    <a:pt x="4620" y="1917"/>
                    <a:pt x="7871" y="6477"/>
                    <a:pt x="7871" y="11788"/>
                  </a:cubicBezTo>
                  <a:cubicBezTo>
                    <a:pt x="7871" y="17098"/>
                    <a:pt x="4620" y="21646"/>
                    <a:pt x="1" y="23563"/>
                  </a:cubicBezTo>
                  <a:lnTo>
                    <a:pt x="37827" y="23563"/>
                  </a:lnTo>
                  <a:cubicBezTo>
                    <a:pt x="44328" y="23563"/>
                    <a:pt x="49602" y="18288"/>
                    <a:pt x="49602" y="11788"/>
                  </a:cubicBezTo>
                  <a:cubicBezTo>
                    <a:pt x="49602" y="5275"/>
                    <a:pt x="44328" y="0"/>
                    <a:pt x="37827" y="0"/>
                  </a:cubicBezTo>
                  <a:close/>
                </a:path>
              </a:pathLst>
            </a:custGeom>
            <a:solidFill>
              <a:srgbClr val="869FB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d" sz="1700">
                  <a:solidFill>
                    <a:srgbClr val="FFFFFF"/>
                  </a:solidFill>
                  <a:latin typeface="Fira Sans Extra Condensed"/>
                  <a:ea typeface="Fira Sans Extra Condensed"/>
                  <a:cs typeface="Fira Sans Extra Condensed"/>
                  <a:sym typeface="Fira Sans Extra Condensed"/>
                </a:rPr>
                <a:t>2022</a:t>
              </a:r>
              <a:endParaRPr sz="1700">
                <a:solidFill>
                  <a:srgbClr val="FFFFFF"/>
                </a:solidFill>
                <a:latin typeface="Fira Sans Extra Condensed"/>
                <a:ea typeface="Fira Sans Extra Condensed"/>
                <a:cs typeface="Fira Sans Extra Condensed"/>
                <a:sym typeface="Fira Sans Extra Condensed"/>
              </a:endParaRPr>
            </a:p>
          </p:txBody>
        </p:sp>
        <p:sp>
          <p:nvSpPr>
            <p:cNvPr id="139" name="Google Shape;139;p26"/>
            <p:cNvSpPr txBox="1"/>
            <p:nvPr/>
          </p:nvSpPr>
          <p:spPr>
            <a:xfrm>
              <a:off x="2980649" y="1203350"/>
              <a:ext cx="1305900" cy="429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id" sz="1700">
                  <a:solidFill>
                    <a:srgbClr val="434343"/>
                  </a:solidFill>
                  <a:latin typeface="Fira Sans Extra Condensed Medium"/>
                  <a:ea typeface="Fira Sans Extra Condensed Medium"/>
                  <a:cs typeface="Fira Sans Extra Condensed Medium"/>
                  <a:sym typeface="Fira Sans Extra Condensed Medium"/>
                </a:rPr>
                <a:t>Development</a:t>
              </a:r>
              <a:endParaRPr sz="1700">
                <a:solidFill>
                  <a:srgbClr val="434343"/>
                </a:solidFill>
                <a:latin typeface="Fira Sans Extra Condensed Medium"/>
                <a:ea typeface="Fira Sans Extra Condensed Medium"/>
                <a:cs typeface="Fira Sans Extra Condensed Medium"/>
                <a:sym typeface="Fira Sans Extra Condensed Medium"/>
              </a:endParaRPr>
            </a:p>
          </p:txBody>
        </p:sp>
      </p:grpSp>
      <p:grpSp>
        <p:nvGrpSpPr>
          <p:cNvPr id="140" name="Google Shape;140;p26"/>
          <p:cNvGrpSpPr/>
          <p:nvPr/>
        </p:nvGrpSpPr>
        <p:grpSpPr>
          <a:xfrm>
            <a:off x="6056585" y="830743"/>
            <a:ext cx="1888329" cy="2012139"/>
            <a:chOff x="5354475" y="1203350"/>
            <a:chExt cx="1716975" cy="1829550"/>
          </a:xfrm>
        </p:grpSpPr>
        <p:sp>
          <p:nvSpPr>
            <p:cNvPr id="141" name="Google Shape;141;p26"/>
            <p:cNvSpPr/>
            <p:nvPr/>
          </p:nvSpPr>
          <p:spPr>
            <a:xfrm>
              <a:off x="6657075" y="1382375"/>
              <a:ext cx="230425" cy="1119800"/>
            </a:xfrm>
            <a:custGeom>
              <a:avLst/>
              <a:gdLst/>
              <a:ahLst/>
              <a:cxnLst/>
              <a:rect l="l" t="t" r="r" b="b"/>
              <a:pathLst>
                <a:path w="9217" h="44792" extrusionOk="0">
                  <a:moveTo>
                    <a:pt x="1" y="1"/>
                  </a:moveTo>
                  <a:lnTo>
                    <a:pt x="1" y="33291"/>
                  </a:lnTo>
                  <a:cubicBezTo>
                    <a:pt x="1" y="38244"/>
                    <a:pt x="2823" y="42649"/>
                    <a:pt x="7097" y="44792"/>
                  </a:cubicBezTo>
                  <a:lnTo>
                    <a:pt x="9216" y="44792"/>
                  </a:lnTo>
                  <a:lnTo>
                    <a:pt x="9216" y="43328"/>
                  </a:lnTo>
                  <a:cubicBezTo>
                    <a:pt x="5025" y="41804"/>
                    <a:pt x="2192" y="37827"/>
                    <a:pt x="2192" y="33291"/>
                  </a:cubicBezTo>
                  <a:lnTo>
                    <a:pt x="2192" y="1"/>
                  </a:ln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6"/>
            <p:cNvSpPr/>
            <p:nvPr/>
          </p:nvSpPr>
          <p:spPr>
            <a:xfrm>
              <a:off x="5831075" y="2443825"/>
              <a:ext cx="1240375" cy="589075"/>
            </a:xfrm>
            <a:custGeom>
              <a:avLst/>
              <a:gdLst/>
              <a:ahLst/>
              <a:cxnLst/>
              <a:rect l="l" t="t" r="r" b="b"/>
              <a:pathLst>
                <a:path w="49615" h="23563" extrusionOk="0">
                  <a:moveTo>
                    <a:pt x="1" y="0"/>
                  </a:moveTo>
                  <a:cubicBezTo>
                    <a:pt x="4621" y="1917"/>
                    <a:pt x="7871" y="6477"/>
                    <a:pt x="7871" y="11788"/>
                  </a:cubicBezTo>
                  <a:cubicBezTo>
                    <a:pt x="7871" y="17098"/>
                    <a:pt x="4621" y="21646"/>
                    <a:pt x="1" y="23563"/>
                  </a:cubicBezTo>
                  <a:lnTo>
                    <a:pt x="37827" y="23563"/>
                  </a:lnTo>
                  <a:cubicBezTo>
                    <a:pt x="44340" y="23563"/>
                    <a:pt x="49614" y="18288"/>
                    <a:pt x="49614" y="11788"/>
                  </a:cubicBezTo>
                  <a:cubicBezTo>
                    <a:pt x="49614" y="5275"/>
                    <a:pt x="44340" y="0"/>
                    <a:pt x="37827" y="0"/>
                  </a:cubicBezTo>
                  <a:close/>
                </a:path>
              </a:pathLst>
            </a:custGeom>
            <a:solidFill>
              <a:srgbClr val="FCBD2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d" sz="1700">
                  <a:solidFill>
                    <a:srgbClr val="FFFFFF"/>
                  </a:solidFill>
                  <a:latin typeface="Fira Sans Extra Condensed"/>
                  <a:ea typeface="Fira Sans Extra Condensed"/>
                  <a:cs typeface="Fira Sans Extra Condensed"/>
                  <a:sym typeface="Fira Sans Extra Condensed"/>
                </a:rPr>
                <a:t>2024</a:t>
              </a:r>
              <a:endParaRPr sz="1700">
                <a:solidFill>
                  <a:srgbClr val="FFFFFF"/>
                </a:solidFill>
                <a:latin typeface="Fira Sans Extra Condensed"/>
                <a:ea typeface="Fira Sans Extra Condensed"/>
                <a:cs typeface="Fira Sans Extra Condensed"/>
                <a:sym typeface="Fira Sans Extra Condensed"/>
              </a:endParaRPr>
            </a:p>
          </p:txBody>
        </p:sp>
        <p:sp>
          <p:nvSpPr>
            <p:cNvPr id="143" name="Google Shape;143;p26"/>
            <p:cNvSpPr txBox="1"/>
            <p:nvPr/>
          </p:nvSpPr>
          <p:spPr>
            <a:xfrm>
              <a:off x="5354475" y="1203350"/>
              <a:ext cx="1305900" cy="429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id" sz="1700">
                  <a:solidFill>
                    <a:srgbClr val="434343"/>
                  </a:solidFill>
                  <a:latin typeface="Fira Sans Extra Condensed Medium"/>
                  <a:ea typeface="Fira Sans Extra Condensed Medium"/>
                  <a:cs typeface="Fira Sans Extra Condensed Medium"/>
                  <a:sym typeface="Fira Sans Extra Condensed Medium"/>
                </a:rPr>
                <a:t>Komersialisasi</a:t>
              </a:r>
              <a:endParaRPr sz="1700">
                <a:solidFill>
                  <a:srgbClr val="434343"/>
                </a:solidFill>
                <a:latin typeface="Fira Sans Extra Condensed Medium"/>
                <a:ea typeface="Fira Sans Extra Condensed Medium"/>
                <a:cs typeface="Fira Sans Extra Condensed Medium"/>
                <a:sym typeface="Fira Sans Extra Condensed Medium"/>
              </a:endParaRPr>
            </a:p>
          </p:txBody>
        </p:sp>
      </p:grpSp>
      <p:grpSp>
        <p:nvGrpSpPr>
          <p:cNvPr id="144" name="Google Shape;144;p26"/>
          <p:cNvGrpSpPr/>
          <p:nvPr/>
        </p:nvGrpSpPr>
        <p:grpSpPr>
          <a:xfrm>
            <a:off x="1965013" y="2195017"/>
            <a:ext cx="2068903" cy="1836199"/>
            <a:chOff x="1634188" y="2443825"/>
            <a:chExt cx="1881163" cy="1669575"/>
          </a:xfrm>
        </p:grpSpPr>
        <p:sp>
          <p:nvSpPr>
            <p:cNvPr id="145" name="Google Shape;145;p26"/>
            <p:cNvSpPr/>
            <p:nvPr/>
          </p:nvSpPr>
          <p:spPr>
            <a:xfrm>
              <a:off x="3035500" y="2993300"/>
              <a:ext cx="230100" cy="1120100"/>
            </a:xfrm>
            <a:custGeom>
              <a:avLst/>
              <a:gdLst/>
              <a:ahLst/>
              <a:cxnLst/>
              <a:rect l="l" t="t" r="r" b="b"/>
              <a:pathLst>
                <a:path w="9204" h="44804" extrusionOk="0">
                  <a:moveTo>
                    <a:pt x="7097" y="0"/>
                  </a:moveTo>
                  <a:cubicBezTo>
                    <a:pt x="2810" y="2143"/>
                    <a:pt x="0" y="6549"/>
                    <a:pt x="0" y="11514"/>
                  </a:cubicBezTo>
                  <a:lnTo>
                    <a:pt x="0" y="44803"/>
                  </a:lnTo>
                  <a:lnTo>
                    <a:pt x="2179" y="44803"/>
                  </a:lnTo>
                  <a:lnTo>
                    <a:pt x="2179" y="11514"/>
                  </a:lnTo>
                  <a:cubicBezTo>
                    <a:pt x="2179" y="6965"/>
                    <a:pt x="5025" y="2989"/>
                    <a:pt x="9204" y="1477"/>
                  </a:cubicBezTo>
                  <a:lnTo>
                    <a:pt x="9204" y="0"/>
                  </a:ln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6"/>
            <p:cNvSpPr/>
            <p:nvPr/>
          </p:nvSpPr>
          <p:spPr>
            <a:xfrm>
              <a:off x="2275275" y="2443825"/>
              <a:ext cx="1240075" cy="589075"/>
            </a:xfrm>
            <a:custGeom>
              <a:avLst/>
              <a:gdLst/>
              <a:ahLst/>
              <a:cxnLst/>
              <a:rect l="l" t="t" r="r" b="b"/>
              <a:pathLst>
                <a:path w="49603" h="23563" extrusionOk="0">
                  <a:moveTo>
                    <a:pt x="1" y="0"/>
                  </a:moveTo>
                  <a:cubicBezTo>
                    <a:pt x="4621" y="1917"/>
                    <a:pt x="7871" y="6477"/>
                    <a:pt x="7871" y="11788"/>
                  </a:cubicBezTo>
                  <a:cubicBezTo>
                    <a:pt x="7871" y="17098"/>
                    <a:pt x="4621" y="21646"/>
                    <a:pt x="1" y="23563"/>
                  </a:cubicBezTo>
                  <a:lnTo>
                    <a:pt x="37827" y="23563"/>
                  </a:lnTo>
                  <a:cubicBezTo>
                    <a:pt x="44328" y="23563"/>
                    <a:pt x="49602" y="18288"/>
                    <a:pt x="49602" y="11788"/>
                  </a:cubicBezTo>
                  <a:cubicBezTo>
                    <a:pt x="49602" y="5275"/>
                    <a:pt x="44328" y="0"/>
                    <a:pt x="37827" y="0"/>
                  </a:cubicBezTo>
                  <a:close/>
                </a:path>
              </a:pathLst>
            </a:custGeom>
            <a:solidFill>
              <a:srgbClr val="5EB2F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d" sz="1700">
                  <a:solidFill>
                    <a:srgbClr val="FFFFFF"/>
                  </a:solidFill>
                  <a:latin typeface="Fira Sans Extra Condensed"/>
                  <a:ea typeface="Fira Sans Extra Condensed"/>
                  <a:cs typeface="Fira Sans Extra Condensed"/>
                  <a:sym typeface="Fira Sans Extra Condensed"/>
                </a:rPr>
                <a:t>2021</a:t>
              </a:r>
              <a:endParaRPr sz="1700">
                <a:solidFill>
                  <a:srgbClr val="FFFFFF"/>
                </a:solidFill>
                <a:latin typeface="Fira Sans Extra Condensed"/>
                <a:ea typeface="Fira Sans Extra Condensed"/>
                <a:cs typeface="Fira Sans Extra Condensed"/>
                <a:sym typeface="Fira Sans Extra Condensed"/>
              </a:endParaRPr>
            </a:p>
          </p:txBody>
        </p:sp>
        <p:sp>
          <p:nvSpPr>
            <p:cNvPr id="147" name="Google Shape;147;p26"/>
            <p:cNvSpPr txBox="1"/>
            <p:nvPr/>
          </p:nvSpPr>
          <p:spPr>
            <a:xfrm>
              <a:off x="1634188" y="3343088"/>
              <a:ext cx="1401300" cy="429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id" sz="1700">
                  <a:solidFill>
                    <a:srgbClr val="434343"/>
                  </a:solidFill>
                  <a:latin typeface="Fira Sans Extra Condensed Medium"/>
                  <a:ea typeface="Fira Sans Extra Condensed Medium"/>
                  <a:cs typeface="Fira Sans Extra Condensed Medium"/>
                  <a:sym typeface="Fira Sans Extra Condensed Medium"/>
                </a:rPr>
                <a:t>Development</a:t>
              </a:r>
              <a:endParaRPr sz="1700">
                <a:solidFill>
                  <a:srgbClr val="434343"/>
                </a:solidFill>
                <a:latin typeface="Fira Sans Extra Condensed Medium"/>
                <a:ea typeface="Fira Sans Extra Condensed Medium"/>
                <a:cs typeface="Fira Sans Extra Condensed Medium"/>
                <a:sym typeface="Fira Sans Extra Condensed Medium"/>
              </a:endParaRPr>
            </a:p>
          </p:txBody>
        </p:sp>
      </p:grpSp>
      <p:grpSp>
        <p:nvGrpSpPr>
          <p:cNvPr id="148" name="Google Shape;148;p26"/>
          <p:cNvGrpSpPr/>
          <p:nvPr/>
        </p:nvGrpSpPr>
        <p:grpSpPr>
          <a:xfrm>
            <a:off x="4575718" y="2195017"/>
            <a:ext cx="2065631" cy="1836199"/>
            <a:chOff x="4007988" y="2443825"/>
            <a:chExt cx="1878188" cy="1669575"/>
          </a:xfrm>
        </p:grpSpPr>
        <p:sp>
          <p:nvSpPr>
            <p:cNvPr id="149" name="Google Shape;149;p26"/>
            <p:cNvSpPr/>
            <p:nvPr/>
          </p:nvSpPr>
          <p:spPr>
            <a:xfrm>
              <a:off x="5409300" y="2993300"/>
              <a:ext cx="230125" cy="1120100"/>
            </a:xfrm>
            <a:custGeom>
              <a:avLst/>
              <a:gdLst/>
              <a:ahLst/>
              <a:cxnLst/>
              <a:rect l="l" t="t" r="r" b="b"/>
              <a:pathLst>
                <a:path w="9205" h="44804" extrusionOk="0">
                  <a:moveTo>
                    <a:pt x="7097" y="0"/>
                  </a:moveTo>
                  <a:cubicBezTo>
                    <a:pt x="2811" y="2143"/>
                    <a:pt x="1" y="6549"/>
                    <a:pt x="1" y="11514"/>
                  </a:cubicBezTo>
                  <a:lnTo>
                    <a:pt x="1" y="44803"/>
                  </a:lnTo>
                  <a:lnTo>
                    <a:pt x="2180" y="44803"/>
                  </a:lnTo>
                  <a:lnTo>
                    <a:pt x="2180" y="11514"/>
                  </a:lnTo>
                  <a:cubicBezTo>
                    <a:pt x="2180" y="6965"/>
                    <a:pt x="5025" y="2989"/>
                    <a:pt x="9204" y="1477"/>
                  </a:cubicBezTo>
                  <a:lnTo>
                    <a:pt x="9204" y="0"/>
                  </a:ln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6"/>
            <p:cNvSpPr/>
            <p:nvPr/>
          </p:nvSpPr>
          <p:spPr>
            <a:xfrm>
              <a:off x="4645825" y="2443825"/>
              <a:ext cx="1240350" cy="589075"/>
            </a:xfrm>
            <a:custGeom>
              <a:avLst/>
              <a:gdLst/>
              <a:ahLst/>
              <a:cxnLst/>
              <a:rect l="l" t="t" r="r" b="b"/>
              <a:pathLst>
                <a:path w="49614" h="23563" extrusionOk="0">
                  <a:moveTo>
                    <a:pt x="0" y="0"/>
                  </a:moveTo>
                  <a:cubicBezTo>
                    <a:pt x="4620" y="1917"/>
                    <a:pt x="7870" y="6477"/>
                    <a:pt x="7870" y="11788"/>
                  </a:cubicBezTo>
                  <a:cubicBezTo>
                    <a:pt x="7870" y="17098"/>
                    <a:pt x="4620" y="21646"/>
                    <a:pt x="0" y="23563"/>
                  </a:cubicBezTo>
                  <a:lnTo>
                    <a:pt x="37826" y="23563"/>
                  </a:lnTo>
                  <a:cubicBezTo>
                    <a:pt x="44339" y="23563"/>
                    <a:pt x="49614" y="18288"/>
                    <a:pt x="49614" y="11788"/>
                  </a:cubicBezTo>
                  <a:cubicBezTo>
                    <a:pt x="49614" y="5275"/>
                    <a:pt x="44339" y="0"/>
                    <a:pt x="37826" y="0"/>
                  </a:cubicBezTo>
                  <a:close/>
                </a:path>
              </a:pathLst>
            </a:custGeom>
            <a:solidFill>
              <a:srgbClr val="69E78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d" sz="1700">
                  <a:solidFill>
                    <a:srgbClr val="FFFFFF"/>
                  </a:solidFill>
                  <a:latin typeface="Fira Sans Extra Condensed"/>
                  <a:ea typeface="Fira Sans Extra Condensed"/>
                  <a:cs typeface="Fira Sans Extra Condensed"/>
                  <a:sym typeface="Fira Sans Extra Condensed"/>
                </a:rPr>
                <a:t>2023</a:t>
              </a:r>
              <a:endParaRPr sz="1700">
                <a:solidFill>
                  <a:srgbClr val="FFFFFF"/>
                </a:solidFill>
                <a:latin typeface="Fira Sans Extra Condensed"/>
                <a:ea typeface="Fira Sans Extra Condensed"/>
                <a:cs typeface="Fira Sans Extra Condensed"/>
                <a:sym typeface="Fira Sans Extra Condensed"/>
              </a:endParaRPr>
            </a:p>
          </p:txBody>
        </p:sp>
        <p:sp>
          <p:nvSpPr>
            <p:cNvPr id="151" name="Google Shape;151;p26"/>
            <p:cNvSpPr txBox="1"/>
            <p:nvPr/>
          </p:nvSpPr>
          <p:spPr>
            <a:xfrm>
              <a:off x="4007988" y="3343088"/>
              <a:ext cx="1401300" cy="429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id" sz="1700">
                  <a:solidFill>
                    <a:srgbClr val="434343"/>
                  </a:solidFill>
                  <a:latin typeface="Fira Sans Extra Condensed Medium"/>
                  <a:ea typeface="Fira Sans Extra Condensed Medium"/>
                  <a:cs typeface="Fira Sans Extra Condensed Medium"/>
                  <a:sym typeface="Fira Sans Extra Condensed Medium"/>
                </a:rPr>
                <a:t>Development, sertifikasi</a:t>
              </a:r>
              <a:endParaRPr sz="1700">
                <a:solidFill>
                  <a:srgbClr val="434343"/>
                </a:solidFill>
                <a:latin typeface="Fira Sans Extra Condensed Medium"/>
                <a:ea typeface="Fira Sans Extra Condensed Medium"/>
                <a:cs typeface="Fira Sans Extra Condensed Medium"/>
                <a:sym typeface="Fira Sans Extra Condensed Medium"/>
              </a:endParaRPr>
            </a:p>
          </p:txBody>
        </p:sp>
      </p:grpSp>
      <p:sp>
        <p:nvSpPr>
          <p:cNvPr id="152" name="Google Shape;152;p26"/>
          <p:cNvSpPr txBox="1"/>
          <p:nvPr/>
        </p:nvSpPr>
        <p:spPr>
          <a:xfrm>
            <a:off x="835150" y="4458575"/>
            <a:ext cx="7723500" cy="48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id" sz="1700">
                <a:solidFill>
                  <a:srgbClr val="434343"/>
                </a:solidFill>
                <a:latin typeface="Fira Sans Extra Condensed Medium"/>
                <a:ea typeface="Fira Sans Extra Condensed Medium"/>
                <a:cs typeface="Fira Sans Extra Condensed Medium"/>
                <a:sym typeface="Fira Sans Extra Condensed Medium"/>
              </a:rPr>
              <a:t>[Desain Transportasi - Sepeda]</a:t>
            </a:r>
            <a:endParaRPr sz="1700">
              <a:solidFill>
                <a:srgbClr val="434343"/>
              </a:solidFill>
              <a:latin typeface="Fira Sans Extra Condensed Medium"/>
              <a:ea typeface="Fira Sans Extra Condensed Medium"/>
              <a:cs typeface="Fira Sans Extra Condensed Medium"/>
              <a:sym typeface="Fira Sans Extra Condensed Medium"/>
            </a:endParaRPr>
          </a:p>
        </p:txBody>
      </p:sp>
      <p:sp>
        <p:nvSpPr>
          <p:cNvPr id="153" name="Google Shape;153;p26"/>
          <p:cNvSpPr txBox="1"/>
          <p:nvPr/>
        </p:nvSpPr>
        <p:spPr>
          <a:xfrm>
            <a:off x="821725" y="2955651"/>
            <a:ext cx="1436100" cy="1525200"/>
          </a:xfrm>
          <a:prstGeom prst="rect">
            <a:avLst/>
          </a:prstGeom>
          <a:noFill/>
          <a:ln>
            <a:noFill/>
          </a:ln>
        </p:spPr>
        <p:txBody>
          <a:bodyPr spcFirstLastPara="1" wrap="square" lIns="91425" tIns="91425" rIns="91425" bIns="91425" anchor="t" anchorCtr="0">
            <a:noAutofit/>
          </a:bodyPr>
          <a:lstStyle/>
          <a:p>
            <a:pPr marL="89999" lvl="0" indent="-166199" algn="l" rtl="0">
              <a:spcBef>
                <a:spcPts val="0"/>
              </a:spcBef>
              <a:spcAft>
                <a:spcPts val="0"/>
              </a:spcAft>
              <a:buClr>
                <a:srgbClr val="434343"/>
              </a:buClr>
              <a:buSzPts val="1200"/>
              <a:buFont typeface="Roboto"/>
              <a:buChar char="●"/>
            </a:pPr>
            <a:r>
              <a:rPr lang="id" sz="1200">
                <a:solidFill>
                  <a:srgbClr val="434343"/>
                </a:solidFill>
                <a:latin typeface="Roboto"/>
                <a:ea typeface="Roboto"/>
                <a:cs typeface="Roboto"/>
                <a:sym typeface="Roboto"/>
              </a:rPr>
              <a:t>Portable commuter bike: manual &amp; elektrik</a:t>
            </a:r>
            <a:endParaRPr sz="1200">
              <a:solidFill>
                <a:srgbClr val="434343"/>
              </a:solidFill>
              <a:latin typeface="Roboto"/>
              <a:ea typeface="Roboto"/>
              <a:cs typeface="Roboto"/>
              <a:sym typeface="Roboto"/>
            </a:endParaRPr>
          </a:p>
          <a:p>
            <a:pPr marL="89999" lvl="0" indent="-166199" algn="l" rtl="0">
              <a:spcBef>
                <a:spcPts val="0"/>
              </a:spcBef>
              <a:spcAft>
                <a:spcPts val="0"/>
              </a:spcAft>
              <a:buClr>
                <a:srgbClr val="434343"/>
              </a:buClr>
              <a:buSzPts val="1200"/>
              <a:buFont typeface="Roboto"/>
              <a:buChar char="●"/>
            </a:pPr>
            <a:r>
              <a:rPr lang="id" sz="1200">
                <a:solidFill>
                  <a:srgbClr val="434343"/>
                </a:solidFill>
                <a:latin typeface="Roboto"/>
                <a:ea typeface="Roboto"/>
                <a:cs typeface="Roboto"/>
                <a:sym typeface="Roboto"/>
              </a:rPr>
              <a:t>Prototype &amp; pengembangan desain sepeda hi-CUB</a:t>
            </a:r>
            <a:endParaRPr sz="1200">
              <a:solidFill>
                <a:srgbClr val="434343"/>
              </a:solidFill>
              <a:latin typeface="Roboto"/>
              <a:ea typeface="Roboto"/>
              <a:cs typeface="Roboto"/>
              <a:sym typeface="Roboto"/>
            </a:endParaRPr>
          </a:p>
        </p:txBody>
      </p:sp>
      <p:sp>
        <p:nvSpPr>
          <p:cNvPr id="154" name="Google Shape;154;p26"/>
          <p:cNvSpPr txBox="1"/>
          <p:nvPr/>
        </p:nvSpPr>
        <p:spPr>
          <a:xfrm>
            <a:off x="782638" y="830751"/>
            <a:ext cx="1541100" cy="47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id" sz="1700">
                <a:solidFill>
                  <a:srgbClr val="434343"/>
                </a:solidFill>
                <a:latin typeface="Fira Sans Extra Condensed Medium"/>
                <a:ea typeface="Fira Sans Extra Condensed Medium"/>
                <a:cs typeface="Fira Sans Extra Condensed Medium"/>
                <a:sym typeface="Fira Sans Extra Condensed Medium"/>
              </a:rPr>
              <a:t>Desain</a:t>
            </a:r>
            <a:endParaRPr sz="1700">
              <a:solidFill>
                <a:srgbClr val="434343"/>
              </a:solidFill>
              <a:latin typeface="Fira Sans Extra Condensed Medium"/>
              <a:ea typeface="Fira Sans Extra Condensed Medium"/>
              <a:cs typeface="Fira Sans Extra Condensed Medium"/>
              <a:sym typeface="Fira Sans Extra Condensed Medium"/>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7"/>
          <p:cNvSpPr txBox="1"/>
          <p:nvPr/>
        </p:nvSpPr>
        <p:spPr>
          <a:xfrm>
            <a:off x="710250" y="268075"/>
            <a:ext cx="7723500" cy="48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id" sz="2800">
                <a:solidFill>
                  <a:srgbClr val="434343"/>
                </a:solidFill>
                <a:latin typeface="Fira Sans Extra Condensed Medium"/>
                <a:ea typeface="Fira Sans Extra Condensed Medium"/>
                <a:cs typeface="Fira Sans Extra Condensed Medium"/>
                <a:sym typeface="Fira Sans Extra Condensed Medium"/>
              </a:rPr>
              <a:t>Roadmap Penelitian</a:t>
            </a:r>
            <a:endParaRPr sz="2800">
              <a:solidFill>
                <a:srgbClr val="434343"/>
              </a:solidFill>
              <a:latin typeface="Fira Sans Extra Condensed Medium"/>
              <a:ea typeface="Fira Sans Extra Condensed Medium"/>
              <a:cs typeface="Fira Sans Extra Condensed Medium"/>
              <a:sym typeface="Fira Sans Extra Condensed Medium"/>
            </a:endParaRPr>
          </a:p>
        </p:txBody>
      </p:sp>
      <p:sp>
        <p:nvSpPr>
          <p:cNvPr id="160" name="Google Shape;160;p27"/>
          <p:cNvSpPr/>
          <p:nvPr/>
        </p:nvSpPr>
        <p:spPr>
          <a:xfrm>
            <a:off x="2271376" y="1256234"/>
            <a:ext cx="253064" cy="1231556"/>
          </a:xfrm>
          <a:custGeom>
            <a:avLst/>
            <a:gdLst/>
            <a:ahLst/>
            <a:cxnLst/>
            <a:rect l="l" t="t" r="r" b="b"/>
            <a:pathLst>
              <a:path w="9204" h="44792" extrusionOk="0">
                <a:moveTo>
                  <a:pt x="0" y="1"/>
                </a:moveTo>
                <a:lnTo>
                  <a:pt x="0" y="33291"/>
                </a:lnTo>
                <a:cubicBezTo>
                  <a:pt x="0" y="38244"/>
                  <a:pt x="2810" y="42649"/>
                  <a:pt x="7096" y="44792"/>
                </a:cubicBezTo>
                <a:lnTo>
                  <a:pt x="9204" y="44792"/>
                </a:lnTo>
                <a:lnTo>
                  <a:pt x="9204" y="43328"/>
                </a:lnTo>
                <a:cubicBezTo>
                  <a:pt x="5025" y="41804"/>
                  <a:pt x="2179" y="37827"/>
                  <a:pt x="2179" y="33291"/>
                </a:cubicBezTo>
                <a:lnTo>
                  <a:pt x="2179" y="1"/>
                </a:ln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7"/>
          <p:cNvSpPr/>
          <p:nvPr/>
        </p:nvSpPr>
        <p:spPr>
          <a:xfrm>
            <a:off x="1478833" y="2423617"/>
            <a:ext cx="1247586" cy="647865"/>
          </a:xfrm>
          <a:custGeom>
            <a:avLst/>
            <a:gdLst/>
            <a:ahLst/>
            <a:cxnLst/>
            <a:rect l="l" t="t" r="r" b="b"/>
            <a:pathLst>
              <a:path w="45375" h="23563" extrusionOk="0">
                <a:moveTo>
                  <a:pt x="0" y="0"/>
                </a:moveTo>
                <a:lnTo>
                  <a:pt x="0" y="23563"/>
                </a:lnTo>
                <a:lnTo>
                  <a:pt x="33599" y="23563"/>
                </a:lnTo>
                <a:cubicBezTo>
                  <a:pt x="40100" y="23563"/>
                  <a:pt x="45375" y="18288"/>
                  <a:pt x="45375" y="11788"/>
                </a:cubicBezTo>
                <a:cubicBezTo>
                  <a:pt x="45375" y="5275"/>
                  <a:pt x="40100" y="0"/>
                  <a:pt x="33599" y="0"/>
                </a:cubicBezTo>
                <a:close/>
              </a:path>
            </a:pathLst>
          </a:custGeom>
          <a:solidFill>
            <a:srgbClr val="4949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d" sz="1700">
                <a:solidFill>
                  <a:srgbClr val="FFFFFF"/>
                </a:solidFill>
                <a:latin typeface="Fira Sans Extra Condensed"/>
                <a:ea typeface="Fira Sans Extra Condensed"/>
                <a:cs typeface="Fira Sans Extra Condensed"/>
                <a:sym typeface="Fira Sans Extra Condensed"/>
              </a:rPr>
              <a:t>2020</a:t>
            </a:r>
            <a:endParaRPr sz="1700">
              <a:solidFill>
                <a:srgbClr val="FFFFFF"/>
              </a:solidFill>
              <a:latin typeface="Fira Sans Extra Condensed"/>
              <a:ea typeface="Fira Sans Extra Condensed"/>
              <a:cs typeface="Fira Sans Extra Condensed"/>
              <a:sym typeface="Fira Sans Extra Condensed"/>
            </a:endParaRPr>
          </a:p>
        </p:txBody>
      </p:sp>
      <p:sp>
        <p:nvSpPr>
          <p:cNvPr id="162" name="Google Shape;162;p27"/>
          <p:cNvSpPr txBox="1"/>
          <p:nvPr/>
        </p:nvSpPr>
        <p:spPr>
          <a:xfrm>
            <a:off x="835150" y="1584974"/>
            <a:ext cx="1436100" cy="747600"/>
          </a:xfrm>
          <a:prstGeom prst="rect">
            <a:avLst/>
          </a:prstGeom>
          <a:noFill/>
          <a:ln>
            <a:noFill/>
          </a:ln>
        </p:spPr>
        <p:txBody>
          <a:bodyPr spcFirstLastPara="1" wrap="square" lIns="91425" tIns="91425" rIns="91425" bIns="91425" anchor="t" anchorCtr="0">
            <a:noAutofit/>
          </a:bodyPr>
          <a:lstStyle/>
          <a:p>
            <a:pPr marL="89999" lvl="0" indent="-166199" algn="l" rtl="0">
              <a:spcBef>
                <a:spcPts val="0"/>
              </a:spcBef>
              <a:spcAft>
                <a:spcPts val="0"/>
              </a:spcAft>
              <a:buClr>
                <a:srgbClr val="434343"/>
              </a:buClr>
              <a:buSzPts val="1200"/>
              <a:buFont typeface="Roboto"/>
              <a:buChar char="●"/>
            </a:pPr>
            <a:r>
              <a:rPr lang="id" sz="1200">
                <a:solidFill>
                  <a:srgbClr val="434343"/>
                </a:solidFill>
                <a:latin typeface="Roboto"/>
                <a:ea typeface="Roboto"/>
                <a:cs typeface="Roboto"/>
                <a:sym typeface="Roboto"/>
              </a:rPr>
              <a:t>Street furniture</a:t>
            </a:r>
            <a:endParaRPr sz="1200">
              <a:solidFill>
                <a:srgbClr val="434343"/>
              </a:solidFill>
              <a:latin typeface="Roboto"/>
              <a:ea typeface="Roboto"/>
              <a:cs typeface="Roboto"/>
              <a:sym typeface="Roboto"/>
            </a:endParaRPr>
          </a:p>
          <a:p>
            <a:pPr marL="89999" lvl="0" indent="-166199" algn="l" rtl="0">
              <a:spcBef>
                <a:spcPts val="0"/>
              </a:spcBef>
              <a:spcAft>
                <a:spcPts val="0"/>
              </a:spcAft>
              <a:buClr>
                <a:srgbClr val="434343"/>
              </a:buClr>
              <a:buSzPts val="1200"/>
              <a:buFont typeface="Roboto"/>
              <a:buChar char="●"/>
            </a:pPr>
            <a:r>
              <a:rPr lang="id" sz="1200">
                <a:solidFill>
                  <a:srgbClr val="434343"/>
                </a:solidFill>
                <a:latin typeface="Roboto"/>
                <a:ea typeface="Roboto"/>
                <a:cs typeface="Roboto"/>
                <a:sym typeface="Roboto"/>
              </a:rPr>
              <a:t>Mass product</a:t>
            </a:r>
            <a:endParaRPr sz="1200">
              <a:solidFill>
                <a:srgbClr val="434343"/>
              </a:solidFill>
              <a:latin typeface="Roboto"/>
              <a:ea typeface="Roboto"/>
              <a:cs typeface="Roboto"/>
              <a:sym typeface="Roboto"/>
            </a:endParaRPr>
          </a:p>
          <a:p>
            <a:pPr marL="89999" lvl="0" indent="-166199" algn="l" rtl="0">
              <a:spcBef>
                <a:spcPts val="0"/>
              </a:spcBef>
              <a:spcAft>
                <a:spcPts val="0"/>
              </a:spcAft>
              <a:buClr>
                <a:srgbClr val="434343"/>
              </a:buClr>
              <a:buSzPts val="1200"/>
              <a:buFont typeface="Roboto"/>
              <a:buChar char="●"/>
            </a:pPr>
            <a:r>
              <a:rPr lang="id" sz="1200">
                <a:solidFill>
                  <a:srgbClr val="434343"/>
                </a:solidFill>
                <a:latin typeface="Roboto"/>
                <a:ea typeface="Roboto"/>
                <a:cs typeface="Roboto"/>
                <a:sym typeface="Roboto"/>
              </a:rPr>
              <a:t>Custom</a:t>
            </a:r>
            <a:endParaRPr sz="1200">
              <a:solidFill>
                <a:srgbClr val="434343"/>
              </a:solidFill>
              <a:latin typeface="Roboto"/>
              <a:ea typeface="Roboto"/>
              <a:cs typeface="Roboto"/>
              <a:sym typeface="Roboto"/>
            </a:endParaRPr>
          </a:p>
        </p:txBody>
      </p:sp>
      <p:grpSp>
        <p:nvGrpSpPr>
          <p:cNvPr id="163" name="Google Shape;163;p27"/>
          <p:cNvGrpSpPr/>
          <p:nvPr/>
        </p:nvGrpSpPr>
        <p:grpSpPr>
          <a:xfrm>
            <a:off x="3445852" y="1059343"/>
            <a:ext cx="1891602" cy="2012139"/>
            <a:chOff x="2980649" y="1203350"/>
            <a:chExt cx="1719951" cy="1829550"/>
          </a:xfrm>
        </p:grpSpPr>
        <p:sp>
          <p:nvSpPr>
            <p:cNvPr id="164" name="Google Shape;164;p27"/>
            <p:cNvSpPr/>
            <p:nvPr/>
          </p:nvSpPr>
          <p:spPr>
            <a:xfrm>
              <a:off x="4286550" y="1382375"/>
              <a:ext cx="230100" cy="1119800"/>
            </a:xfrm>
            <a:custGeom>
              <a:avLst/>
              <a:gdLst/>
              <a:ahLst/>
              <a:cxnLst/>
              <a:rect l="l" t="t" r="r" b="b"/>
              <a:pathLst>
                <a:path w="9204" h="44792" extrusionOk="0">
                  <a:moveTo>
                    <a:pt x="0" y="1"/>
                  </a:moveTo>
                  <a:lnTo>
                    <a:pt x="0" y="33291"/>
                  </a:lnTo>
                  <a:cubicBezTo>
                    <a:pt x="0" y="38244"/>
                    <a:pt x="2810" y="42649"/>
                    <a:pt x="7097" y="44792"/>
                  </a:cubicBezTo>
                  <a:lnTo>
                    <a:pt x="9204" y="44792"/>
                  </a:lnTo>
                  <a:lnTo>
                    <a:pt x="9204" y="43328"/>
                  </a:lnTo>
                  <a:cubicBezTo>
                    <a:pt x="5025" y="41804"/>
                    <a:pt x="2179" y="37827"/>
                    <a:pt x="2179" y="33291"/>
                  </a:cubicBezTo>
                  <a:lnTo>
                    <a:pt x="2179"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7"/>
            <p:cNvSpPr/>
            <p:nvPr/>
          </p:nvSpPr>
          <p:spPr>
            <a:xfrm>
              <a:off x="3460550" y="2443825"/>
              <a:ext cx="1240050" cy="589075"/>
            </a:xfrm>
            <a:custGeom>
              <a:avLst/>
              <a:gdLst/>
              <a:ahLst/>
              <a:cxnLst/>
              <a:rect l="l" t="t" r="r" b="b"/>
              <a:pathLst>
                <a:path w="49602" h="23563" extrusionOk="0">
                  <a:moveTo>
                    <a:pt x="1" y="0"/>
                  </a:moveTo>
                  <a:cubicBezTo>
                    <a:pt x="4620" y="1917"/>
                    <a:pt x="7871" y="6477"/>
                    <a:pt x="7871" y="11788"/>
                  </a:cubicBezTo>
                  <a:cubicBezTo>
                    <a:pt x="7871" y="17098"/>
                    <a:pt x="4620" y="21646"/>
                    <a:pt x="1" y="23563"/>
                  </a:cubicBezTo>
                  <a:lnTo>
                    <a:pt x="37827" y="23563"/>
                  </a:lnTo>
                  <a:cubicBezTo>
                    <a:pt x="44328" y="23563"/>
                    <a:pt x="49602" y="18288"/>
                    <a:pt x="49602" y="11788"/>
                  </a:cubicBezTo>
                  <a:cubicBezTo>
                    <a:pt x="49602" y="5275"/>
                    <a:pt x="44328" y="0"/>
                    <a:pt x="37827" y="0"/>
                  </a:cubicBezTo>
                  <a:close/>
                </a:path>
              </a:pathLst>
            </a:custGeom>
            <a:solidFill>
              <a:srgbClr val="869FB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d" sz="1700">
                  <a:solidFill>
                    <a:srgbClr val="FFFFFF"/>
                  </a:solidFill>
                  <a:latin typeface="Fira Sans Extra Condensed"/>
                  <a:ea typeface="Fira Sans Extra Condensed"/>
                  <a:cs typeface="Fira Sans Extra Condensed"/>
                  <a:sym typeface="Fira Sans Extra Condensed"/>
                </a:rPr>
                <a:t>2022</a:t>
              </a:r>
              <a:endParaRPr sz="1700">
                <a:solidFill>
                  <a:srgbClr val="FFFFFF"/>
                </a:solidFill>
                <a:latin typeface="Fira Sans Extra Condensed"/>
                <a:ea typeface="Fira Sans Extra Condensed"/>
                <a:cs typeface="Fira Sans Extra Condensed"/>
                <a:sym typeface="Fira Sans Extra Condensed"/>
              </a:endParaRPr>
            </a:p>
          </p:txBody>
        </p:sp>
        <p:sp>
          <p:nvSpPr>
            <p:cNvPr id="166" name="Google Shape;166;p27"/>
            <p:cNvSpPr txBox="1"/>
            <p:nvPr/>
          </p:nvSpPr>
          <p:spPr>
            <a:xfrm>
              <a:off x="2980649" y="1203350"/>
              <a:ext cx="1305900" cy="429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id" sz="1700">
                  <a:solidFill>
                    <a:srgbClr val="434343"/>
                  </a:solidFill>
                  <a:latin typeface="Fira Sans Extra Condensed Medium"/>
                  <a:ea typeface="Fira Sans Extra Condensed Medium"/>
                  <a:cs typeface="Fira Sans Extra Condensed Medium"/>
                  <a:sym typeface="Fira Sans Extra Condensed Medium"/>
                </a:rPr>
                <a:t>Hilirisasi produk</a:t>
              </a:r>
              <a:endParaRPr sz="1700">
                <a:solidFill>
                  <a:srgbClr val="434343"/>
                </a:solidFill>
                <a:latin typeface="Fira Sans Extra Condensed Medium"/>
                <a:ea typeface="Fira Sans Extra Condensed Medium"/>
                <a:cs typeface="Fira Sans Extra Condensed Medium"/>
                <a:sym typeface="Fira Sans Extra Condensed Medium"/>
              </a:endParaRPr>
            </a:p>
          </p:txBody>
        </p:sp>
      </p:grpSp>
      <p:grpSp>
        <p:nvGrpSpPr>
          <p:cNvPr id="167" name="Google Shape;167;p27"/>
          <p:cNvGrpSpPr/>
          <p:nvPr/>
        </p:nvGrpSpPr>
        <p:grpSpPr>
          <a:xfrm>
            <a:off x="6056585" y="1059343"/>
            <a:ext cx="1888329" cy="2012139"/>
            <a:chOff x="5354475" y="1203350"/>
            <a:chExt cx="1716975" cy="1829550"/>
          </a:xfrm>
        </p:grpSpPr>
        <p:sp>
          <p:nvSpPr>
            <p:cNvPr id="168" name="Google Shape;168;p27"/>
            <p:cNvSpPr/>
            <p:nvPr/>
          </p:nvSpPr>
          <p:spPr>
            <a:xfrm>
              <a:off x="6657075" y="1382375"/>
              <a:ext cx="230425" cy="1119800"/>
            </a:xfrm>
            <a:custGeom>
              <a:avLst/>
              <a:gdLst/>
              <a:ahLst/>
              <a:cxnLst/>
              <a:rect l="l" t="t" r="r" b="b"/>
              <a:pathLst>
                <a:path w="9217" h="44792" extrusionOk="0">
                  <a:moveTo>
                    <a:pt x="1" y="1"/>
                  </a:moveTo>
                  <a:lnTo>
                    <a:pt x="1" y="33291"/>
                  </a:lnTo>
                  <a:cubicBezTo>
                    <a:pt x="1" y="38244"/>
                    <a:pt x="2823" y="42649"/>
                    <a:pt x="7097" y="44792"/>
                  </a:cubicBezTo>
                  <a:lnTo>
                    <a:pt x="9216" y="44792"/>
                  </a:lnTo>
                  <a:lnTo>
                    <a:pt x="9216" y="43328"/>
                  </a:lnTo>
                  <a:cubicBezTo>
                    <a:pt x="5025" y="41804"/>
                    <a:pt x="2192" y="37827"/>
                    <a:pt x="2192" y="33291"/>
                  </a:cubicBezTo>
                  <a:lnTo>
                    <a:pt x="2192" y="1"/>
                  </a:ln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7"/>
            <p:cNvSpPr/>
            <p:nvPr/>
          </p:nvSpPr>
          <p:spPr>
            <a:xfrm>
              <a:off x="5831075" y="2443825"/>
              <a:ext cx="1240375" cy="589075"/>
            </a:xfrm>
            <a:custGeom>
              <a:avLst/>
              <a:gdLst/>
              <a:ahLst/>
              <a:cxnLst/>
              <a:rect l="l" t="t" r="r" b="b"/>
              <a:pathLst>
                <a:path w="49615" h="23563" extrusionOk="0">
                  <a:moveTo>
                    <a:pt x="1" y="0"/>
                  </a:moveTo>
                  <a:cubicBezTo>
                    <a:pt x="4621" y="1917"/>
                    <a:pt x="7871" y="6477"/>
                    <a:pt x="7871" y="11788"/>
                  </a:cubicBezTo>
                  <a:cubicBezTo>
                    <a:pt x="7871" y="17098"/>
                    <a:pt x="4621" y="21646"/>
                    <a:pt x="1" y="23563"/>
                  </a:cubicBezTo>
                  <a:lnTo>
                    <a:pt x="37827" y="23563"/>
                  </a:lnTo>
                  <a:cubicBezTo>
                    <a:pt x="44340" y="23563"/>
                    <a:pt x="49614" y="18288"/>
                    <a:pt x="49614" y="11788"/>
                  </a:cubicBezTo>
                  <a:cubicBezTo>
                    <a:pt x="49614" y="5275"/>
                    <a:pt x="44340" y="0"/>
                    <a:pt x="37827" y="0"/>
                  </a:cubicBezTo>
                  <a:close/>
                </a:path>
              </a:pathLst>
            </a:custGeom>
            <a:solidFill>
              <a:srgbClr val="FCBD2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d" sz="1700">
                  <a:solidFill>
                    <a:srgbClr val="FFFFFF"/>
                  </a:solidFill>
                  <a:latin typeface="Fira Sans Extra Condensed"/>
                  <a:ea typeface="Fira Sans Extra Condensed"/>
                  <a:cs typeface="Fira Sans Extra Condensed"/>
                  <a:sym typeface="Fira Sans Extra Condensed"/>
                </a:rPr>
                <a:t>2024</a:t>
              </a:r>
              <a:endParaRPr sz="1700">
                <a:solidFill>
                  <a:srgbClr val="FFFFFF"/>
                </a:solidFill>
                <a:latin typeface="Fira Sans Extra Condensed"/>
                <a:ea typeface="Fira Sans Extra Condensed"/>
                <a:cs typeface="Fira Sans Extra Condensed"/>
                <a:sym typeface="Fira Sans Extra Condensed"/>
              </a:endParaRPr>
            </a:p>
          </p:txBody>
        </p:sp>
        <p:sp>
          <p:nvSpPr>
            <p:cNvPr id="170" name="Google Shape;170;p27"/>
            <p:cNvSpPr txBox="1"/>
            <p:nvPr/>
          </p:nvSpPr>
          <p:spPr>
            <a:xfrm>
              <a:off x="5354475" y="1203350"/>
              <a:ext cx="1305900" cy="429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id" sz="1700">
                  <a:solidFill>
                    <a:srgbClr val="434343"/>
                  </a:solidFill>
                  <a:latin typeface="Fira Sans Extra Condensed Medium"/>
                  <a:ea typeface="Fira Sans Extra Condensed Medium"/>
                  <a:cs typeface="Fira Sans Extra Condensed Medium"/>
                  <a:sym typeface="Fira Sans Extra Condensed Medium"/>
                </a:rPr>
                <a:t>Sertifikasi &amp; Komersialisasi</a:t>
              </a:r>
              <a:endParaRPr sz="1700">
                <a:solidFill>
                  <a:srgbClr val="434343"/>
                </a:solidFill>
                <a:latin typeface="Fira Sans Extra Condensed Medium"/>
                <a:ea typeface="Fira Sans Extra Condensed Medium"/>
                <a:cs typeface="Fira Sans Extra Condensed Medium"/>
                <a:sym typeface="Fira Sans Extra Condensed Medium"/>
              </a:endParaRPr>
            </a:p>
          </p:txBody>
        </p:sp>
      </p:grpSp>
      <p:grpSp>
        <p:nvGrpSpPr>
          <p:cNvPr id="171" name="Google Shape;171;p27"/>
          <p:cNvGrpSpPr/>
          <p:nvPr/>
        </p:nvGrpSpPr>
        <p:grpSpPr>
          <a:xfrm>
            <a:off x="1965013" y="2423617"/>
            <a:ext cx="2068903" cy="1836199"/>
            <a:chOff x="1634188" y="2443825"/>
            <a:chExt cx="1881163" cy="1669575"/>
          </a:xfrm>
        </p:grpSpPr>
        <p:sp>
          <p:nvSpPr>
            <p:cNvPr id="172" name="Google Shape;172;p27"/>
            <p:cNvSpPr/>
            <p:nvPr/>
          </p:nvSpPr>
          <p:spPr>
            <a:xfrm>
              <a:off x="3035500" y="2993300"/>
              <a:ext cx="230100" cy="1120100"/>
            </a:xfrm>
            <a:custGeom>
              <a:avLst/>
              <a:gdLst/>
              <a:ahLst/>
              <a:cxnLst/>
              <a:rect l="l" t="t" r="r" b="b"/>
              <a:pathLst>
                <a:path w="9204" h="44804" extrusionOk="0">
                  <a:moveTo>
                    <a:pt x="7097" y="0"/>
                  </a:moveTo>
                  <a:cubicBezTo>
                    <a:pt x="2810" y="2143"/>
                    <a:pt x="0" y="6549"/>
                    <a:pt x="0" y="11514"/>
                  </a:cubicBezTo>
                  <a:lnTo>
                    <a:pt x="0" y="44803"/>
                  </a:lnTo>
                  <a:lnTo>
                    <a:pt x="2179" y="44803"/>
                  </a:lnTo>
                  <a:lnTo>
                    <a:pt x="2179" y="11514"/>
                  </a:lnTo>
                  <a:cubicBezTo>
                    <a:pt x="2179" y="6965"/>
                    <a:pt x="5025" y="2989"/>
                    <a:pt x="9204" y="1477"/>
                  </a:cubicBezTo>
                  <a:lnTo>
                    <a:pt x="9204" y="0"/>
                  </a:ln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7"/>
            <p:cNvSpPr/>
            <p:nvPr/>
          </p:nvSpPr>
          <p:spPr>
            <a:xfrm>
              <a:off x="2275275" y="2443825"/>
              <a:ext cx="1240075" cy="589075"/>
            </a:xfrm>
            <a:custGeom>
              <a:avLst/>
              <a:gdLst/>
              <a:ahLst/>
              <a:cxnLst/>
              <a:rect l="l" t="t" r="r" b="b"/>
              <a:pathLst>
                <a:path w="49603" h="23563" extrusionOk="0">
                  <a:moveTo>
                    <a:pt x="1" y="0"/>
                  </a:moveTo>
                  <a:cubicBezTo>
                    <a:pt x="4621" y="1917"/>
                    <a:pt x="7871" y="6477"/>
                    <a:pt x="7871" y="11788"/>
                  </a:cubicBezTo>
                  <a:cubicBezTo>
                    <a:pt x="7871" y="17098"/>
                    <a:pt x="4621" y="21646"/>
                    <a:pt x="1" y="23563"/>
                  </a:cubicBezTo>
                  <a:lnTo>
                    <a:pt x="37827" y="23563"/>
                  </a:lnTo>
                  <a:cubicBezTo>
                    <a:pt x="44328" y="23563"/>
                    <a:pt x="49602" y="18288"/>
                    <a:pt x="49602" y="11788"/>
                  </a:cubicBezTo>
                  <a:cubicBezTo>
                    <a:pt x="49602" y="5275"/>
                    <a:pt x="44328" y="0"/>
                    <a:pt x="37827" y="0"/>
                  </a:cubicBezTo>
                  <a:close/>
                </a:path>
              </a:pathLst>
            </a:custGeom>
            <a:solidFill>
              <a:srgbClr val="5EB2F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d" sz="1700">
                  <a:solidFill>
                    <a:srgbClr val="FFFFFF"/>
                  </a:solidFill>
                  <a:latin typeface="Fira Sans Extra Condensed"/>
                  <a:ea typeface="Fira Sans Extra Condensed"/>
                  <a:cs typeface="Fira Sans Extra Condensed"/>
                  <a:sym typeface="Fira Sans Extra Condensed"/>
                </a:rPr>
                <a:t>2021</a:t>
              </a:r>
              <a:endParaRPr sz="1700">
                <a:solidFill>
                  <a:srgbClr val="FFFFFF"/>
                </a:solidFill>
                <a:latin typeface="Fira Sans Extra Condensed"/>
                <a:ea typeface="Fira Sans Extra Condensed"/>
                <a:cs typeface="Fira Sans Extra Condensed"/>
                <a:sym typeface="Fira Sans Extra Condensed"/>
              </a:endParaRPr>
            </a:p>
          </p:txBody>
        </p:sp>
        <p:sp>
          <p:nvSpPr>
            <p:cNvPr id="174" name="Google Shape;174;p27"/>
            <p:cNvSpPr txBox="1"/>
            <p:nvPr/>
          </p:nvSpPr>
          <p:spPr>
            <a:xfrm>
              <a:off x="1634188" y="3343088"/>
              <a:ext cx="1401300" cy="429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id" sz="1700">
                  <a:solidFill>
                    <a:srgbClr val="434343"/>
                  </a:solidFill>
                  <a:latin typeface="Fira Sans Extra Condensed Medium"/>
                  <a:ea typeface="Fira Sans Extra Condensed Medium"/>
                  <a:cs typeface="Fira Sans Extra Condensed Medium"/>
                  <a:sym typeface="Fira Sans Extra Condensed Medium"/>
                </a:rPr>
                <a:t>Prototipe</a:t>
              </a:r>
              <a:endParaRPr sz="1700">
                <a:solidFill>
                  <a:srgbClr val="434343"/>
                </a:solidFill>
                <a:latin typeface="Fira Sans Extra Condensed Medium"/>
                <a:ea typeface="Fira Sans Extra Condensed Medium"/>
                <a:cs typeface="Fira Sans Extra Condensed Medium"/>
                <a:sym typeface="Fira Sans Extra Condensed Medium"/>
              </a:endParaRPr>
            </a:p>
          </p:txBody>
        </p:sp>
      </p:grpSp>
      <p:grpSp>
        <p:nvGrpSpPr>
          <p:cNvPr id="175" name="Google Shape;175;p27"/>
          <p:cNvGrpSpPr/>
          <p:nvPr/>
        </p:nvGrpSpPr>
        <p:grpSpPr>
          <a:xfrm>
            <a:off x="5103198" y="2423617"/>
            <a:ext cx="1538151" cy="1836199"/>
            <a:chOff x="4487601" y="2443825"/>
            <a:chExt cx="1398574" cy="1669575"/>
          </a:xfrm>
        </p:grpSpPr>
        <p:sp>
          <p:nvSpPr>
            <p:cNvPr id="176" name="Google Shape;176;p27"/>
            <p:cNvSpPr/>
            <p:nvPr/>
          </p:nvSpPr>
          <p:spPr>
            <a:xfrm>
              <a:off x="5409300" y="2993300"/>
              <a:ext cx="230125" cy="1120100"/>
            </a:xfrm>
            <a:custGeom>
              <a:avLst/>
              <a:gdLst/>
              <a:ahLst/>
              <a:cxnLst/>
              <a:rect l="l" t="t" r="r" b="b"/>
              <a:pathLst>
                <a:path w="9205" h="44804" extrusionOk="0">
                  <a:moveTo>
                    <a:pt x="7097" y="0"/>
                  </a:moveTo>
                  <a:cubicBezTo>
                    <a:pt x="2811" y="2143"/>
                    <a:pt x="1" y="6549"/>
                    <a:pt x="1" y="11514"/>
                  </a:cubicBezTo>
                  <a:lnTo>
                    <a:pt x="1" y="44803"/>
                  </a:lnTo>
                  <a:lnTo>
                    <a:pt x="2180" y="44803"/>
                  </a:lnTo>
                  <a:lnTo>
                    <a:pt x="2180" y="11514"/>
                  </a:lnTo>
                  <a:cubicBezTo>
                    <a:pt x="2180" y="6965"/>
                    <a:pt x="5025" y="2989"/>
                    <a:pt x="9204" y="1477"/>
                  </a:cubicBezTo>
                  <a:lnTo>
                    <a:pt x="9204" y="0"/>
                  </a:ln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7"/>
            <p:cNvSpPr/>
            <p:nvPr/>
          </p:nvSpPr>
          <p:spPr>
            <a:xfrm>
              <a:off x="4645825" y="2443825"/>
              <a:ext cx="1240350" cy="589075"/>
            </a:xfrm>
            <a:custGeom>
              <a:avLst/>
              <a:gdLst/>
              <a:ahLst/>
              <a:cxnLst/>
              <a:rect l="l" t="t" r="r" b="b"/>
              <a:pathLst>
                <a:path w="49614" h="23563" extrusionOk="0">
                  <a:moveTo>
                    <a:pt x="0" y="0"/>
                  </a:moveTo>
                  <a:cubicBezTo>
                    <a:pt x="4620" y="1917"/>
                    <a:pt x="7870" y="6477"/>
                    <a:pt x="7870" y="11788"/>
                  </a:cubicBezTo>
                  <a:cubicBezTo>
                    <a:pt x="7870" y="17098"/>
                    <a:pt x="4620" y="21646"/>
                    <a:pt x="0" y="23563"/>
                  </a:cubicBezTo>
                  <a:lnTo>
                    <a:pt x="37826" y="23563"/>
                  </a:lnTo>
                  <a:cubicBezTo>
                    <a:pt x="44339" y="23563"/>
                    <a:pt x="49614" y="18288"/>
                    <a:pt x="49614" y="11788"/>
                  </a:cubicBezTo>
                  <a:cubicBezTo>
                    <a:pt x="49614" y="5275"/>
                    <a:pt x="44339" y="0"/>
                    <a:pt x="37826" y="0"/>
                  </a:cubicBezTo>
                  <a:close/>
                </a:path>
              </a:pathLst>
            </a:custGeom>
            <a:solidFill>
              <a:srgbClr val="69E78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d" sz="1700">
                  <a:solidFill>
                    <a:srgbClr val="FFFFFF"/>
                  </a:solidFill>
                  <a:latin typeface="Fira Sans Extra Condensed"/>
                  <a:ea typeface="Fira Sans Extra Condensed"/>
                  <a:cs typeface="Fira Sans Extra Condensed"/>
                  <a:sym typeface="Fira Sans Extra Condensed"/>
                </a:rPr>
                <a:t>2023</a:t>
              </a:r>
              <a:endParaRPr sz="1700">
                <a:solidFill>
                  <a:srgbClr val="FFFFFF"/>
                </a:solidFill>
                <a:latin typeface="Fira Sans Extra Condensed"/>
                <a:ea typeface="Fira Sans Extra Condensed"/>
                <a:cs typeface="Fira Sans Extra Condensed"/>
                <a:sym typeface="Fira Sans Extra Condensed"/>
              </a:endParaRPr>
            </a:p>
          </p:txBody>
        </p:sp>
        <p:sp>
          <p:nvSpPr>
            <p:cNvPr id="178" name="Google Shape;178;p27"/>
            <p:cNvSpPr txBox="1"/>
            <p:nvPr/>
          </p:nvSpPr>
          <p:spPr>
            <a:xfrm>
              <a:off x="4487601" y="3343087"/>
              <a:ext cx="921600" cy="429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id" sz="1700">
                  <a:solidFill>
                    <a:srgbClr val="434343"/>
                  </a:solidFill>
                  <a:latin typeface="Fira Sans Extra Condensed Medium"/>
                  <a:ea typeface="Fira Sans Extra Condensed Medium"/>
                  <a:cs typeface="Fira Sans Extra Condensed Medium"/>
                  <a:sym typeface="Fira Sans Extra Condensed Medium"/>
                </a:rPr>
                <a:t>Hilirisasi produk</a:t>
              </a:r>
              <a:endParaRPr sz="1700">
                <a:solidFill>
                  <a:srgbClr val="434343"/>
                </a:solidFill>
                <a:latin typeface="Fira Sans Extra Condensed Medium"/>
                <a:ea typeface="Fira Sans Extra Condensed Medium"/>
                <a:cs typeface="Fira Sans Extra Condensed Medium"/>
                <a:sym typeface="Fira Sans Extra Condensed Medium"/>
              </a:endParaRPr>
            </a:p>
          </p:txBody>
        </p:sp>
      </p:grpSp>
      <p:sp>
        <p:nvSpPr>
          <p:cNvPr id="179" name="Google Shape;179;p27"/>
          <p:cNvSpPr txBox="1"/>
          <p:nvPr/>
        </p:nvSpPr>
        <p:spPr>
          <a:xfrm>
            <a:off x="835150" y="4458575"/>
            <a:ext cx="7723500" cy="48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id" sz="1700">
                <a:solidFill>
                  <a:srgbClr val="434343"/>
                </a:solidFill>
                <a:latin typeface="Fira Sans Extra Condensed Medium"/>
                <a:ea typeface="Fira Sans Extra Condensed Medium"/>
                <a:cs typeface="Fira Sans Extra Condensed Medium"/>
                <a:sym typeface="Fira Sans Extra Condensed Medium"/>
              </a:rPr>
              <a:t>[Desain Furnitur]</a:t>
            </a:r>
            <a:endParaRPr sz="1700">
              <a:solidFill>
                <a:srgbClr val="434343"/>
              </a:solidFill>
              <a:latin typeface="Fira Sans Extra Condensed Medium"/>
              <a:ea typeface="Fira Sans Extra Condensed Medium"/>
              <a:cs typeface="Fira Sans Extra Condensed Medium"/>
              <a:sym typeface="Fira Sans Extra Condensed Medium"/>
            </a:endParaRPr>
          </a:p>
        </p:txBody>
      </p:sp>
      <p:sp>
        <p:nvSpPr>
          <p:cNvPr id="180" name="Google Shape;180;p27"/>
          <p:cNvSpPr txBox="1"/>
          <p:nvPr/>
        </p:nvSpPr>
        <p:spPr>
          <a:xfrm>
            <a:off x="782638" y="1059351"/>
            <a:ext cx="1541100" cy="47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id" sz="1700">
                <a:solidFill>
                  <a:srgbClr val="434343"/>
                </a:solidFill>
                <a:latin typeface="Fira Sans Extra Condensed Medium"/>
                <a:ea typeface="Fira Sans Extra Condensed Medium"/>
                <a:cs typeface="Fira Sans Extra Condensed Medium"/>
                <a:sym typeface="Fira Sans Extra Condensed Medium"/>
              </a:rPr>
              <a:t>Prototipe</a:t>
            </a:r>
            <a:endParaRPr sz="1700">
              <a:solidFill>
                <a:srgbClr val="434343"/>
              </a:solidFill>
              <a:latin typeface="Fira Sans Extra Condensed Medium"/>
              <a:ea typeface="Fira Sans Extra Condensed Medium"/>
              <a:cs typeface="Fira Sans Extra Condensed Medium"/>
              <a:sym typeface="Fira Sans Extra Condensed Medium"/>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8"/>
          <p:cNvSpPr txBox="1"/>
          <p:nvPr/>
        </p:nvSpPr>
        <p:spPr>
          <a:xfrm>
            <a:off x="710250" y="268075"/>
            <a:ext cx="7723500" cy="48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id" sz="2800">
                <a:solidFill>
                  <a:srgbClr val="434343"/>
                </a:solidFill>
                <a:latin typeface="Fira Sans Extra Condensed Medium"/>
                <a:ea typeface="Fira Sans Extra Condensed Medium"/>
                <a:cs typeface="Fira Sans Extra Condensed Medium"/>
                <a:sym typeface="Fira Sans Extra Condensed Medium"/>
              </a:rPr>
              <a:t>Roadmap Penelitian</a:t>
            </a:r>
            <a:endParaRPr sz="2800">
              <a:solidFill>
                <a:srgbClr val="434343"/>
              </a:solidFill>
              <a:latin typeface="Fira Sans Extra Condensed Medium"/>
              <a:ea typeface="Fira Sans Extra Condensed Medium"/>
              <a:cs typeface="Fira Sans Extra Condensed Medium"/>
              <a:sym typeface="Fira Sans Extra Condensed Medium"/>
            </a:endParaRPr>
          </a:p>
        </p:txBody>
      </p:sp>
      <p:sp>
        <p:nvSpPr>
          <p:cNvPr id="186" name="Google Shape;186;p28"/>
          <p:cNvSpPr/>
          <p:nvPr/>
        </p:nvSpPr>
        <p:spPr>
          <a:xfrm>
            <a:off x="2271376" y="1180034"/>
            <a:ext cx="253064" cy="1231556"/>
          </a:xfrm>
          <a:custGeom>
            <a:avLst/>
            <a:gdLst/>
            <a:ahLst/>
            <a:cxnLst/>
            <a:rect l="l" t="t" r="r" b="b"/>
            <a:pathLst>
              <a:path w="9204" h="44792" extrusionOk="0">
                <a:moveTo>
                  <a:pt x="0" y="1"/>
                </a:moveTo>
                <a:lnTo>
                  <a:pt x="0" y="33291"/>
                </a:lnTo>
                <a:cubicBezTo>
                  <a:pt x="0" y="38244"/>
                  <a:pt x="2810" y="42649"/>
                  <a:pt x="7096" y="44792"/>
                </a:cubicBezTo>
                <a:lnTo>
                  <a:pt x="9204" y="44792"/>
                </a:lnTo>
                <a:lnTo>
                  <a:pt x="9204" y="43328"/>
                </a:lnTo>
                <a:cubicBezTo>
                  <a:pt x="5025" y="41804"/>
                  <a:pt x="2179" y="37827"/>
                  <a:pt x="2179" y="33291"/>
                </a:cubicBezTo>
                <a:lnTo>
                  <a:pt x="2179" y="1"/>
                </a:ln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8"/>
          <p:cNvSpPr/>
          <p:nvPr/>
        </p:nvSpPr>
        <p:spPr>
          <a:xfrm>
            <a:off x="1478833" y="2347417"/>
            <a:ext cx="1247586" cy="647865"/>
          </a:xfrm>
          <a:custGeom>
            <a:avLst/>
            <a:gdLst/>
            <a:ahLst/>
            <a:cxnLst/>
            <a:rect l="l" t="t" r="r" b="b"/>
            <a:pathLst>
              <a:path w="45375" h="23563" extrusionOk="0">
                <a:moveTo>
                  <a:pt x="0" y="0"/>
                </a:moveTo>
                <a:lnTo>
                  <a:pt x="0" y="23563"/>
                </a:lnTo>
                <a:lnTo>
                  <a:pt x="33599" y="23563"/>
                </a:lnTo>
                <a:cubicBezTo>
                  <a:pt x="40100" y="23563"/>
                  <a:pt x="45375" y="18288"/>
                  <a:pt x="45375" y="11788"/>
                </a:cubicBezTo>
                <a:cubicBezTo>
                  <a:pt x="45375" y="5275"/>
                  <a:pt x="40100" y="0"/>
                  <a:pt x="33599" y="0"/>
                </a:cubicBezTo>
                <a:close/>
              </a:path>
            </a:pathLst>
          </a:custGeom>
          <a:solidFill>
            <a:srgbClr val="4949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d" sz="1700">
                <a:solidFill>
                  <a:srgbClr val="FFFFFF"/>
                </a:solidFill>
                <a:latin typeface="Fira Sans Extra Condensed"/>
                <a:ea typeface="Fira Sans Extra Condensed"/>
                <a:cs typeface="Fira Sans Extra Condensed"/>
                <a:sym typeface="Fira Sans Extra Condensed"/>
              </a:rPr>
              <a:t>2020</a:t>
            </a:r>
            <a:endParaRPr sz="1700">
              <a:solidFill>
                <a:srgbClr val="FFFFFF"/>
              </a:solidFill>
              <a:latin typeface="Fira Sans Extra Condensed"/>
              <a:ea typeface="Fira Sans Extra Condensed"/>
              <a:cs typeface="Fira Sans Extra Condensed"/>
              <a:sym typeface="Fira Sans Extra Condensed"/>
            </a:endParaRPr>
          </a:p>
        </p:txBody>
      </p:sp>
      <p:grpSp>
        <p:nvGrpSpPr>
          <p:cNvPr id="188" name="Google Shape;188;p28"/>
          <p:cNvGrpSpPr/>
          <p:nvPr/>
        </p:nvGrpSpPr>
        <p:grpSpPr>
          <a:xfrm>
            <a:off x="3445850" y="983154"/>
            <a:ext cx="1891604" cy="2012128"/>
            <a:chOff x="2980648" y="1203360"/>
            <a:chExt cx="1719952" cy="1829540"/>
          </a:xfrm>
        </p:grpSpPr>
        <p:sp>
          <p:nvSpPr>
            <p:cNvPr id="189" name="Google Shape;189;p28"/>
            <p:cNvSpPr/>
            <p:nvPr/>
          </p:nvSpPr>
          <p:spPr>
            <a:xfrm>
              <a:off x="4286550" y="1382375"/>
              <a:ext cx="230100" cy="1119800"/>
            </a:xfrm>
            <a:custGeom>
              <a:avLst/>
              <a:gdLst/>
              <a:ahLst/>
              <a:cxnLst/>
              <a:rect l="l" t="t" r="r" b="b"/>
              <a:pathLst>
                <a:path w="9204" h="44792" extrusionOk="0">
                  <a:moveTo>
                    <a:pt x="0" y="1"/>
                  </a:moveTo>
                  <a:lnTo>
                    <a:pt x="0" y="33291"/>
                  </a:lnTo>
                  <a:cubicBezTo>
                    <a:pt x="0" y="38244"/>
                    <a:pt x="2810" y="42649"/>
                    <a:pt x="7097" y="44792"/>
                  </a:cubicBezTo>
                  <a:lnTo>
                    <a:pt x="9204" y="44792"/>
                  </a:lnTo>
                  <a:lnTo>
                    <a:pt x="9204" y="43328"/>
                  </a:lnTo>
                  <a:cubicBezTo>
                    <a:pt x="5025" y="41804"/>
                    <a:pt x="2179" y="37827"/>
                    <a:pt x="2179" y="33291"/>
                  </a:cubicBezTo>
                  <a:lnTo>
                    <a:pt x="2179"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8"/>
            <p:cNvSpPr/>
            <p:nvPr/>
          </p:nvSpPr>
          <p:spPr>
            <a:xfrm>
              <a:off x="3460550" y="2443825"/>
              <a:ext cx="1240050" cy="589075"/>
            </a:xfrm>
            <a:custGeom>
              <a:avLst/>
              <a:gdLst/>
              <a:ahLst/>
              <a:cxnLst/>
              <a:rect l="l" t="t" r="r" b="b"/>
              <a:pathLst>
                <a:path w="49602" h="23563" extrusionOk="0">
                  <a:moveTo>
                    <a:pt x="1" y="0"/>
                  </a:moveTo>
                  <a:cubicBezTo>
                    <a:pt x="4620" y="1917"/>
                    <a:pt x="7871" y="6477"/>
                    <a:pt x="7871" y="11788"/>
                  </a:cubicBezTo>
                  <a:cubicBezTo>
                    <a:pt x="7871" y="17098"/>
                    <a:pt x="4620" y="21646"/>
                    <a:pt x="1" y="23563"/>
                  </a:cubicBezTo>
                  <a:lnTo>
                    <a:pt x="37827" y="23563"/>
                  </a:lnTo>
                  <a:cubicBezTo>
                    <a:pt x="44328" y="23563"/>
                    <a:pt x="49602" y="18288"/>
                    <a:pt x="49602" y="11788"/>
                  </a:cubicBezTo>
                  <a:cubicBezTo>
                    <a:pt x="49602" y="5275"/>
                    <a:pt x="44328" y="0"/>
                    <a:pt x="37827" y="0"/>
                  </a:cubicBezTo>
                  <a:close/>
                </a:path>
              </a:pathLst>
            </a:custGeom>
            <a:solidFill>
              <a:srgbClr val="869FB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d" sz="1700">
                  <a:solidFill>
                    <a:srgbClr val="FFFFFF"/>
                  </a:solidFill>
                  <a:latin typeface="Fira Sans Extra Condensed"/>
                  <a:ea typeface="Fira Sans Extra Condensed"/>
                  <a:cs typeface="Fira Sans Extra Condensed"/>
                  <a:sym typeface="Fira Sans Extra Condensed"/>
                </a:rPr>
                <a:t>2022</a:t>
              </a:r>
              <a:endParaRPr sz="1700">
                <a:solidFill>
                  <a:srgbClr val="FFFFFF"/>
                </a:solidFill>
                <a:latin typeface="Fira Sans Extra Condensed"/>
                <a:ea typeface="Fira Sans Extra Condensed"/>
                <a:cs typeface="Fira Sans Extra Condensed"/>
                <a:sym typeface="Fira Sans Extra Condensed"/>
              </a:endParaRPr>
            </a:p>
          </p:txBody>
        </p:sp>
        <p:sp>
          <p:nvSpPr>
            <p:cNvPr id="191" name="Google Shape;191;p28"/>
            <p:cNvSpPr txBox="1"/>
            <p:nvPr/>
          </p:nvSpPr>
          <p:spPr>
            <a:xfrm>
              <a:off x="2980648" y="1203360"/>
              <a:ext cx="1305900" cy="673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1100"/>
                <a:buFont typeface="Arial"/>
                <a:buNone/>
              </a:pPr>
              <a:r>
                <a:rPr lang="id" sz="1700">
                  <a:solidFill>
                    <a:srgbClr val="434343"/>
                  </a:solidFill>
                  <a:latin typeface="Fira Sans Extra Condensed Medium"/>
                  <a:ea typeface="Fira Sans Extra Condensed Medium"/>
                  <a:cs typeface="Fira Sans Extra Condensed Medium"/>
                  <a:sym typeface="Fira Sans Extra Condensed Medium"/>
                </a:rPr>
                <a:t>Traveller’s dinnerware </a:t>
              </a:r>
              <a:endParaRPr sz="1700">
                <a:solidFill>
                  <a:srgbClr val="434343"/>
                </a:solidFill>
                <a:latin typeface="Fira Sans Extra Condensed Medium"/>
                <a:ea typeface="Fira Sans Extra Condensed Medium"/>
                <a:cs typeface="Fira Sans Extra Condensed Medium"/>
                <a:sym typeface="Fira Sans Extra Condensed Medium"/>
              </a:endParaRPr>
            </a:p>
            <a:p>
              <a:pPr marL="0" lvl="0" indent="0" algn="r" rtl="0">
                <a:spcBef>
                  <a:spcPts val="0"/>
                </a:spcBef>
                <a:spcAft>
                  <a:spcPts val="0"/>
                </a:spcAft>
                <a:buNone/>
              </a:pPr>
              <a:endParaRPr sz="1700">
                <a:solidFill>
                  <a:srgbClr val="434343"/>
                </a:solidFill>
                <a:latin typeface="Fira Sans Extra Condensed Medium"/>
                <a:ea typeface="Fira Sans Extra Condensed Medium"/>
                <a:cs typeface="Fira Sans Extra Condensed Medium"/>
                <a:sym typeface="Fira Sans Extra Condensed Medium"/>
              </a:endParaRPr>
            </a:p>
          </p:txBody>
        </p:sp>
      </p:grpSp>
      <p:grpSp>
        <p:nvGrpSpPr>
          <p:cNvPr id="192" name="Google Shape;192;p28"/>
          <p:cNvGrpSpPr/>
          <p:nvPr/>
        </p:nvGrpSpPr>
        <p:grpSpPr>
          <a:xfrm>
            <a:off x="6056575" y="983153"/>
            <a:ext cx="1888339" cy="2012128"/>
            <a:chOff x="5354466" y="1203360"/>
            <a:chExt cx="1716984" cy="1829540"/>
          </a:xfrm>
        </p:grpSpPr>
        <p:sp>
          <p:nvSpPr>
            <p:cNvPr id="193" name="Google Shape;193;p28"/>
            <p:cNvSpPr/>
            <p:nvPr/>
          </p:nvSpPr>
          <p:spPr>
            <a:xfrm>
              <a:off x="6657075" y="1382375"/>
              <a:ext cx="230425" cy="1119800"/>
            </a:xfrm>
            <a:custGeom>
              <a:avLst/>
              <a:gdLst/>
              <a:ahLst/>
              <a:cxnLst/>
              <a:rect l="l" t="t" r="r" b="b"/>
              <a:pathLst>
                <a:path w="9217" h="44792" extrusionOk="0">
                  <a:moveTo>
                    <a:pt x="1" y="1"/>
                  </a:moveTo>
                  <a:lnTo>
                    <a:pt x="1" y="33291"/>
                  </a:lnTo>
                  <a:cubicBezTo>
                    <a:pt x="1" y="38244"/>
                    <a:pt x="2823" y="42649"/>
                    <a:pt x="7097" y="44792"/>
                  </a:cubicBezTo>
                  <a:lnTo>
                    <a:pt x="9216" y="44792"/>
                  </a:lnTo>
                  <a:lnTo>
                    <a:pt x="9216" y="43328"/>
                  </a:lnTo>
                  <a:cubicBezTo>
                    <a:pt x="5025" y="41804"/>
                    <a:pt x="2192" y="37827"/>
                    <a:pt x="2192" y="33291"/>
                  </a:cubicBezTo>
                  <a:lnTo>
                    <a:pt x="2192" y="1"/>
                  </a:ln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8"/>
            <p:cNvSpPr/>
            <p:nvPr/>
          </p:nvSpPr>
          <p:spPr>
            <a:xfrm>
              <a:off x="5831075" y="2443825"/>
              <a:ext cx="1240375" cy="589075"/>
            </a:xfrm>
            <a:custGeom>
              <a:avLst/>
              <a:gdLst/>
              <a:ahLst/>
              <a:cxnLst/>
              <a:rect l="l" t="t" r="r" b="b"/>
              <a:pathLst>
                <a:path w="49615" h="23563" extrusionOk="0">
                  <a:moveTo>
                    <a:pt x="1" y="0"/>
                  </a:moveTo>
                  <a:cubicBezTo>
                    <a:pt x="4621" y="1917"/>
                    <a:pt x="7871" y="6477"/>
                    <a:pt x="7871" y="11788"/>
                  </a:cubicBezTo>
                  <a:cubicBezTo>
                    <a:pt x="7871" y="17098"/>
                    <a:pt x="4621" y="21646"/>
                    <a:pt x="1" y="23563"/>
                  </a:cubicBezTo>
                  <a:lnTo>
                    <a:pt x="37827" y="23563"/>
                  </a:lnTo>
                  <a:cubicBezTo>
                    <a:pt x="44340" y="23563"/>
                    <a:pt x="49614" y="18288"/>
                    <a:pt x="49614" y="11788"/>
                  </a:cubicBezTo>
                  <a:cubicBezTo>
                    <a:pt x="49614" y="5275"/>
                    <a:pt x="44340" y="0"/>
                    <a:pt x="37827" y="0"/>
                  </a:cubicBezTo>
                  <a:close/>
                </a:path>
              </a:pathLst>
            </a:custGeom>
            <a:solidFill>
              <a:srgbClr val="FCBD2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d" sz="1700">
                  <a:solidFill>
                    <a:srgbClr val="FFFFFF"/>
                  </a:solidFill>
                  <a:latin typeface="Fira Sans Extra Condensed"/>
                  <a:ea typeface="Fira Sans Extra Condensed"/>
                  <a:cs typeface="Fira Sans Extra Condensed"/>
                  <a:sym typeface="Fira Sans Extra Condensed"/>
                </a:rPr>
                <a:t>2024</a:t>
              </a:r>
              <a:endParaRPr sz="1700">
                <a:solidFill>
                  <a:srgbClr val="FFFFFF"/>
                </a:solidFill>
                <a:latin typeface="Fira Sans Extra Condensed"/>
                <a:ea typeface="Fira Sans Extra Condensed"/>
                <a:cs typeface="Fira Sans Extra Condensed"/>
                <a:sym typeface="Fira Sans Extra Condensed"/>
              </a:endParaRPr>
            </a:p>
          </p:txBody>
        </p:sp>
        <p:sp>
          <p:nvSpPr>
            <p:cNvPr id="195" name="Google Shape;195;p28"/>
            <p:cNvSpPr txBox="1"/>
            <p:nvPr/>
          </p:nvSpPr>
          <p:spPr>
            <a:xfrm>
              <a:off x="5354466" y="1203360"/>
              <a:ext cx="1305900" cy="589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1100"/>
                <a:buFont typeface="Arial"/>
                <a:buNone/>
              </a:pPr>
              <a:r>
                <a:rPr lang="id" sz="1700">
                  <a:solidFill>
                    <a:srgbClr val="434343"/>
                  </a:solidFill>
                  <a:latin typeface="Fira Sans Extra Condensed Medium"/>
                  <a:ea typeface="Fira Sans Extra Condensed Medium"/>
                  <a:cs typeface="Fira Sans Extra Condensed Medium"/>
                  <a:sym typeface="Fira Sans Extra Condensed Medium"/>
                </a:rPr>
                <a:t>Special dinnerware</a:t>
              </a:r>
              <a:endParaRPr sz="1700">
                <a:solidFill>
                  <a:srgbClr val="434343"/>
                </a:solidFill>
                <a:latin typeface="Fira Sans Extra Condensed Medium"/>
                <a:ea typeface="Fira Sans Extra Condensed Medium"/>
                <a:cs typeface="Fira Sans Extra Condensed Medium"/>
                <a:sym typeface="Fira Sans Extra Condensed Medium"/>
              </a:endParaRPr>
            </a:p>
            <a:p>
              <a:pPr marL="0" lvl="0" indent="0" algn="r" rtl="0">
                <a:spcBef>
                  <a:spcPts val="0"/>
                </a:spcBef>
                <a:spcAft>
                  <a:spcPts val="0"/>
                </a:spcAft>
                <a:buNone/>
              </a:pPr>
              <a:endParaRPr sz="1700">
                <a:solidFill>
                  <a:srgbClr val="434343"/>
                </a:solidFill>
                <a:latin typeface="Fira Sans Extra Condensed Medium"/>
                <a:ea typeface="Fira Sans Extra Condensed Medium"/>
                <a:cs typeface="Fira Sans Extra Condensed Medium"/>
                <a:sym typeface="Fira Sans Extra Condensed Medium"/>
              </a:endParaRPr>
            </a:p>
          </p:txBody>
        </p:sp>
      </p:grpSp>
      <p:grpSp>
        <p:nvGrpSpPr>
          <p:cNvPr id="196" name="Google Shape;196;p28"/>
          <p:cNvGrpSpPr/>
          <p:nvPr/>
        </p:nvGrpSpPr>
        <p:grpSpPr>
          <a:xfrm>
            <a:off x="1965013" y="2347417"/>
            <a:ext cx="2068903" cy="1836199"/>
            <a:chOff x="1634188" y="2443825"/>
            <a:chExt cx="1881163" cy="1669575"/>
          </a:xfrm>
        </p:grpSpPr>
        <p:sp>
          <p:nvSpPr>
            <p:cNvPr id="197" name="Google Shape;197;p28"/>
            <p:cNvSpPr/>
            <p:nvPr/>
          </p:nvSpPr>
          <p:spPr>
            <a:xfrm>
              <a:off x="3035500" y="2993300"/>
              <a:ext cx="230100" cy="1120100"/>
            </a:xfrm>
            <a:custGeom>
              <a:avLst/>
              <a:gdLst/>
              <a:ahLst/>
              <a:cxnLst/>
              <a:rect l="l" t="t" r="r" b="b"/>
              <a:pathLst>
                <a:path w="9204" h="44804" extrusionOk="0">
                  <a:moveTo>
                    <a:pt x="7097" y="0"/>
                  </a:moveTo>
                  <a:cubicBezTo>
                    <a:pt x="2810" y="2143"/>
                    <a:pt x="0" y="6549"/>
                    <a:pt x="0" y="11514"/>
                  </a:cubicBezTo>
                  <a:lnTo>
                    <a:pt x="0" y="44803"/>
                  </a:lnTo>
                  <a:lnTo>
                    <a:pt x="2179" y="44803"/>
                  </a:lnTo>
                  <a:lnTo>
                    <a:pt x="2179" y="11514"/>
                  </a:lnTo>
                  <a:cubicBezTo>
                    <a:pt x="2179" y="6965"/>
                    <a:pt x="5025" y="2989"/>
                    <a:pt x="9204" y="1477"/>
                  </a:cubicBezTo>
                  <a:lnTo>
                    <a:pt x="9204" y="0"/>
                  </a:ln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8"/>
            <p:cNvSpPr/>
            <p:nvPr/>
          </p:nvSpPr>
          <p:spPr>
            <a:xfrm>
              <a:off x="2275275" y="2443825"/>
              <a:ext cx="1240075" cy="589075"/>
            </a:xfrm>
            <a:custGeom>
              <a:avLst/>
              <a:gdLst/>
              <a:ahLst/>
              <a:cxnLst/>
              <a:rect l="l" t="t" r="r" b="b"/>
              <a:pathLst>
                <a:path w="49603" h="23563" extrusionOk="0">
                  <a:moveTo>
                    <a:pt x="1" y="0"/>
                  </a:moveTo>
                  <a:cubicBezTo>
                    <a:pt x="4621" y="1917"/>
                    <a:pt x="7871" y="6477"/>
                    <a:pt x="7871" y="11788"/>
                  </a:cubicBezTo>
                  <a:cubicBezTo>
                    <a:pt x="7871" y="17098"/>
                    <a:pt x="4621" y="21646"/>
                    <a:pt x="1" y="23563"/>
                  </a:cubicBezTo>
                  <a:lnTo>
                    <a:pt x="37827" y="23563"/>
                  </a:lnTo>
                  <a:cubicBezTo>
                    <a:pt x="44328" y="23563"/>
                    <a:pt x="49602" y="18288"/>
                    <a:pt x="49602" y="11788"/>
                  </a:cubicBezTo>
                  <a:cubicBezTo>
                    <a:pt x="49602" y="5275"/>
                    <a:pt x="44328" y="0"/>
                    <a:pt x="37827" y="0"/>
                  </a:cubicBezTo>
                  <a:close/>
                </a:path>
              </a:pathLst>
            </a:custGeom>
            <a:solidFill>
              <a:srgbClr val="5EB2F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d" sz="1700">
                  <a:solidFill>
                    <a:srgbClr val="FFFFFF"/>
                  </a:solidFill>
                  <a:latin typeface="Fira Sans Extra Condensed"/>
                  <a:ea typeface="Fira Sans Extra Condensed"/>
                  <a:cs typeface="Fira Sans Extra Condensed"/>
                  <a:sym typeface="Fira Sans Extra Condensed"/>
                </a:rPr>
                <a:t>2021</a:t>
              </a:r>
              <a:endParaRPr sz="1700">
                <a:solidFill>
                  <a:srgbClr val="FFFFFF"/>
                </a:solidFill>
                <a:latin typeface="Fira Sans Extra Condensed"/>
                <a:ea typeface="Fira Sans Extra Condensed"/>
                <a:cs typeface="Fira Sans Extra Condensed"/>
                <a:sym typeface="Fira Sans Extra Condensed"/>
              </a:endParaRPr>
            </a:p>
          </p:txBody>
        </p:sp>
        <p:sp>
          <p:nvSpPr>
            <p:cNvPr id="199" name="Google Shape;199;p28"/>
            <p:cNvSpPr txBox="1"/>
            <p:nvPr/>
          </p:nvSpPr>
          <p:spPr>
            <a:xfrm>
              <a:off x="1634188" y="3343088"/>
              <a:ext cx="1401300" cy="429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id" sz="1700">
                  <a:solidFill>
                    <a:srgbClr val="434343"/>
                  </a:solidFill>
                  <a:latin typeface="Fira Sans Extra Condensed Medium"/>
                  <a:ea typeface="Fira Sans Extra Condensed Medium"/>
                  <a:cs typeface="Fira Sans Extra Condensed Medium"/>
                  <a:sym typeface="Fira Sans Extra Condensed Medium"/>
                </a:rPr>
                <a:t>Innovative material</a:t>
              </a:r>
              <a:endParaRPr sz="1700">
                <a:solidFill>
                  <a:srgbClr val="434343"/>
                </a:solidFill>
                <a:latin typeface="Fira Sans Extra Condensed Medium"/>
                <a:ea typeface="Fira Sans Extra Condensed Medium"/>
                <a:cs typeface="Fira Sans Extra Condensed Medium"/>
                <a:sym typeface="Fira Sans Extra Condensed Medium"/>
              </a:endParaRPr>
            </a:p>
          </p:txBody>
        </p:sp>
      </p:grpSp>
      <p:grpSp>
        <p:nvGrpSpPr>
          <p:cNvPr id="200" name="Google Shape;200;p28"/>
          <p:cNvGrpSpPr/>
          <p:nvPr/>
        </p:nvGrpSpPr>
        <p:grpSpPr>
          <a:xfrm>
            <a:off x="4942050" y="2347417"/>
            <a:ext cx="1699299" cy="1836199"/>
            <a:chOff x="4341077" y="2443825"/>
            <a:chExt cx="1545098" cy="1669575"/>
          </a:xfrm>
        </p:grpSpPr>
        <p:sp>
          <p:nvSpPr>
            <p:cNvPr id="201" name="Google Shape;201;p28"/>
            <p:cNvSpPr/>
            <p:nvPr/>
          </p:nvSpPr>
          <p:spPr>
            <a:xfrm>
              <a:off x="5409300" y="2993300"/>
              <a:ext cx="230125" cy="1120100"/>
            </a:xfrm>
            <a:custGeom>
              <a:avLst/>
              <a:gdLst/>
              <a:ahLst/>
              <a:cxnLst/>
              <a:rect l="l" t="t" r="r" b="b"/>
              <a:pathLst>
                <a:path w="9205" h="44804" extrusionOk="0">
                  <a:moveTo>
                    <a:pt x="7097" y="0"/>
                  </a:moveTo>
                  <a:cubicBezTo>
                    <a:pt x="2811" y="2143"/>
                    <a:pt x="1" y="6549"/>
                    <a:pt x="1" y="11514"/>
                  </a:cubicBezTo>
                  <a:lnTo>
                    <a:pt x="1" y="44803"/>
                  </a:lnTo>
                  <a:lnTo>
                    <a:pt x="2180" y="44803"/>
                  </a:lnTo>
                  <a:lnTo>
                    <a:pt x="2180" y="11514"/>
                  </a:lnTo>
                  <a:cubicBezTo>
                    <a:pt x="2180" y="6965"/>
                    <a:pt x="5025" y="2989"/>
                    <a:pt x="9204" y="1477"/>
                  </a:cubicBezTo>
                  <a:lnTo>
                    <a:pt x="9204" y="0"/>
                  </a:ln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8"/>
            <p:cNvSpPr/>
            <p:nvPr/>
          </p:nvSpPr>
          <p:spPr>
            <a:xfrm>
              <a:off x="4645825" y="2443825"/>
              <a:ext cx="1240350" cy="589075"/>
            </a:xfrm>
            <a:custGeom>
              <a:avLst/>
              <a:gdLst/>
              <a:ahLst/>
              <a:cxnLst/>
              <a:rect l="l" t="t" r="r" b="b"/>
              <a:pathLst>
                <a:path w="49614" h="23563" extrusionOk="0">
                  <a:moveTo>
                    <a:pt x="0" y="0"/>
                  </a:moveTo>
                  <a:cubicBezTo>
                    <a:pt x="4620" y="1917"/>
                    <a:pt x="7870" y="6477"/>
                    <a:pt x="7870" y="11788"/>
                  </a:cubicBezTo>
                  <a:cubicBezTo>
                    <a:pt x="7870" y="17098"/>
                    <a:pt x="4620" y="21646"/>
                    <a:pt x="0" y="23563"/>
                  </a:cubicBezTo>
                  <a:lnTo>
                    <a:pt x="37826" y="23563"/>
                  </a:lnTo>
                  <a:cubicBezTo>
                    <a:pt x="44339" y="23563"/>
                    <a:pt x="49614" y="18288"/>
                    <a:pt x="49614" y="11788"/>
                  </a:cubicBezTo>
                  <a:cubicBezTo>
                    <a:pt x="49614" y="5275"/>
                    <a:pt x="44339" y="0"/>
                    <a:pt x="37826" y="0"/>
                  </a:cubicBezTo>
                  <a:close/>
                </a:path>
              </a:pathLst>
            </a:custGeom>
            <a:solidFill>
              <a:srgbClr val="69E78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d" sz="1700">
                  <a:solidFill>
                    <a:srgbClr val="FFFFFF"/>
                  </a:solidFill>
                  <a:latin typeface="Fira Sans Extra Condensed"/>
                  <a:ea typeface="Fira Sans Extra Condensed"/>
                  <a:cs typeface="Fira Sans Extra Condensed"/>
                  <a:sym typeface="Fira Sans Extra Condensed"/>
                </a:rPr>
                <a:t>2023</a:t>
              </a:r>
              <a:endParaRPr sz="1700">
                <a:solidFill>
                  <a:srgbClr val="FFFFFF"/>
                </a:solidFill>
                <a:latin typeface="Fira Sans Extra Condensed"/>
                <a:ea typeface="Fira Sans Extra Condensed"/>
                <a:cs typeface="Fira Sans Extra Condensed"/>
                <a:sym typeface="Fira Sans Extra Condensed"/>
              </a:endParaRPr>
            </a:p>
          </p:txBody>
        </p:sp>
        <p:sp>
          <p:nvSpPr>
            <p:cNvPr id="203" name="Google Shape;203;p28"/>
            <p:cNvSpPr txBox="1"/>
            <p:nvPr/>
          </p:nvSpPr>
          <p:spPr>
            <a:xfrm>
              <a:off x="4341077" y="3343087"/>
              <a:ext cx="1068000" cy="429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1100"/>
                <a:buFont typeface="Arial"/>
                <a:buNone/>
              </a:pPr>
              <a:r>
                <a:rPr lang="id" sz="1700">
                  <a:solidFill>
                    <a:srgbClr val="434343"/>
                  </a:solidFill>
                  <a:latin typeface="Fira Sans Extra Condensed Medium"/>
                  <a:ea typeface="Fira Sans Extra Condensed Medium"/>
                  <a:cs typeface="Fira Sans Extra Condensed Medium"/>
                  <a:sym typeface="Fira Sans Extra Condensed Medium"/>
                </a:rPr>
                <a:t>Baby &amp; kids dinnerware</a:t>
              </a:r>
              <a:endParaRPr sz="1700">
                <a:solidFill>
                  <a:srgbClr val="434343"/>
                </a:solidFill>
                <a:latin typeface="Fira Sans Extra Condensed Medium"/>
                <a:ea typeface="Fira Sans Extra Condensed Medium"/>
                <a:cs typeface="Fira Sans Extra Condensed Medium"/>
                <a:sym typeface="Fira Sans Extra Condensed Medium"/>
              </a:endParaRPr>
            </a:p>
            <a:p>
              <a:pPr marL="0" lvl="0" indent="0" algn="r" rtl="0">
                <a:spcBef>
                  <a:spcPts val="0"/>
                </a:spcBef>
                <a:spcAft>
                  <a:spcPts val="0"/>
                </a:spcAft>
                <a:buNone/>
              </a:pPr>
              <a:endParaRPr sz="1700">
                <a:solidFill>
                  <a:srgbClr val="434343"/>
                </a:solidFill>
                <a:latin typeface="Fira Sans Extra Condensed Medium"/>
                <a:ea typeface="Fira Sans Extra Condensed Medium"/>
                <a:cs typeface="Fira Sans Extra Condensed Medium"/>
                <a:sym typeface="Fira Sans Extra Condensed Medium"/>
              </a:endParaRPr>
            </a:p>
          </p:txBody>
        </p:sp>
      </p:grpSp>
      <p:sp>
        <p:nvSpPr>
          <p:cNvPr id="204" name="Google Shape;204;p28"/>
          <p:cNvSpPr txBox="1"/>
          <p:nvPr/>
        </p:nvSpPr>
        <p:spPr>
          <a:xfrm>
            <a:off x="835150" y="4458575"/>
            <a:ext cx="7723500" cy="48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id" sz="1700">
                <a:solidFill>
                  <a:srgbClr val="434343"/>
                </a:solidFill>
                <a:latin typeface="Fira Sans Extra Condensed Medium"/>
                <a:ea typeface="Fira Sans Extra Condensed Medium"/>
                <a:cs typeface="Fira Sans Extra Condensed Medium"/>
                <a:sym typeface="Fira Sans Extra Condensed Medium"/>
              </a:rPr>
              <a:t>[Eksplorasi material baru - skala industri, UMKM, </a:t>
            </a:r>
            <a:r>
              <a:rPr lang="id" sz="1700" i="1">
                <a:solidFill>
                  <a:srgbClr val="434343"/>
                </a:solidFill>
                <a:latin typeface="Fira Sans Extra Condensed Medium"/>
                <a:ea typeface="Fira Sans Extra Condensed Medium"/>
                <a:cs typeface="Fira Sans Extra Condensed Medium"/>
                <a:sym typeface="Fira Sans Extra Condensed Medium"/>
              </a:rPr>
              <a:t>home industry</a:t>
            </a:r>
            <a:r>
              <a:rPr lang="id" sz="1700">
                <a:solidFill>
                  <a:srgbClr val="434343"/>
                </a:solidFill>
                <a:latin typeface="Fira Sans Extra Condensed Medium"/>
                <a:ea typeface="Fira Sans Extra Condensed Medium"/>
                <a:cs typeface="Fira Sans Extra Condensed Medium"/>
                <a:sym typeface="Fira Sans Extra Condensed Medium"/>
              </a:rPr>
              <a:t>]</a:t>
            </a:r>
            <a:endParaRPr sz="1700">
              <a:solidFill>
                <a:srgbClr val="434343"/>
              </a:solidFill>
              <a:latin typeface="Fira Sans Extra Condensed Medium"/>
              <a:ea typeface="Fira Sans Extra Condensed Medium"/>
              <a:cs typeface="Fira Sans Extra Condensed Medium"/>
              <a:sym typeface="Fira Sans Extra Condensed Medium"/>
            </a:endParaRPr>
          </a:p>
        </p:txBody>
      </p:sp>
      <p:sp>
        <p:nvSpPr>
          <p:cNvPr id="205" name="Google Shape;205;p28"/>
          <p:cNvSpPr txBox="1"/>
          <p:nvPr/>
        </p:nvSpPr>
        <p:spPr>
          <a:xfrm>
            <a:off x="464077" y="1117450"/>
            <a:ext cx="1809300" cy="472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id" sz="1700">
                <a:solidFill>
                  <a:srgbClr val="434343"/>
                </a:solidFill>
                <a:latin typeface="Fira Sans Extra Condensed Medium"/>
                <a:ea typeface="Fira Sans Extra Condensed Medium"/>
                <a:cs typeface="Fira Sans Extra Condensed Medium"/>
                <a:sym typeface="Fira Sans Extra Condensed Medium"/>
              </a:rPr>
              <a:t>Innovative experiental dinnerware</a:t>
            </a:r>
            <a:endParaRPr sz="1600">
              <a:solidFill>
                <a:srgbClr val="434343"/>
              </a:solidFill>
              <a:latin typeface="Fira Sans Extra Condensed Medium"/>
              <a:ea typeface="Fira Sans Extra Condensed Medium"/>
              <a:cs typeface="Fira Sans Extra Condensed Medium"/>
              <a:sym typeface="Fira Sans Extra Condensed Medium"/>
            </a:endParaRPr>
          </a:p>
        </p:txBody>
      </p:sp>
      <p:sp>
        <p:nvSpPr>
          <p:cNvPr id="206" name="Google Shape;206;p28"/>
          <p:cNvSpPr txBox="1"/>
          <p:nvPr/>
        </p:nvSpPr>
        <p:spPr>
          <a:xfrm>
            <a:off x="2023100" y="3832075"/>
            <a:ext cx="1436100" cy="838200"/>
          </a:xfrm>
          <a:prstGeom prst="rect">
            <a:avLst/>
          </a:prstGeom>
          <a:noFill/>
          <a:ln>
            <a:noFill/>
          </a:ln>
        </p:spPr>
        <p:txBody>
          <a:bodyPr spcFirstLastPara="1" wrap="square" lIns="91425" tIns="91425" rIns="91425" bIns="91425" anchor="t" anchorCtr="0">
            <a:noAutofit/>
          </a:bodyPr>
          <a:lstStyle/>
          <a:p>
            <a:pPr marL="89999" lvl="0" indent="-166199" algn="r" rtl="0">
              <a:spcBef>
                <a:spcPts val="0"/>
              </a:spcBef>
              <a:spcAft>
                <a:spcPts val="0"/>
              </a:spcAft>
              <a:buClr>
                <a:srgbClr val="434343"/>
              </a:buClr>
              <a:buSzPts val="1200"/>
              <a:buFont typeface="Roboto"/>
              <a:buChar char="●"/>
            </a:pPr>
            <a:r>
              <a:rPr lang="id" sz="1200">
                <a:solidFill>
                  <a:srgbClr val="434343"/>
                </a:solidFill>
                <a:latin typeface="Roboto"/>
                <a:ea typeface="Roboto"/>
                <a:cs typeface="Roboto"/>
                <a:sym typeface="Roboto"/>
              </a:rPr>
              <a:t>Gastronomic tourism</a:t>
            </a:r>
            <a:endParaRPr sz="1200">
              <a:solidFill>
                <a:srgbClr val="434343"/>
              </a:solidFill>
              <a:latin typeface="Roboto"/>
              <a:ea typeface="Roboto"/>
              <a:cs typeface="Roboto"/>
              <a:sym typeface="Roboto"/>
            </a:endParaRPr>
          </a:p>
        </p:txBody>
      </p:sp>
      <p:sp>
        <p:nvSpPr>
          <p:cNvPr id="207" name="Google Shape;207;p28"/>
          <p:cNvSpPr txBox="1"/>
          <p:nvPr/>
        </p:nvSpPr>
        <p:spPr>
          <a:xfrm>
            <a:off x="3446925" y="1521925"/>
            <a:ext cx="1436100" cy="838200"/>
          </a:xfrm>
          <a:prstGeom prst="rect">
            <a:avLst/>
          </a:prstGeom>
          <a:noFill/>
          <a:ln>
            <a:noFill/>
          </a:ln>
        </p:spPr>
        <p:txBody>
          <a:bodyPr spcFirstLastPara="1" wrap="square" lIns="91425" tIns="91425" rIns="91425" bIns="91425" anchor="t" anchorCtr="0">
            <a:noAutofit/>
          </a:bodyPr>
          <a:lstStyle/>
          <a:p>
            <a:pPr marL="89999" lvl="0" indent="-166199" algn="r" rtl="0">
              <a:spcBef>
                <a:spcPts val="0"/>
              </a:spcBef>
              <a:spcAft>
                <a:spcPts val="0"/>
              </a:spcAft>
              <a:buClr>
                <a:srgbClr val="434343"/>
              </a:buClr>
              <a:buSzPts val="1200"/>
              <a:buFont typeface="Roboto"/>
              <a:buChar char="●"/>
            </a:pPr>
            <a:r>
              <a:rPr lang="id" sz="1200">
                <a:solidFill>
                  <a:srgbClr val="434343"/>
                </a:solidFill>
                <a:latin typeface="Roboto"/>
                <a:ea typeface="Roboto"/>
                <a:cs typeface="Roboto"/>
                <a:sym typeface="Roboto"/>
              </a:rPr>
              <a:t>Styling</a:t>
            </a:r>
            <a:endParaRPr sz="1200">
              <a:solidFill>
                <a:srgbClr val="434343"/>
              </a:solidFill>
              <a:latin typeface="Roboto"/>
              <a:ea typeface="Roboto"/>
              <a:cs typeface="Roboto"/>
              <a:sym typeface="Roboto"/>
            </a:endParaRPr>
          </a:p>
        </p:txBody>
      </p:sp>
      <p:sp>
        <p:nvSpPr>
          <p:cNvPr id="208" name="Google Shape;208;p28"/>
          <p:cNvSpPr txBox="1"/>
          <p:nvPr/>
        </p:nvSpPr>
        <p:spPr>
          <a:xfrm>
            <a:off x="4620475" y="3772775"/>
            <a:ext cx="1436100" cy="838200"/>
          </a:xfrm>
          <a:prstGeom prst="rect">
            <a:avLst/>
          </a:prstGeom>
          <a:noFill/>
          <a:ln>
            <a:noFill/>
          </a:ln>
        </p:spPr>
        <p:txBody>
          <a:bodyPr spcFirstLastPara="1" wrap="square" lIns="91425" tIns="91425" rIns="91425" bIns="91425" anchor="t" anchorCtr="0">
            <a:noAutofit/>
          </a:bodyPr>
          <a:lstStyle/>
          <a:p>
            <a:pPr marL="89999" lvl="0" indent="-166199" algn="r" rtl="0">
              <a:spcBef>
                <a:spcPts val="0"/>
              </a:spcBef>
              <a:spcAft>
                <a:spcPts val="0"/>
              </a:spcAft>
              <a:buClr>
                <a:srgbClr val="434343"/>
              </a:buClr>
              <a:buSzPts val="1200"/>
              <a:buFont typeface="Roboto"/>
              <a:buChar char="●"/>
            </a:pPr>
            <a:r>
              <a:rPr lang="id" sz="1200">
                <a:solidFill>
                  <a:srgbClr val="434343"/>
                </a:solidFill>
                <a:latin typeface="Roboto"/>
                <a:ea typeface="Roboto"/>
                <a:cs typeface="Roboto"/>
                <a:sym typeface="Roboto"/>
              </a:rPr>
              <a:t>Temporary event</a:t>
            </a:r>
            <a:endParaRPr sz="1200">
              <a:solidFill>
                <a:srgbClr val="434343"/>
              </a:solidFill>
              <a:latin typeface="Roboto"/>
              <a:ea typeface="Roboto"/>
              <a:cs typeface="Roboto"/>
              <a:sym typeface="Roboto"/>
            </a:endParaRPr>
          </a:p>
        </p:txBody>
      </p:sp>
      <p:sp>
        <p:nvSpPr>
          <p:cNvPr id="209" name="Google Shape;209;p28"/>
          <p:cNvSpPr txBox="1"/>
          <p:nvPr/>
        </p:nvSpPr>
        <p:spPr>
          <a:xfrm>
            <a:off x="6056875" y="1521925"/>
            <a:ext cx="1436100" cy="838200"/>
          </a:xfrm>
          <a:prstGeom prst="rect">
            <a:avLst/>
          </a:prstGeom>
          <a:noFill/>
          <a:ln>
            <a:noFill/>
          </a:ln>
        </p:spPr>
        <p:txBody>
          <a:bodyPr spcFirstLastPara="1" wrap="square" lIns="91425" tIns="91425" rIns="91425" bIns="91425" anchor="t" anchorCtr="0">
            <a:noAutofit/>
          </a:bodyPr>
          <a:lstStyle/>
          <a:p>
            <a:pPr marL="89999" lvl="0" indent="-166199" algn="r" rtl="0">
              <a:spcBef>
                <a:spcPts val="0"/>
              </a:spcBef>
              <a:spcAft>
                <a:spcPts val="0"/>
              </a:spcAft>
              <a:buClr>
                <a:srgbClr val="434343"/>
              </a:buClr>
              <a:buSzPts val="1200"/>
              <a:buFont typeface="Roboto"/>
              <a:buChar char="●"/>
            </a:pPr>
            <a:r>
              <a:rPr lang="id" sz="1200">
                <a:solidFill>
                  <a:srgbClr val="434343"/>
                </a:solidFill>
                <a:latin typeface="Roboto"/>
                <a:ea typeface="Roboto"/>
                <a:cs typeface="Roboto"/>
                <a:sym typeface="Roboto"/>
              </a:rPr>
              <a:t>Smart system</a:t>
            </a:r>
            <a:endParaRPr sz="1200">
              <a:solidFill>
                <a:srgbClr val="434343"/>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d" b="1">
                <a:latin typeface="Calibri"/>
                <a:ea typeface="Calibri"/>
                <a:cs typeface="Calibri"/>
                <a:sym typeface="Calibri"/>
              </a:rPr>
              <a:t>Aktivitas Laboratorium</a:t>
            </a:r>
            <a:endParaRPr b="1">
              <a:latin typeface="Calibri"/>
              <a:ea typeface="Calibri"/>
              <a:cs typeface="Calibri"/>
              <a:sym typeface="Calibri"/>
            </a:endParaRPr>
          </a:p>
        </p:txBody>
      </p:sp>
      <p:sp>
        <p:nvSpPr>
          <p:cNvPr id="215" name="Google Shape;215;p29"/>
          <p:cNvSpPr txBox="1">
            <a:spLocks noGrp="1"/>
          </p:cNvSpPr>
          <p:nvPr>
            <p:ph type="body" idx="1"/>
          </p:nvPr>
        </p:nvSpPr>
        <p:spPr>
          <a:xfrm>
            <a:off x="311700" y="1152475"/>
            <a:ext cx="8520600" cy="1976700"/>
          </a:xfrm>
          <a:prstGeom prst="rect">
            <a:avLst/>
          </a:prstGeom>
        </p:spPr>
        <p:txBody>
          <a:bodyPr spcFirstLastPara="1" wrap="square" lIns="91425" tIns="91425" rIns="91425" bIns="91425" anchor="t" anchorCtr="0">
            <a:normAutofit/>
          </a:bodyPr>
          <a:lstStyle/>
          <a:p>
            <a:pPr marL="114300" lvl="0" indent="0" algn="l" rtl="0">
              <a:spcBef>
                <a:spcPts val="0"/>
              </a:spcBef>
              <a:spcAft>
                <a:spcPts val="0"/>
              </a:spcAft>
              <a:buClr>
                <a:schemeClr val="dk1"/>
              </a:buClr>
              <a:buSzPts val="1100"/>
              <a:buFont typeface="Arial"/>
              <a:buNone/>
            </a:pPr>
            <a:r>
              <a:rPr lang="id" sz="1400" b="1">
                <a:solidFill>
                  <a:schemeClr val="dk1"/>
                </a:solidFill>
                <a:latin typeface="Calibri"/>
                <a:ea typeface="Calibri"/>
                <a:cs typeface="Calibri"/>
                <a:sym typeface="Calibri"/>
              </a:rPr>
              <a:t>Aktifitas layanan berdasarkan bidang riset :</a:t>
            </a:r>
            <a:endParaRPr sz="1400" b="1">
              <a:solidFill>
                <a:schemeClr val="dk1"/>
              </a:solidFill>
              <a:latin typeface="Calibri"/>
              <a:ea typeface="Calibri"/>
              <a:cs typeface="Calibri"/>
              <a:sym typeface="Calibri"/>
            </a:endParaRPr>
          </a:p>
          <a:p>
            <a:pPr marL="114300" lvl="0" indent="0" algn="l" rtl="0">
              <a:spcBef>
                <a:spcPts val="0"/>
              </a:spcBef>
              <a:spcAft>
                <a:spcPts val="0"/>
              </a:spcAft>
              <a:buClr>
                <a:schemeClr val="dk1"/>
              </a:buClr>
              <a:buSzPts val="1100"/>
              <a:buFont typeface="Arial"/>
              <a:buNone/>
            </a:pPr>
            <a:r>
              <a:rPr lang="id" sz="1400">
                <a:solidFill>
                  <a:schemeClr val="dk1"/>
                </a:solidFill>
                <a:latin typeface="Calibri"/>
                <a:ea typeface="Calibri"/>
                <a:cs typeface="Calibri"/>
                <a:sym typeface="Calibri"/>
              </a:rPr>
              <a:t>1. Physical research: antropometri chair, human modeling, tandem bike prototype</a:t>
            </a:r>
            <a:endParaRPr sz="1400">
              <a:solidFill>
                <a:schemeClr val="dk1"/>
              </a:solidFill>
              <a:latin typeface="Calibri"/>
              <a:ea typeface="Calibri"/>
              <a:cs typeface="Calibri"/>
              <a:sym typeface="Calibri"/>
            </a:endParaRPr>
          </a:p>
          <a:p>
            <a:pPr marL="114300" lvl="0" indent="0" algn="l" rtl="0">
              <a:spcBef>
                <a:spcPts val="0"/>
              </a:spcBef>
              <a:spcAft>
                <a:spcPts val="0"/>
              </a:spcAft>
              <a:buClr>
                <a:schemeClr val="dk1"/>
              </a:buClr>
              <a:buSzPts val="1100"/>
              <a:buFont typeface="Arial"/>
              <a:buNone/>
            </a:pPr>
            <a:r>
              <a:rPr lang="id" sz="1400">
                <a:solidFill>
                  <a:schemeClr val="dk1"/>
                </a:solidFill>
                <a:latin typeface="Calibri"/>
                <a:ea typeface="Calibri"/>
                <a:cs typeface="Calibri"/>
                <a:sym typeface="Calibri"/>
              </a:rPr>
              <a:t>2. Cognitive research: display model, push button model</a:t>
            </a:r>
            <a:endParaRPr sz="1400">
              <a:solidFill>
                <a:schemeClr val="dk1"/>
              </a:solidFill>
              <a:latin typeface="Calibri"/>
              <a:ea typeface="Calibri"/>
              <a:cs typeface="Calibri"/>
              <a:sym typeface="Calibri"/>
            </a:endParaRPr>
          </a:p>
          <a:p>
            <a:pPr marL="114300" lvl="0" indent="0" algn="l" rtl="0">
              <a:spcBef>
                <a:spcPts val="0"/>
              </a:spcBef>
              <a:spcAft>
                <a:spcPts val="0"/>
              </a:spcAft>
              <a:buClr>
                <a:schemeClr val="dk1"/>
              </a:buClr>
              <a:buSzPts val="1100"/>
              <a:buFont typeface="Arial"/>
              <a:buNone/>
            </a:pPr>
            <a:r>
              <a:rPr lang="id" sz="1400">
                <a:solidFill>
                  <a:schemeClr val="dk1"/>
                </a:solidFill>
                <a:latin typeface="Calibri"/>
                <a:ea typeface="Calibri"/>
                <a:cs typeface="Calibri"/>
                <a:sym typeface="Calibri"/>
              </a:rPr>
              <a:t>3. Environmental research: numeric simulation, luxmeter, noise level meter, temperature meter, tachometer, velocity meter.</a:t>
            </a:r>
            <a:endParaRPr sz="1400">
              <a:solidFill>
                <a:schemeClr val="dk1"/>
              </a:solidFill>
              <a:latin typeface="Calibri"/>
              <a:ea typeface="Calibri"/>
              <a:cs typeface="Calibri"/>
              <a:sym typeface="Calibri"/>
            </a:endParaRPr>
          </a:p>
          <a:p>
            <a:pPr marL="114300" lvl="0" indent="0" algn="l" rtl="0">
              <a:spcBef>
                <a:spcPts val="0"/>
              </a:spcBef>
              <a:spcAft>
                <a:spcPts val="0"/>
              </a:spcAft>
              <a:buClr>
                <a:schemeClr val="dk1"/>
              </a:buClr>
              <a:buSzPts val="1100"/>
              <a:buFont typeface="Arial"/>
              <a:buNone/>
            </a:pPr>
            <a:r>
              <a:rPr lang="id" sz="1400" b="1">
                <a:solidFill>
                  <a:schemeClr val="dk1"/>
                </a:solidFill>
                <a:latin typeface="Calibri"/>
                <a:ea typeface="Calibri"/>
                <a:cs typeface="Calibri"/>
                <a:sym typeface="Calibri"/>
              </a:rPr>
              <a:t>Perkuliahan (Susunan RMK) :</a:t>
            </a:r>
            <a:endParaRPr sz="1400" b="1">
              <a:solidFill>
                <a:schemeClr val="dk1"/>
              </a:solidFill>
              <a:latin typeface="Calibri"/>
              <a:ea typeface="Calibri"/>
              <a:cs typeface="Calibri"/>
              <a:sym typeface="Calibri"/>
            </a:endParaRPr>
          </a:p>
          <a:p>
            <a:pPr marL="0" lvl="0" indent="0" algn="l" rtl="0">
              <a:spcBef>
                <a:spcPts val="0"/>
              </a:spcBef>
              <a:spcAft>
                <a:spcPts val="1200"/>
              </a:spcAft>
              <a:buNone/>
            </a:pPr>
            <a:endParaRPr/>
          </a:p>
        </p:txBody>
      </p:sp>
      <p:graphicFrame>
        <p:nvGraphicFramePr>
          <p:cNvPr id="216" name="Google Shape;216;p29"/>
          <p:cNvGraphicFramePr/>
          <p:nvPr/>
        </p:nvGraphicFramePr>
        <p:xfrm>
          <a:off x="549600" y="2969675"/>
          <a:ext cx="2223075" cy="1798290"/>
        </p:xfrm>
        <a:graphic>
          <a:graphicData uri="http://schemas.openxmlformats.org/drawingml/2006/table">
            <a:tbl>
              <a:tblPr>
                <a:noFill/>
                <a:tableStyleId>{B9F7377E-20D6-4E0E-9047-806E3B2A191C}</a:tableStyleId>
              </a:tblPr>
              <a:tblGrid>
                <a:gridCol w="2223075">
                  <a:extLst>
                    <a:ext uri="{9D8B030D-6E8A-4147-A177-3AD203B41FA5}">
                      <a16:colId xmlns:a16="http://schemas.microsoft.com/office/drawing/2014/main" val="20000"/>
                    </a:ext>
                  </a:extLst>
                </a:gridCol>
              </a:tblGrid>
              <a:tr h="381000">
                <a:tc>
                  <a:txBody>
                    <a:bodyPr/>
                    <a:lstStyle/>
                    <a:p>
                      <a:pPr marL="0" lvl="0" indent="0" algn="ctr" rtl="0">
                        <a:lnSpc>
                          <a:spcPct val="115000"/>
                        </a:lnSpc>
                        <a:spcBef>
                          <a:spcPts val="0"/>
                        </a:spcBef>
                        <a:spcAft>
                          <a:spcPts val="0"/>
                        </a:spcAft>
                        <a:buNone/>
                      </a:pPr>
                      <a:r>
                        <a:rPr lang="id" sz="1200" b="1">
                          <a:solidFill>
                            <a:schemeClr val="dk1"/>
                          </a:solidFill>
                          <a:latin typeface="Calibri"/>
                          <a:ea typeface="Calibri"/>
                          <a:cs typeface="Calibri"/>
                          <a:sym typeface="Calibri"/>
                        </a:rPr>
                        <a:t>MK Wajib</a:t>
                      </a:r>
                      <a:endParaRPr b="1"/>
                    </a:p>
                  </a:txBody>
                  <a:tcPr marL="91425" marR="91425" marT="91425" marB="91425"/>
                </a:tc>
                <a:extLst>
                  <a:ext uri="{0D108BD9-81ED-4DB2-BD59-A6C34878D82A}">
                    <a16:rowId xmlns:a16="http://schemas.microsoft.com/office/drawing/2014/main" val="10000"/>
                  </a:ext>
                </a:extLst>
              </a:tr>
              <a:tr h="381000">
                <a:tc>
                  <a:txBody>
                    <a:bodyPr/>
                    <a:lstStyle/>
                    <a:p>
                      <a:pPr marL="0" lvl="0" indent="0" algn="ctr" rtl="0">
                        <a:lnSpc>
                          <a:spcPct val="115000"/>
                        </a:lnSpc>
                        <a:spcBef>
                          <a:spcPts val="0"/>
                        </a:spcBef>
                        <a:spcAft>
                          <a:spcPts val="0"/>
                        </a:spcAft>
                        <a:buClr>
                          <a:schemeClr val="dk1"/>
                        </a:buClr>
                        <a:buSzPts val="1100"/>
                        <a:buFont typeface="Arial"/>
                        <a:buNone/>
                      </a:pPr>
                      <a:r>
                        <a:rPr lang="id" sz="1200">
                          <a:solidFill>
                            <a:schemeClr val="dk1"/>
                          </a:solidFill>
                          <a:latin typeface="Calibri"/>
                          <a:ea typeface="Calibri"/>
                          <a:cs typeface="Calibri"/>
                          <a:sym typeface="Calibri"/>
                        </a:rPr>
                        <a:t>Desain Produk 3</a:t>
                      </a:r>
                      <a:endParaRPr sz="1200">
                        <a:solidFill>
                          <a:schemeClr val="dk1"/>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r>
                        <a:rPr lang="id" sz="1200">
                          <a:solidFill>
                            <a:schemeClr val="dk1"/>
                          </a:solidFill>
                          <a:latin typeface="Calibri"/>
                          <a:ea typeface="Calibri"/>
                          <a:cs typeface="Calibri"/>
                          <a:sym typeface="Calibri"/>
                        </a:rPr>
                        <a:t>Ergonomi</a:t>
                      </a:r>
                      <a:endParaRPr sz="1200">
                        <a:solidFill>
                          <a:schemeClr val="dk1"/>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r>
                        <a:rPr lang="id" sz="1200">
                          <a:solidFill>
                            <a:schemeClr val="dk1"/>
                          </a:solidFill>
                          <a:latin typeface="Calibri"/>
                          <a:ea typeface="Calibri"/>
                          <a:cs typeface="Calibri"/>
                          <a:sym typeface="Calibri"/>
                        </a:rPr>
                        <a:t>Kreativitas</a:t>
                      </a:r>
                      <a:endParaRPr sz="1200">
                        <a:solidFill>
                          <a:schemeClr val="dk1"/>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r>
                        <a:rPr lang="id" sz="1200">
                          <a:solidFill>
                            <a:schemeClr val="dk1"/>
                          </a:solidFill>
                          <a:latin typeface="Calibri"/>
                          <a:ea typeface="Calibri"/>
                          <a:cs typeface="Calibri"/>
                          <a:sym typeface="Calibri"/>
                        </a:rPr>
                        <a:t>Riset Desain</a:t>
                      </a:r>
                      <a:endParaRPr sz="1200">
                        <a:solidFill>
                          <a:schemeClr val="dk1"/>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r>
                        <a:rPr lang="id" sz="1200">
                          <a:solidFill>
                            <a:schemeClr val="dk1"/>
                          </a:solidFill>
                          <a:latin typeface="Calibri"/>
                          <a:ea typeface="Calibri"/>
                          <a:cs typeface="Calibri"/>
                          <a:sym typeface="Calibri"/>
                        </a:rPr>
                        <a:t>Sistem Desain</a:t>
                      </a:r>
                      <a:endParaRPr sz="1200">
                        <a:solidFill>
                          <a:schemeClr val="dk1"/>
                        </a:solidFill>
                        <a:latin typeface="Calibri"/>
                        <a:ea typeface="Calibri"/>
                        <a:cs typeface="Calibri"/>
                        <a:sym typeface="Calibri"/>
                      </a:endParaRPr>
                    </a:p>
                    <a:p>
                      <a:pPr marL="0" lvl="0" indent="0" algn="ctr" rtl="0">
                        <a:spcBef>
                          <a:spcPts val="0"/>
                        </a:spcBef>
                        <a:spcAft>
                          <a:spcPts val="0"/>
                        </a:spcAft>
                        <a:buNone/>
                      </a:pPr>
                      <a:r>
                        <a:rPr lang="id" sz="1200">
                          <a:solidFill>
                            <a:schemeClr val="dk1"/>
                          </a:solidFill>
                          <a:latin typeface="Calibri"/>
                          <a:ea typeface="Calibri"/>
                          <a:cs typeface="Calibri"/>
                          <a:sym typeface="Calibri"/>
                        </a:rPr>
                        <a:t>Dasar Desain 3</a:t>
                      </a:r>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217" name="Google Shape;217;p29"/>
          <p:cNvGraphicFramePr/>
          <p:nvPr/>
        </p:nvGraphicFramePr>
        <p:xfrm>
          <a:off x="3119325" y="2969675"/>
          <a:ext cx="2223075" cy="972155"/>
        </p:xfrm>
        <a:graphic>
          <a:graphicData uri="http://schemas.openxmlformats.org/drawingml/2006/table">
            <a:tbl>
              <a:tblPr>
                <a:noFill/>
                <a:tableStyleId>{B9F7377E-20D6-4E0E-9047-806E3B2A191C}</a:tableStyleId>
              </a:tblPr>
              <a:tblGrid>
                <a:gridCol w="2223075">
                  <a:extLst>
                    <a:ext uri="{9D8B030D-6E8A-4147-A177-3AD203B41FA5}">
                      <a16:colId xmlns:a16="http://schemas.microsoft.com/office/drawing/2014/main" val="20000"/>
                    </a:ext>
                  </a:extLst>
                </a:gridCol>
              </a:tblGrid>
              <a:tr h="381000">
                <a:tc>
                  <a:txBody>
                    <a:bodyPr/>
                    <a:lstStyle/>
                    <a:p>
                      <a:pPr marL="0" lvl="0" indent="0" algn="ctr" rtl="0">
                        <a:lnSpc>
                          <a:spcPct val="115000"/>
                        </a:lnSpc>
                        <a:spcBef>
                          <a:spcPts val="0"/>
                        </a:spcBef>
                        <a:spcAft>
                          <a:spcPts val="0"/>
                        </a:spcAft>
                        <a:buNone/>
                      </a:pPr>
                      <a:r>
                        <a:rPr lang="id" sz="1200" b="1">
                          <a:solidFill>
                            <a:schemeClr val="dk1"/>
                          </a:solidFill>
                          <a:latin typeface="Calibri"/>
                          <a:ea typeface="Calibri"/>
                          <a:cs typeface="Calibri"/>
                          <a:sym typeface="Calibri"/>
                        </a:rPr>
                        <a:t>MK Pilihan</a:t>
                      </a:r>
                      <a:endParaRPr b="1"/>
                    </a:p>
                  </a:txBody>
                  <a:tcPr marL="91425" marR="91425" marT="91425" marB="91425"/>
                </a:tc>
                <a:extLst>
                  <a:ext uri="{0D108BD9-81ED-4DB2-BD59-A6C34878D82A}">
                    <a16:rowId xmlns:a16="http://schemas.microsoft.com/office/drawing/2014/main" val="10000"/>
                  </a:ext>
                </a:extLst>
              </a:tr>
              <a:tr h="381000">
                <a:tc>
                  <a:txBody>
                    <a:bodyPr/>
                    <a:lstStyle/>
                    <a:p>
                      <a:pPr marL="0" lvl="0" indent="0" algn="ctr" rtl="0">
                        <a:lnSpc>
                          <a:spcPct val="115000"/>
                        </a:lnSpc>
                        <a:spcBef>
                          <a:spcPts val="0"/>
                        </a:spcBef>
                        <a:spcAft>
                          <a:spcPts val="0"/>
                        </a:spcAft>
                        <a:buClr>
                          <a:schemeClr val="dk1"/>
                        </a:buClr>
                        <a:buSzPts val="1100"/>
                        <a:buFont typeface="Arial"/>
                        <a:buNone/>
                      </a:pPr>
                      <a:r>
                        <a:rPr lang="id" sz="1200">
                          <a:solidFill>
                            <a:schemeClr val="dk1"/>
                          </a:solidFill>
                          <a:latin typeface="Calibri"/>
                          <a:ea typeface="Calibri"/>
                          <a:cs typeface="Calibri"/>
                          <a:sym typeface="Calibri"/>
                        </a:rPr>
                        <a:t>Desain Furnitur 1</a:t>
                      </a:r>
                      <a:endParaRPr sz="1200">
                        <a:solidFill>
                          <a:schemeClr val="dk1"/>
                        </a:solidFill>
                        <a:latin typeface="Calibri"/>
                        <a:ea typeface="Calibri"/>
                        <a:cs typeface="Calibri"/>
                        <a:sym typeface="Calibri"/>
                      </a:endParaRPr>
                    </a:p>
                    <a:p>
                      <a:pPr marL="0" lvl="0" indent="0" algn="ctr" rtl="0">
                        <a:lnSpc>
                          <a:spcPct val="115000"/>
                        </a:lnSpc>
                        <a:spcBef>
                          <a:spcPts val="0"/>
                        </a:spcBef>
                        <a:spcAft>
                          <a:spcPts val="0"/>
                        </a:spcAft>
                        <a:buNone/>
                      </a:pPr>
                      <a:r>
                        <a:rPr lang="id" sz="1200">
                          <a:solidFill>
                            <a:schemeClr val="dk1"/>
                          </a:solidFill>
                          <a:latin typeface="Calibri"/>
                          <a:ea typeface="Calibri"/>
                          <a:cs typeface="Calibri"/>
                          <a:sym typeface="Calibri"/>
                        </a:rPr>
                        <a:t>Desain Furnitur 2</a:t>
                      </a:r>
                      <a:endParaRPr sz="1200">
                        <a:solidFill>
                          <a:schemeClr val="dk1"/>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bl>
          </a:graphicData>
        </a:graphic>
      </p:graphicFrame>
      <p:sp>
        <p:nvSpPr>
          <p:cNvPr id="218" name="Google Shape;218;p29"/>
          <p:cNvSpPr txBox="1"/>
          <p:nvPr/>
        </p:nvSpPr>
        <p:spPr>
          <a:xfrm>
            <a:off x="5908975" y="2812975"/>
            <a:ext cx="2726100" cy="211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id" sz="1100">
                <a:solidFill>
                  <a:schemeClr val="dk2"/>
                </a:solidFill>
              </a:rPr>
              <a:t>Buat daftar aktifitas laboratorium </a:t>
            </a:r>
            <a:r>
              <a:rPr lang="id" sz="1100" b="1">
                <a:solidFill>
                  <a:schemeClr val="dk2"/>
                </a:solidFill>
              </a:rPr>
              <a:t>berdasar</a:t>
            </a:r>
            <a:r>
              <a:rPr lang="id" sz="1100" b="1">
                <a:solidFill>
                  <a:srgbClr val="0000FF"/>
                </a:solidFill>
              </a:rPr>
              <a:t> fokus lab</a:t>
            </a:r>
            <a:r>
              <a:rPr lang="id" sz="1100">
                <a:solidFill>
                  <a:schemeClr val="dk2"/>
                </a:solidFill>
              </a:rPr>
              <a:t>. Aktifitas bisa berupa </a:t>
            </a:r>
            <a:r>
              <a:rPr lang="id" sz="1100" b="1">
                <a:solidFill>
                  <a:schemeClr val="dk2"/>
                </a:solidFill>
              </a:rPr>
              <a:t>pelayanan </a:t>
            </a:r>
            <a:r>
              <a:rPr lang="id" sz="1100">
                <a:solidFill>
                  <a:schemeClr val="dk2"/>
                </a:solidFill>
              </a:rPr>
              <a:t>(menerima pesanan desain/model/pengolahan data/dsb), </a:t>
            </a:r>
            <a:r>
              <a:rPr lang="id" sz="1100" b="1">
                <a:solidFill>
                  <a:schemeClr val="dk2"/>
                </a:solidFill>
              </a:rPr>
              <a:t>perkuliahan </a:t>
            </a:r>
            <a:r>
              <a:rPr lang="id" sz="1100">
                <a:solidFill>
                  <a:schemeClr val="dk2"/>
                </a:solidFill>
              </a:rPr>
              <a:t>(susunan RMK, kuliah tamu ke Univ/lembaga luar/dsb), dan </a:t>
            </a:r>
            <a:r>
              <a:rPr lang="id" sz="1100" b="1">
                <a:solidFill>
                  <a:schemeClr val="dk2"/>
                </a:solidFill>
              </a:rPr>
              <a:t>aktifitas lain</a:t>
            </a:r>
            <a:r>
              <a:rPr lang="id" sz="1100">
                <a:solidFill>
                  <a:schemeClr val="dk2"/>
                </a:solidFill>
              </a:rPr>
              <a:t> yang menunjang kegiatan laboratorium</a:t>
            </a:r>
            <a:endParaRPr sz="1100">
              <a:solidFill>
                <a:schemeClr val="dk2"/>
              </a:solidFill>
            </a:endParaRPr>
          </a:p>
          <a:p>
            <a:pPr marL="0" lvl="0" indent="0" algn="l" rtl="0">
              <a:spcBef>
                <a:spcPts val="120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SzPct val="70714"/>
              <a:buNone/>
            </a:pPr>
            <a:r>
              <a:rPr lang="id" sz="1400">
                <a:latin typeface="Calibri"/>
                <a:ea typeface="Calibri"/>
                <a:cs typeface="Calibri"/>
                <a:sym typeface="Calibri"/>
              </a:rPr>
              <a:t>1- Rancang Bangun Sepeda Tandem Serbaguna untuk Penghuni Gedung Apartemen di Surabaya dalam Rangka Peningkatan Kualitas Lingkungan di Perkotaan (2015)</a:t>
            </a:r>
            <a:endParaRPr sz="1400">
              <a:latin typeface="Calibri"/>
              <a:ea typeface="Calibri"/>
              <a:cs typeface="Calibri"/>
              <a:sym typeface="Calibri"/>
            </a:endParaRPr>
          </a:p>
        </p:txBody>
      </p:sp>
      <p:sp>
        <p:nvSpPr>
          <p:cNvPr id="224" name="Google Shape;224;p30"/>
          <p:cNvSpPr txBox="1">
            <a:spLocks noGrp="1"/>
          </p:cNvSpPr>
          <p:nvPr>
            <p:ph type="body" idx="1"/>
          </p:nvPr>
        </p:nvSpPr>
        <p:spPr>
          <a:xfrm>
            <a:off x="311700" y="1152475"/>
            <a:ext cx="5636400" cy="3416400"/>
          </a:xfrm>
          <a:prstGeom prst="rect">
            <a:avLst/>
          </a:prstGeom>
        </p:spPr>
        <p:txBody>
          <a:bodyPr spcFirstLastPara="1" wrap="square" lIns="91425" tIns="91425" rIns="91425" bIns="91425" anchor="t" anchorCtr="0">
            <a:normAutofit fontScale="85000" lnSpcReduction="10000"/>
          </a:bodyPr>
          <a:lstStyle/>
          <a:p>
            <a:pPr marL="457200" lvl="0" indent="-293370" algn="l" rtl="0">
              <a:spcBef>
                <a:spcPts val="0"/>
              </a:spcBef>
              <a:spcAft>
                <a:spcPts val="0"/>
              </a:spcAft>
              <a:buClr>
                <a:schemeClr val="dk1"/>
              </a:buClr>
              <a:buSzPct val="100000"/>
              <a:buFont typeface="Calibri"/>
              <a:buChar char="●"/>
            </a:pPr>
            <a:r>
              <a:rPr lang="id" sz="1200">
                <a:solidFill>
                  <a:schemeClr val="dk1"/>
                </a:solidFill>
                <a:latin typeface="Calibri"/>
                <a:ea typeface="Calibri"/>
                <a:cs typeface="Calibri"/>
                <a:sym typeface="Calibri"/>
              </a:rPr>
              <a:t>Bidang penelitian : Desain Transportasi (geometri, rekayasa desain)</a:t>
            </a:r>
            <a:endParaRPr sz="1200">
              <a:solidFill>
                <a:schemeClr val="dk1"/>
              </a:solidFill>
              <a:latin typeface="Calibri"/>
              <a:ea typeface="Calibri"/>
              <a:cs typeface="Calibri"/>
              <a:sym typeface="Calibri"/>
            </a:endParaRPr>
          </a:p>
          <a:p>
            <a:pPr marL="457200" lvl="0" indent="-293370" algn="l" rtl="0">
              <a:spcBef>
                <a:spcPts val="0"/>
              </a:spcBef>
              <a:spcAft>
                <a:spcPts val="0"/>
              </a:spcAft>
              <a:buClr>
                <a:schemeClr val="dk1"/>
              </a:buClr>
              <a:buSzPct val="100000"/>
              <a:buFont typeface="Calibri"/>
              <a:buChar char="●"/>
            </a:pPr>
            <a:r>
              <a:rPr lang="id" sz="1200">
                <a:solidFill>
                  <a:schemeClr val="dk1"/>
                </a:solidFill>
                <a:latin typeface="Calibri"/>
                <a:ea typeface="Calibri"/>
                <a:cs typeface="Calibri"/>
                <a:sym typeface="Calibri"/>
              </a:rPr>
              <a:t>Tahun berlangsung :</a:t>
            </a:r>
            <a:endParaRPr sz="1200">
              <a:solidFill>
                <a:schemeClr val="dk1"/>
              </a:solidFill>
              <a:latin typeface="Calibri"/>
              <a:ea typeface="Calibri"/>
              <a:cs typeface="Calibri"/>
              <a:sym typeface="Calibri"/>
            </a:endParaRPr>
          </a:p>
          <a:p>
            <a:pPr marL="457200" lvl="0" indent="-293370" algn="l" rtl="0">
              <a:spcBef>
                <a:spcPts val="0"/>
              </a:spcBef>
              <a:spcAft>
                <a:spcPts val="0"/>
              </a:spcAft>
              <a:buClr>
                <a:schemeClr val="dk1"/>
              </a:buClr>
              <a:buSzPct val="100000"/>
              <a:buFont typeface="Calibri"/>
              <a:buChar char="●"/>
            </a:pPr>
            <a:r>
              <a:rPr lang="id" sz="1200">
                <a:solidFill>
                  <a:schemeClr val="dk1"/>
                </a:solidFill>
                <a:latin typeface="Calibri"/>
                <a:ea typeface="Calibri"/>
                <a:cs typeface="Calibri"/>
                <a:sym typeface="Calibri"/>
              </a:rPr>
              <a:t>Sumber &amp; besaran dana : Penelitian Unggulan Dana ITS</a:t>
            </a:r>
            <a:endParaRPr sz="1200">
              <a:solidFill>
                <a:schemeClr val="dk1"/>
              </a:solidFill>
              <a:latin typeface="Calibri"/>
              <a:ea typeface="Calibri"/>
              <a:cs typeface="Calibri"/>
              <a:sym typeface="Calibri"/>
            </a:endParaRPr>
          </a:p>
          <a:p>
            <a:pPr marL="457200" lvl="0" indent="-293370" algn="l" rtl="0">
              <a:spcBef>
                <a:spcPts val="0"/>
              </a:spcBef>
              <a:spcAft>
                <a:spcPts val="0"/>
              </a:spcAft>
              <a:buClr>
                <a:schemeClr val="dk1"/>
              </a:buClr>
              <a:buSzPct val="100000"/>
              <a:buFont typeface="Calibri"/>
              <a:buChar char="●"/>
            </a:pPr>
            <a:r>
              <a:rPr lang="id" sz="1200">
                <a:solidFill>
                  <a:schemeClr val="dk1"/>
                </a:solidFill>
                <a:latin typeface="Calibri"/>
                <a:ea typeface="Calibri"/>
                <a:cs typeface="Calibri"/>
                <a:sym typeface="Calibri"/>
              </a:rPr>
              <a:t>Deskripsi penelitian : </a:t>
            </a:r>
            <a:endParaRPr sz="1200">
              <a:solidFill>
                <a:schemeClr val="dk1"/>
              </a:solidFill>
              <a:latin typeface="Calibri"/>
              <a:ea typeface="Calibri"/>
              <a:cs typeface="Calibri"/>
              <a:sym typeface="Calibri"/>
            </a:endParaRPr>
          </a:p>
          <a:p>
            <a:pPr marL="457200" lvl="0" indent="0" algn="l" rtl="0">
              <a:spcBef>
                <a:spcPts val="1200"/>
              </a:spcBef>
              <a:spcAft>
                <a:spcPts val="1200"/>
              </a:spcAft>
              <a:buNone/>
            </a:pPr>
            <a:r>
              <a:rPr lang="id" sz="1200">
                <a:solidFill>
                  <a:schemeClr val="dk1"/>
                </a:solidFill>
                <a:latin typeface="Calibri"/>
                <a:ea typeface="Calibri"/>
                <a:cs typeface="Calibri"/>
                <a:sym typeface="Calibri"/>
              </a:rPr>
              <a:t>Vertical housing is recently popular in urban areas since the availability of land is very limited. A strong preference for living in the city is mainly due to the home to work travel that is relatively close for those who work in the city. While residing in the vertical housing (i.e. apartment) can be an advantage, several accommodation facilities are often provided at their minimum standards. As such, a special design of bicycle for apartment residents may an effective solution. Multi-function bike, ridden either by one or two riders and its aesthetic part of interior element can be an attractive offer. Identification of marketing objectives and observation of comparable products were a crucial step in the initial process of tandem bike design. The use of bicycle in urban areas can overcome a number of motorized vehicles operating wherever the using of them may create issues such as traffic jam and air pollution. This study aims to adjust the tandem bike which can be produced commercially for the apartment residents. Stated in the research problems, the design process was successfully fulfilled. Fabrication and product testing were positively completed. A concise and comfortable bike to carry from the lobby to the apartment unit, or vice versa, was successfully created</a:t>
            </a:r>
            <a:endParaRPr sz="1200">
              <a:solidFill>
                <a:schemeClr val="dk1"/>
              </a:solidFill>
              <a:latin typeface="Calibri"/>
              <a:ea typeface="Calibri"/>
              <a:cs typeface="Calibri"/>
              <a:sym typeface="Calibri"/>
            </a:endParaRPr>
          </a:p>
        </p:txBody>
      </p:sp>
      <p:pic>
        <p:nvPicPr>
          <p:cNvPr id="225" name="Google Shape;225;p30"/>
          <p:cNvPicPr preferRelativeResize="0"/>
          <p:nvPr/>
        </p:nvPicPr>
        <p:blipFill>
          <a:blip r:embed="rId3">
            <a:alphaModFix/>
          </a:blip>
          <a:stretch>
            <a:fillRect/>
          </a:stretch>
        </p:blipFill>
        <p:spPr>
          <a:xfrm>
            <a:off x="5948088" y="870522"/>
            <a:ext cx="2311851" cy="2357900"/>
          </a:xfrm>
          <a:prstGeom prst="rect">
            <a:avLst/>
          </a:prstGeom>
          <a:noFill/>
          <a:ln>
            <a:noFill/>
          </a:ln>
        </p:spPr>
      </p:pic>
      <p:pic>
        <p:nvPicPr>
          <p:cNvPr id="226" name="Google Shape;226;p30"/>
          <p:cNvPicPr preferRelativeResize="0"/>
          <p:nvPr/>
        </p:nvPicPr>
        <p:blipFill>
          <a:blip r:embed="rId4">
            <a:alphaModFix/>
          </a:blip>
          <a:stretch>
            <a:fillRect/>
          </a:stretch>
        </p:blipFill>
        <p:spPr>
          <a:xfrm>
            <a:off x="5948099" y="3228425"/>
            <a:ext cx="2311850" cy="17282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id" sz="1250">
                <a:latin typeface="Calibri"/>
                <a:ea typeface="Calibri"/>
                <a:cs typeface="Calibri"/>
                <a:sym typeface="Calibri"/>
              </a:rPr>
              <a:t>2- Pengembangan </a:t>
            </a:r>
            <a:r>
              <a:rPr lang="id" sz="1250" i="1">
                <a:latin typeface="Calibri"/>
                <a:ea typeface="Calibri"/>
                <a:cs typeface="Calibri"/>
                <a:sym typeface="Calibri"/>
              </a:rPr>
              <a:t>Air Purifier Bike </a:t>
            </a:r>
            <a:r>
              <a:rPr lang="id" sz="1250">
                <a:latin typeface="Calibri"/>
                <a:ea typeface="Calibri"/>
                <a:cs typeface="Calibri"/>
                <a:sym typeface="Calibri"/>
              </a:rPr>
              <a:t>untuk Menunjang Upaya Penurunan Tingkat Polusi Udara Kota (2018)</a:t>
            </a:r>
            <a:endParaRPr sz="1250">
              <a:latin typeface="Calibri"/>
              <a:ea typeface="Calibri"/>
              <a:cs typeface="Calibri"/>
              <a:sym typeface="Calibri"/>
            </a:endParaRPr>
          </a:p>
        </p:txBody>
      </p:sp>
      <p:sp>
        <p:nvSpPr>
          <p:cNvPr id="232" name="Google Shape;232;p31"/>
          <p:cNvSpPr txBox="1">
            <a:spLocks noGrp="1"/>
          </p:cNvSpPr>
          <p:nvPr>
            <p:ph type="body" idx="1"/>
          </p:nvPr>
        </p:nvSpPr>
        <p:spPr>
          <a:xfrm>
            <a:off x="311700" y="1152475"/>
            <a:ext cx="5636400" cy="3416400"/>
          </a:xfrm>
          <a:prstGeom prst="rect">
            <a:avLst/>
          </a:prstGeom>
        </p:spPr>
        <p:txBody>
          <a:bodyPr spcFirstLastPara="1" wrap="square" lIns="91425" tIns="91425" rIns="91425" bIns="91425" anchor="t" anchorCtr="0">
            <a:normAutofit fontScale="92500" lnSpcReduction="20000"/>
          </a:bodyPr>
          <a:lstStyle/>
          <a:p>
            <a:pPr marL="457200" lvl="0" indent="-299085" algn="l" rtl="0">
              <a:spcBef>
                <a:spcPts val="0"/>
              </a:spcBef>
              <a:spcAft>
                <a:spcPts val="0"/>
              </a:spcAft>
              <a:buClr>
                <a:schemeClr val="dk1"/>
              </a:buClr>
              <a:buSzPct val="100000"/>
              <a:buFont typeface="Calibri"/>
              <a:buChar char="●"/>
            </a:pPr>
            <a:r>
              <a:rPr lang="id" sz="1200">
                <a:solidFill>
                  <a:schemeClr val="dk1"/>
                </a:solidFill>
                <a:latin typeface="Calibri"/>
                <a:ea typeface="Calibri"/>
                <a:cs typeface="Calibri"/>
                <a:sym typeface="Calibri"/>
              </a:rPr>
              <a:t>Bidang penelitian : Desain Transportasi (geometri, rekayasa desain)</a:t>
            </a:r>
            <a:endParaRPr sz="1200">
              <a:solidFill>
                <a:schemeClr val="dk1"/>
              </a:solidFill>
              <a:latin typeface="Calibri"/>
              <a:ea typeface="Calibri"/>
              <a:cs typeface="Calibri"/>
              <a:sym typeface="Calibri"/>
            </a:endParaRPr>
          </a:p>
          <a:p>
            <a:pPr marL="457200" lvl="0" indent="-299085" algn="l" rtl="0">
              <a:spcBef>
                <a:spcPts val="0"/>
              </a:spcBef>
              <a:spcAft>
                <a:spcPts val="0"/>
              </a:spcAft>
              <a:buClr>
                <a:schemeClr val="dk1"/>
              </a:buClr>
              <a:buSzPct val="100000"/>
              <a:buFont typeface="Calibri"/>
              <a:buChar char="●"/>
            </a:pPr>
            <a:r>
              <a:rPr lang="id" sz="1200">
                <a:solidFill>
                  <a:schemeClr val="dk1"/>
                </a:solidFill>
                <a:latin typeface="Calibri"/>
                <a:ea typeface="Calibri"/>
                <a:cs typeface="Calibri"/>
                <a:sym typeface="Calibri"/>
              </a:rPr>
              <a:t>Tahun berlangsung : 2018</a:t>
            </a:r>
            <a:endParaRPr sz="1200">
              <a:solidFill>
                <a:schemeClr val="dk1"/>
              </a:solidFill>
              <a:latin typeface="Calibri"/>
              <a:ea typeface="Calibri"/>
              <a:cs typeface="Calibri"/>
              <a:sym typeface="Calibri"/>
            </a:endParaRPr>
          </a:p>
          <a:p>
            <a:pPr marL="457200" lvl="0" indent="-299085" algn="l" rtl="0">
              <a:spcBef>
                <a:spcPts val="0"/>
              </a:spcBef>
              <a:spcAft>
                <a:spcPts val="0"/>
              </a:spcAft>
              <a:buClr>
                <a:schemeClr val="dk1"/>
              </a:buClr>
              <a:buSzPct val="100000"/>
              <a:buFont typeface="Calibri"/>
              <a:buChar char="●"/>
            </a:pPr>
            <a:r>
              <a:rPr lang="id" sz="1200">
                <a:solidFill>
                  <a:schemeClr val="dk1"/>
                </a:solidFill>
                <a:latin typeface="Calibri"/>
                <a:ea typeface="Calibri"/>
                <a:cs typeface="Calibri"/>
                <a:sym typeface="Calibri"/>
              </a:rPr>
              <a:t>Sumber &amp; besaran dana : Program Pengembangan Teknologi Industri I (678.900.000)</a:t>
            </a:r>
            <a:endParaRPr sz="1200">
              <a:solidFill>
                <a:schemeClr val="dk1"/>
              </a:solidFill>
              <a:latin typeface="Calibri"/>
              <a:ea typeface="Calibri"/>
              <a:cs typeface="Calibri"/>
              <a:sym typeface="Calibri"/>
            </a:endParaRPr>
          </a:p>
          <a:p>
            <a:pPr marL="457200" lvl="0" indent="-299085" algn="l" rtl="0">
              <a:spcBef>
                <a:spcPts val="0"/>
              </a:spcBef>
              <a:spcAft>
                <a:spcPts val="0"/>
              </a:spcAft>
              <a:buClr>
                <a:schemeClr val="dk1"/>
              </a:buClr>
              <a:buSzPct val="100000"/>
              <a:buFont typeface="Calibri"/>
              <a:buChar char="●"/>
            </a:pPr>
            <a:r>
              <a:rPr lang="id" sz="1200">
                <a:solidFill>
                  <a:schemeClr val="dk1"/>
                </a:solidFill>
                <a:latin typeface="Calibri"/>
                <a:ea typeface="Calibri"/>
                <a:cs typeface="Calibri"/>
                <a:sym typeface="Calibri"/>
              </a:rPr>
              <a:t>Deskripsi penelitian : </a:t>
            </a:r>
            <a:endParaRPr sz="1200">
              <a:solidFill>
                <a:schemeClr val="dk1"/>
              </a:solidFill>
              <a:latin typeface="Calibri"/>
              <a:ea typeface="Calibri"/>
              <a:cs typeface="Calibri"/>
              <a:sym typeface="Calibri"/>
            </a:endParaRPr>
          </a:p>
          <a:p>
            <a:pPr marL="457200" lvl="0" indent="0" algn="l" rtl="0">
              <a:spcBef>
                <a:spcPts val="1200"/>
              </a:spcBef>
              <a:spcAft>
                <a:spcPts val="1200"/>
              </a:spcAft>
              <a:buNone/>
            </a:pPr>
            <a:r>
              <a:rPr lang="id" sz="1200">
                <a:solidFill>
                  <a:schemeClr val="dk1"/>
                </a:solidFill>
                <a:latin typeface="Calibri"/>
                <a:ea typeface="Calibri"/>
                <a:cs typeface="Calibri"/>
                <a:sym typeface="Calibri"/>
              </a:rPr>
              <a:t>In line to the economics growth rate which is improved hence economics level of the family also more prosperous. It is followed by the number of vehicle more increase. Jamming problem come to be in serious situation. Not to mention the pollution problem which is caused by the exhaust gas of motor vehicle where their number always increase every year. One of the problem solutions is within the operating of bicycle as the alternative of transportation. Based on the research experience before concerning to the applied heat transfer and bicycle design also the serious reality above so the author intend to air purifier bike design. The existence of them is expected will diminish the intensity of urban air pollution in a straightaway. Secondary manner it will give suggestion and stimulus for city inhabitant in order to strive their region is more environments friendly. Repeating manufacture even design are could not be avoided when some failure are occurred in the testing phase. Follow up the problem statement of urban air pollution, limited space, city inhabitant taste likewise production competence furthermore it is answered within bring into practicality the design and prototype of air purifier bike (APB). </a:t>
            </a:r>
            <a:endParaRPr sz="1200">
              <a:solidFill>
                <a:schemeClr val="dk1"/>
              </a:solidFill>
              <a:latin typeface="Calibri"/>
              <a:ea typeface="Calibri"/>
              <a:cs typeface="Calibri"/>
              <a:sym typeface="Calibri"/>
            </a:endParaRPr>
          </a:p>
        </p:txBody>
      </p:sp>
      <p:pic>
        <p:nvPicPr>
          <p:cNvPr id="233" name="Google Shape;233;p31"/>
          <p:cNvPicPr preferRelativeResize="0"/>
          <p:nvPr/>
        </p:nvPicPr>
        <p:blipFill>
          <a:blip r:embed="rId3">
            <a:alphaModFix/>
          </a:blip>
          <a:stretch>
            <a:fillRect/>
          </a:stretch>
        </p:blipFill>
        <p:spPr>
          <a:xfrm>
            <a:off x="6024300" y="912950"/>
            <a:ext cx="2891100" cy="381366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d" b="1">
                <a:latin typeface="Calibri"/>
                <a:ea typeface="Calibri"/>
                <a:cs typeface="Calibri"/>
                <a:sym typeface="Calibri"/>
              </a:rPr>
              <a:t>Deskripsi Laboratorium</a:t>
            </a:r>
            <a:endParaRPr b="1">
              <a:latin typeface="Calibri"/>
              <a:ea typeface="Calibri"/>
              <a:cs typeface="Calibri"/>
              <a:sym typeface="Calibri"/>
            </a:endParaRPr>
          </a:p>
        </p:txBody>
      </p:sp>
      <p:sp>
        <p:nvSpPr>
          <p:cNvPr id="61" name="Google Shape;61;p14"/>
          <p:cNvSpPr txBox="1">
            <a:spLocks noGrp="1"/>
          </p:cNvSpPr>
          <p:nvPr>
            <p:ph type="body" idx="1"/>
          </p:nvPr>
        </p:nvSpPr>
        <p:spPr>
          <a:xfrm>
            <a:off x="311700" y="1152475"/>
            <a:ext cx="8520600" cy="3803100"/>
          </a:xfrm>
          <a:prstGeom prst="rect">
            <a:avLst/>
          </a:prstGeom>
        </p:spPr>
        <p:txBody>
          <a:bodyPr spcFirstLastPara="1" wrap="square" lIns="91425" tIns="91425" rIns="91425" bIns="91425" anchor="t" anchorCtr="0">
            <a:noAutofit/>
          </a:bodyPr>
          <a:lstStyle/>
          <a:p>
            <a:pPr marL="114300" lvl="0" indent="0" algn="l" rtl="0">
              <a:lnSpc>
                <a:spcPct val="105000"/>
              </a:lnSpc>
              <a:spcBef>
                <a:spcPts val="0"/>
              </a:spcBef>
              <a:spcAft>
                <a:spcPts val="0"/>
              </a:spcAft>
              <a:buClr>
                <a:schemeClr val="dk1"/>
              </a:buClr>
              <a:buSzPts val="1100"/>
              <a:buFont typeface="Arial"/>
              <a:buNone/>
            </a:pPr>
            <a:r>
              <a:rPr lang="id" sz="1100" b="1">
                <a:latin typeface="Calibri"/>
                <a:ea typeface="Calibri"/>
                <a:cs typeface="Calibri"/>
                <a:sym typeface="Calibri"/>
              </a:rPr>
              <a:t>Bidang riset yang dilakukan di </a:t>
            </a:r>
            <a:r>
              <a:rPr lang="id" sz="1100" b="1">
                <a:solidFill>
                  <a:srgbClr val="C00000"/>
                </a:solidFill>
                <a:latin typeface="Calibri"/>
                <a:ea typeface="Calibri"/>
                <a:cs typeface="Calibri"/>
                <a:sym typeface="Calibri"/>
              </a:rPr>
              <a:t>Lab Human Centered Design </a:t>
            </a:r>
            <a:r>
              <a:rPr lang="id" sz="1100" b="1">
                <a:latin typeface="Calibri"/>
                <a:ea typeface="Calibri"/>
                <a:cs typeface="Calibri"/>
                <a:sym typeface="Calibri"/>
              </a:rPr>
              <a:t>adalah:</a:t>
            </a:r>
            <a:endParaRPr sz="1100" b="1">
              <a:latin typeface="Calibri"/>
              <a:ea typeface="Calibri"/>
              <a:cs typeface="Calibri"/>
              <a:sym typeface="Calibri"/>
            </a:endParaRPr>
          </a:p>
          <a:p>
            <a:pPr marL="0" lvl="0" indent="0" algn="l" rtl="0">
              <a:lnSpc>
                <a:spcPct val="105000"/>
              </a:lnSpc>
              <a:spcBef>
                <a:spcPts val="0"/>
              </a:spcBef>
              <a:spcAft>
                <a:spcPts val="0"/>
              </a:spcAft>
              <a:buClr>
                <a:schemeClr val="dk1"/>
              </a:buClr>
              <a:buSzPts val="1100"/>
              <a:buFont typeface="Arial"/>
              <a:buNone/>
            </a:pPr>
            <a:r>
              <a:rPr lang="id" sz="1900">
                <a:latin typeface="Calibri"/>
                <a:ea typeface="Calibri"/>
                <a:cs typeface="Calibri"/>
                <a:sym typeface="Calibri"/>
              </a:rPr>
              <a:t>1.</a:t>
            </a:r>
            <a:r>
              <a:rPr lang="id" sz="1100" b="1">
                <a:solidFill>
                  <a:srgbClr val="00B050"/>
                </a:solidFill>
                <a:latin typeface="Calibri"/>
                <a:ea typeface="Calibri"/>
                <a:cs typeface="Calibri"/>
                <a:sym typeface="Calibri"/>
              </a:rPr>
              <a:t>Physical Research</a:t>
            </a:r>
            <a:r>
              <a:rPr lang="id" sz="1100" b="1">
                <a:latin typeface="Calibri"/>
                <a:ea typeface="Calibri"/>
                <a:cs typeface="Calibri"/>
                <a:sym typeface="Calibri"/>
              </a:rPr>
              <a:t>, yang merupakan riset yang berfokus pada aspek fisik dari manusia. Physical Research dapat dibagi menjadi 3, yaitu: penelitian mengenai antropometri dalam pengembangan database standar dimensi manusia (data statis), penelitian mengenai psychophysical dalam pengembangan kerangka penelitian mental workload, dan penelitian mengenai biomekanikal dalam pengembangan database standar untuk gerakan manusia (data dinamis). Beberapa peralatan dan software yang menunjang riset ini diantaranya: </a:t>
            </a:r>
            <a:r>
              <a:rPr lang="id" sz="1100" b="1" i="1">
                <a:solidFill>
                  <a:srgbClr val="0070C0"/>
                </a:solidFill>
                <a:latin typeface="Calibri"/>
                <a:ea typeface="Calibri"/>
                <a:cs typeface="Calibri"/>
                <a:sym typeface="Calibri"/>
              </a:rPr>
              <a:t>Anthroscan 3D Body Scanner, Jack Simulation and Human Modeling, Motion Capture, Hand Dynamometer, Fitmate dan VO2 Max</a:t>
            </a:r>
            <a:r>
              <a:rPr lang="id" sz="1100" b="1">
                <a:latin typeface="Calibri"/>
                <a:ea typeface="Calibri"/>
                <a:cs typeface="Calibri"/>
                <a:sym typeface="Calibri"/>
              </a:rPr>
              <a:t>.</a:t>
            </a:r>
            <a:endParaRPr sz="1100" b="1">
              <a:latin typeface="Calibri"/>
              <a:ea typeface="Calibri"/>
              <a:cs typeface="Calibri"/>
              <a:sym typeface="Calibri"/>
            </a:endParaRPr>
          </a:p>
          <a:p>
            <a:pPr marL="0" lvl="0" indent="0" algn="l" rtl="0">
              <a:lnSpc>
                <a:spcPct val="105000"/>
              </a:lnSpc>
              <a:spcBef>
                <a:spcPts val="0"/>
              </a:spcBef>
              <a:spcAft>
                <a:spcPts val="0"/>
              </a:spcAft>
              <a:buClr>
                <a:schemeClr val="dk1"/>
              </a:buClr>
              <a:buSzPts val="1100"/>
              <a:buFont typeface="Arial"/>
              <a:buNone/>
            </a:pPr>
            <a:r>
              <a:rPr lang="id" sz="1900">
                <a:latin typeface="Calibri"/>
                <a:ea typeface="Calibri"/>
                <a:cs typeface="Calibri"/>
                <a:sym typeface="Calibri"/>
              </a:rPr>
              <a:t>2.</a:t>
            </a:r>
            <a:r>
              <a:rPr lang="id" sz="1100" b="1">
                <a:solidFill>
                  <a:srgbClr val="00B050"/>
                </a:solidFill>
                <a:latin typeface="Calibri"/>
                <a:ea typeface="Calibri"/>
                <a:cs typeface="Calibri"/>
                <a:sym typeface="Calibri"/>
              </a:rPr>
              <a:t>Cognitive Research</a:t>
            </a:r>
            <a:r>
              <a:rPr lang="id" sz="1100" b="1">
                <a:latin typeface="Calibri"/>
                <a:ea typeface="Calibri"/>
                <a:cs typeface="Calibri"/>
                <a:sym typeface="Calibri"/>
              </a:rPr>
              <a:t>, yang merupakan riset yang berfokus pada aspek kognitif manusia. Cognitive Research dapat dibagi menjadi 3, yaitu: penelitian mengenai Human-Computer Interaction, pengembangan standar kemasan dan tata letak produk, dan sport science. Beberapa peralatan dan software yang menunjang riset ini adalah: </a:t>
            </a:r>
            <a:r>
              <a:rPr lang="id" sz="1100" b="1" i="1">
                <a:solidFill>
                  <a:srgbClr val="0070C0"/>
                </a:solidFill>
                <a:latin typeface="Calibri"/>
                <a:ea typeface="Calibri"/>
                <a:cs typeface="Calibri"/>
                <a:sym typeface="Calibri"/>
              </a:rPr>
              <a:t>Eye-tracker, Cogtools, dan Design Tools</a:t>
            </a:r>
            <a:r>
              <a:rPr lang="id" sz="1100" b="1">
                <a:latin typeface="Calibri"/>
                <a:ea typeface="Calibri"/>
                <a:cs typeface="Calibri"/>
                <a:sym typeface="Calibri"/>
              </a:rPr>
              <a:t>.</a:t>
            </a:r>
            <a:endParaRPr sz="1100" b="1">
              <a:latin typeface="Calibri"/>
              <a:ea typeface="Calibri"/>
              <a:cs typeface="Calibri"/>
              <a:sym typeface="Calibri"/>
            </a:endParaRPr>
          </a:p>
          <a:p>
            <a:pPr marL="0" lvl="0" indent="0" algn="l" rtl="0">
              <a:lnSpc>
                <a:spcPct val="105000"/>
              </a:lnSpc>
              <a:spcBef>
                <a:spcPts val="0"/>
              </a:spcBef>
              <a:spcAft>
                <a:spcPts val="0"/>
              </a:spcAft>
              <a:buClr>
                <a:schemeClr val="dk1"/>
              </a:buClr>
              <a:buSzPts val="1100"/>
              <a:buFont typeface="Arial"/>
              <a:buNone/>
            </a:pPr>
            <a:r>
              <a:rPr lang="id" sz="1900">
                <a:latin typeface="Calibri"/>
                <a:ea typeface="Calibri"/>
                <a:cs typeface="Calibri"/>
                <a:sym typeface="Calibri"/>
              </a:rPr>
              <a:t>3.</a:t>
            </a:r>
            <a:r>
              <a:rPr lang="id" sz="1100" b="1">
                <a:solidFill>
                  <a:srgbClr val="00B050"/>
                </a:solidFill>
                <a:latin typeface="Calibri"/>
                <a:ea typeface="Calibri"/>
                <a:cs typeface="Calibri"/>
                <a:sym typeface="Calibri"/>
              </a:rPr>
              <a:t>Environmental Research</a:t>
            </a:r>
            <a:r>
              <a:rPr lang="id" sz="1100" b="1">
                <a:latin typeface="Calibri"/>
                <a:ea typeface="Calibri"/>
                <a:cs typeface="Calibri"/>
                <a:sym typeface="Calibri"/>
              </a:rPr>
              <a:t>, yang merupakan riset yang berfokus pada penelitian mengenai aspek lingkungan yang mempengaruhi produktivitas, yaitu: visual, kebisingan, vibrasi, kualitas udara, dan temperatur. Riset ini bertujuan untuk memetakan kondisi lingkungan dimana manusia beraktivitas, mengevaluasi dan mendesain standar lingkungan pada industri, mengevaluasi efek dari faktor lingkungan pada produktivitas pekerja, dan mendesain </a:t>
            </a:r>
            <a:r>
              <a:rPr lang="id" sz="1100" b="1" i="1">
                <a:latin typeface="Calibri"/>
                <a:ea typeface="Calibri"/>
                <a:cs typeface="Calibri"/>
                <a:sym typeface="Calibri"/>
              </a:rPr>
              <a:t>guidelines </a:t>
            </a:r>
            <a:r>
              <a:rPr lang="id" sz="1100" b="1">
                <a:latin typeface="Calibri"/>
                <a:ea typeface="Calibri"/>
                <a:cs typeface="Calibri"/>
                <a:sym typeface="Calibri"/>
              </a:rPr>
              <a:t>untuk penjaminan keselamatan manusia terhadap faktor lingkungan. Beberapa peralatan dan </a:t>
            </a:r>
            <a:r>
              <a:rPr lang="id" sz="1100" b="1" i="1">
                <a:latin typeface="Calibri"/>
                <a:ea typeface="Calibri"/>
                <a:cs typeface="Calibri"/>
                <a:sym typeface="Calibri"/>
              </a:rPr>
              <a:t>software </a:t>
            </a:r>
            <a:r>
              <a:rPr lang="id" sz="1100" b="1">
                <a:latin typeface="Calibri"/>
                <a:ea typeface="Calibri"/>
                <a:cs typeface="Calibri"/>
                <a:sym typeface="Calibri"/>
              </a:rPr>
              <a:t>yang menunjang riset ini adalah: </a:t>
            </a:r>
            <a:r>
              <a:rPr lang="id" sz="1100" b="1" i="1">
                <a:solidFill>
                  <a:srgbClr val="0070C0"/>
                </a:solidFill>
                <a:latin typeface="Calibri"/>
                <a:ea typeface="Calibri"/>
                <a:cs typeface="Calibri"/>
                <a:sym typeface="Calibri"/>
              </a:rPr>
              <a:t>Acoustic and Hearing System, Climate Room, Luxmeter, Haz Dust, Sound Level Meter, </a:t>
            </a:r>
            <a:r>
              <a:rPr lang="id" sz="1100" b="1">
                <a:solidFill>
                  <a:srgbClr val="0070C0"/>
                </a:solidFill>
                <a:latin typeface="Calibri"/>
                <a:ea typeface="Calibri"/>
                <a:cs typeface="Calibri"/>
                <a:sym typeface="Calibri"/>
              </a:rPr>
              <a:t>dan</a:t>
            </a:r>
            <a:r>
              <a:rPr lang="id" sz="1100" b="1" i="1">
                <a:solidFill>
                  <a:srgbClr val="0070C0"/>
                </a:solidFill>
                <a:latin typeface="Calibri"/>
                <a:ea typeface="Calibri"/>
                <a:cs typeface="Calibri"/>
                <a:sym typeface="Calibri"/>
              </a:rPr>
              <a:t> Vibration Meter</a:t>
            </a:r>
            <a:r>
              <a:rPr lang="id" sz="1100" b="1" i="1">
                <a:latin typeface="Calibri"/>
                <a:ea typeface="Calibri"/>
                <a:cs typeface="Calibri"/>
                <a:sym typeface="Calibri"/>
              </a:rPr>
              <a:t>.</a:t>
            </a:r>
            <a:endParaRPr sz="1100" b="1" i="1">
              <a:latin typeface="Calibri"/>
              <a:ea typeface="Calibri"/>
              <a:cs typeface="Calibri"/>
              <a:sym typeface="Calibri"/>
            </a:endParaRPr>
          </a:p>
          <a:p>
            <a:pPr marL="0" lvl="0" indent="0" algn="l" rtl="0">
              <a:lnSpc>
                <a:spcPct val="105000"/>
              </a:lnSpc>
              <a:spcBef>
                <a:spcPts val="0"/>
              </a:spcBef>
              <a:spcAft>
                <a:spcPts val="0"/>
              </a:spcAft>
              <a:buClr>
                <a:schemeClr val="dk1"/>
              </a:buClr>
              <a:buSzPts val="1100"/>
              <a:buFont typeface="Arial"/>
              <a:buNone/>
            </a:pPr>
            <a:r>
              <a:rPr lang="id" sz="1100" b="1">
                <a:latin typeface="Calibri"/>
                <a:ea typeface="Calibri"/>
                <a:cs typeface="Calibri"/>
                <a:sym typeface="Calibri"/>
              </a:rPr>
              <a:t>SDGs terkait </a:t>
            </a:r>
            <a:r>
              <a:rPr lang="id" sz="1100" b="1">
                <a:solidFill>
                  <a:srgbClr val="C00000"/>
                </a:solidFill>
                <a:latin typeface="Calibri"/>
                <a:ea typeface="Calibri"/>
                <a:cs typeface="Calibri"/>
                <a:sym typeface="Calibri"/>
              </a:rPr>
              <a:t>Lab Human Centered Design </a:t>
            </a:r>
            <a:r>
              <a:rPr lang="id" sz="1100" b="1">
                <a:latin typeface="Calibri"/>
                <a:ea typeface="Calibri"/>
                <a:cs typeface="Calibri"/>
                <a:sym typeface="Calibri"/>
              </a:rPr>
              <a:t>di antaranya adalah: SDG 3 (Good health and well-being),  SDG 9 (Industry, innovation and infrastructure), SDG 11 (Sustainable cities and communities, SDG 13 (Climate action)</a:t>
            </a:r>
            <a:endParaRPr sz="1100" b="1">
              <a:latin typeface="Calibri"/>
              <a:ea typeface="Calibri"/>
              <a:cs typeface="Calibri"/>
              <a:sym typeface="Calibri"/>
            </a:endParaRPr>
          </a:p>
          <a:p>
            <a:pPr marL="0" lvl="0" indent="0" algn="l" rtl="0">
              <a:lnSpc>
                <a:spcPct val="105000"/>
              </a:lnSpc>
              <a:spcBef>
                <a:spcPts val="0"/>
              </a:spcBef>
              <a:spcAft>
                <a:spcPts val="1200"/>
              </a:spcAft>
              <a:buNone/>
            </a:pPr>
            <a:endParaRPr sz="1900">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id" sz="1250">
                <a:latin typeface="Calibri"/>
                <a:ea typeface="Calibri"/>
                <a:cs typeface="Calibri"/>
                <a:sym typeface="Calibri"/>
              </a:rPr>
              <a:t>3- </a:t>
            </a:r>
            <a:r>
              <a:rPr lang="id" sz="1200">
                <a:latin typeface="Calibri"/>
                <a:ea typeface="Calibri"/>
                <a:cs typeface="Calibri"/>
                <a:sym typeface="Calibri"/>
              </a:rPr>
              <a:t>Usaha Penghematan Konsumsi Energi Listrik Sistem Pengkondisian Udara pada Gedung Apartemen melalui Studi Orientasi, Elevasi dan Material Bangunan</a:t>
            </a:r>
            <a:r>
              <a:rPr lang="id" sz="1250">
                <a:latin typeface="Calibri"/>
                <a:ea typeface="Calibri"/>
                <a:cs typeface="Calibri"/>
                <a:sym typeface="Calibri"/>
              </a:rPr>
              <a:t> (2018)</a:t>
            </a:r>
            <a:endParaRPr sz="1250">
              <a:latin typeface="Calibri"/>
              <a:ea typeface="Calibri"/>
              <a:cs typeface="Calibri"/>
              <a:sym typeface="Calibri"/>
            </a:endParaRPr>
          </a:p>
        </p:txBody>
      </p:sp>
      <p:sp>
        <p:nvSpPr>
          <p:cNvPr id="239" name="Google Shape;239;p32"/>
          <p:cNvSpPr txBox="1">
            <a:spLocks noGrp="1"/>
          </p:cNvSpPr>
          <p:nvPr>
            <p:ph type="body" idx="1"/>
          </p:nvPr>
        </p:nvSpPr>
        <p:spPr>
          <a:xfrm>
            <a:off x="311700" y="1152475"/>
            <a:ext cx="5636400" cy="3416400"/>
          </a:xfrm>
          <a:prstGeom prst="rect">
            <a:avLst/>
          </a:prstGeom>
        </p:spPr>
        <p:txBody>
          <a:bodyPr spcFirstLastPara="1" wrap="square" lIns="91425" tIns="91425" rIns="91425" bIns="91425" anchor="t" anchorCtr="0">
            <a:normAutofit fontScale="77500" lnSpcReduction="20000"/>
          </a:bodyPr>
          <a:lstStyle/>
          <a:p>
            <a:pPr marL="457200" lvl="0" indent="-287655" algn="l" rtl="0">
              <a:spcBef>
                <a:spcPts val="0"/>
              </a:spcBef>
              <a:spcAft>
                <a:spcPts val="0"/>
              </a:spcAft>
              <a:buClr>
                <a:schemeClr val="dk1"/>
              </a:buClr>
              <a:buSzPct val="100000"/>
              <a:buFont typeface="Calibri"/>
              <a:buChar char="●"/>
            </a:pPr>
            <a:r>
              <a:rPr lang="id" sz="1200">
                <a:solidFill>
                  <a:schemeClr val="dk1"/>
                </a:solidFill>
                <a:latin typeface="Calibri"/>
                <a:ea typeface="Calibri"/>
                <a:cs typeface="Calibri"/>
                <a:sym typeface="Calibri"/>
              </a:rPr>
              <a:t>Bidang penelitian : rekayasa desain ; konsumsi energi</a:t>
            </a:r>
            <a:endParaRPr sz="1200">
              <a:solidFill>
                <a:schemeClr val="dk1"/>
              </a:solidFill>
              <a:latin typeface="Calibri"/>
              <a:ea typeface="Calibri"/>
              <a:cs typeface="Calibri"/>
              <a:sym typeface="Calibri"/>
            </a:endParaRPr>
          </a:p>
          <a:p>
            <a:pPr marL="457200" lvl="0" indent="-287655" algn="l" rtl="0">
              <a:spcBef>
                <a:spcPts val="0"/>
              </a:spcBef>
              <a:spcAft>
                <a:spcPts val="0"/>
              </a:spcAft>
              <a:buClr>
                <a:schemeClr val="dk1"/>
              </a:buClr>
              <a:buSzPct val="100000"/>
              <a:buFont typeface="Calibri"/>
              <a:buChar char="●"/>
            </a:pPr>
            <a:r>
              <a:rPr lang="id" sz="1200">
                <a:solidFill>
                  <a:schemeClr val="dk1"/>
                </a:solidFill>
                <a:latin typeface="Calibri"/>
                <a:ea typeface="Calibri"/>
                <a:cs typeface="Calibri"/>
                <a:sym typeface="Calibri"/>
              </a:rPr>
              <a:t>Tahun berlangsung : 2018</a:t>
            </a:r>
            <a:endParaRPr sz="1200">
              <a:solidFill>
                <a:schemeClr val="dk1"/>
              </a:solidFill>
              <a:latin typeface="Calibri"/>
              <a:ea typeface="Calibri"/>
              <a:cs typeface="Calibri"/>
              <a:sym typeface="Calibri"/>
            </a:endParaRPr>
          </a:p>
          <a:p>
            <a:pPr marL="457200" lvl="0" indent="-287655" algn="l" rtl="0">
              <a:spcBef>
                <a:spcPts val="0"/>
              </a:spcBef>
              <a:spcAft>
                <a:spcPts val="0"/>
              </a:spcAft>
              <a:buClr>
                <a:schemeClr val="dk1"/>
              </a:buClr>
              <a:buSzPct val="100000"/>
              <a:buFont typeface="Calibri"/>
              <a:buChar char="●"/>
            </a:pPr>
            <a:r>
              <a:rPr lang="id" sz="1200">
                <a:solidFill>
                  <a:schemeClr val="dk1"/>
                </a:solidFill>
                <a:latin typeface="Calibri"/>
                <a:ea typeface="Calibri"/>
                <a:cs typeface="Calibri"/>
                <a:sym typeface="Calibri"/>
              </a:rPr>
              <a:t>Sumber &amp; besaran dana : Penelitian Unggulan Dana ITS (397.409.000)</a:t>
            </a:r>
            <a:endParaRPr sz="1200">
              <a:solidFill>
                <a:schemeClr val="dk1"/>
              </a:solidFill>
              <a:latin typeface="Calibri"/>
              <a:ea typeface="Calibri"/>
              <a:cs typeface="Calibri"/>
              <a:sym typeface="Calibri"/>
            </a:endParaRPr>
          </a:p>
          <a:p>
            <a:pPr marL="457200" lvl="0" indent="-287655" algn="l" rtl="0">
              <a:spcBef>
                <a:spcPts val="0"/>
              </a:spcBef>
              <a:spcAft>
                <a:spcPts val="0"/>
              </a:spcAft>
              <a:buClr>
                <a:schemeClr val="dk1"/>
              </a:buClr>
              <a:buSzPct val="100000"/>
              <a:buFont typeface="Calibri"/>
              <a:buChar char="●"/>
            </a:pPr>
            <a:r>
              <a:rPr lang="id" sz="1200">
                <a:solidFill>
                  <a:schemeClr val="dk1"/>
                </a:solidFill>
                <a:latin typeface="Calibri"/>
                <a:ea typeface="Calibri"/>
                <a:cs typeface="Calibri"/>
                <a:sym typeface="Calibri"/>
              </a:rPr>
              <a:t>Deskripsi penelitian : </a:t>
            </a:r>
            <a:endParaRPr sz="1200">
              <a:solidFill>
                <a:schemeClr val="dk1"/>
              </a:solidFill>
              <a:latin typeface="Calibri"/>
              <a:ea typeface="Calibri"/>
              <a:cs typeface="Calibri"/>
              <a:sym typeface="Calibri"/>
            </a:endParaRPr>
          </a:p>
          <a:p>
            <a:pPr marL="457200" lvl="0" indent="0" algn="l" rtl="0">
              <a:spcBef>
                <a:spcPts val="1200"/>
              </a:spcBef>
              <a:spcAft>
                <a:spcPts val="1200"/>
              </a:spcAft>
              <a:buNone/>
            </a:pPr>
            <a:r>
              <a:rPr lang="id" sz="1200">
                <a:solidFill>
                  <a:schemeClr val="dk1"/>
                </a:solidFill>
                <a:latin typeface="Calibri"/>
                <a:ea typeface="Calibri"/>
                <a:cs typeface="Calibri"/>
                <a:sym typeface="Calibri"/>
              </a:rPr>
              <a:t>Air conditioning systems constitute one kind of essential utility at a building. Electricity energy consumption for room cooler is high sufficient in fact it could attain more than half practically of electrical feeding total in the building. Air conditioning system at a room is still could be decreased its electrical cost consumption by way of insistent to continue the performance of its room air cooler. The achievement of air conditioning system mentioned is very determined to the airflow pattern inner the room which is moreover will establish air temperature, velocity, turbulence and contamination degree which is occurred inside the room. Based on the airflow pattern which is raised furthermore it will be deliberated the energy consumption which is required by the air conditioning system. Construction orientation consideration will be carried out in the framework to obtain the air conditioning system within the most economical of energy consumption which is influential to the electrical spending cost. The parameter mentioned is interesting to analyses due to the effect of sun heat will very dependent to the constructions orientation. Methodology which is to be used remains within practice the numeric simulation. The measuring of air temperature directly by means of censors also implemented within eight direction of construction orientation. The outcome of air temperature measurement will be used as the input value to the numeric simulation execution in the apartment unit with the local air conditioning system. It is obtained energy consumption of local air conditioning system in the apartment building unit within 8 (eight) orientation tremendously whilst the research variable exploration. </a:t>
            </a:r>
            <a:endParaRPr sz="1200">
              <a:solidFill>
                <a:schemeClr val="dk1"/>
              </a:solidFill>
              <a:latin typeface="Calibri"/>
              <a:ea typeface="Calibri"/>
              <a:cs typeface="Calibri"/>
              <a:sym typeface="Calibri"/>
            </a:endParaRPr>
          </a:p>
        </p:txBody>
      </p:sp>
      <p:pic>
        <p:nvPicPr>
          <p:cNvPr id="240" name="Google Shape;240;p32"/>
          <p:cNvPicPr preferRelativeResize="0"/>
          <p:nvPr/>
        </p:nvPicPr>
        <p:blipFill>
          <a:blip r:embed="rId3">
            <a:alphaModFix/>
          </a:blip>
          <a:stretch>
            <a:fillRect/>
          </a:stretch>
        </p:blipFill>
        <p:spPr>
          <a:xfrm>
            <a:off x="5535150" y="789125"/>
            <a:ext cx="1616725" cy="1677850"/>
          </a:xfrm>
          <a:prstGeom prst="rect">
            <a:avLst/>
          </a:prstGeom>
          <a:noFill/>
          <a:ln>
            <a:noFill/>
          </a:ln>
        </p:spPr>
      </p:pic>
      <p:pic>
        <p:nvPicPr>
          <p:cNvPr id="241" name="Google Shape;241;p32"/>
          <p:cNvPicPr preferRelativeResize="0"/>
          <p:nvPr/>
        </p:nvPicPr>
        <p:blipFill>
          <a:blip r:embed="rId4">
            <a:alphaModFix/>
          </a:blip>
          <a:stretch>
            <a:fillRect/>
          </a:stretch>
        </p:blipFill>
        <p:spPr>
          <a:xfrm>
            <a:off x="7151873" y="956025"/>
            <a:ext cx="1813126" cy="1344050"/>
          </a:xfrm>
          <a:prstGeom prst="rect">
            <a:avLst/>
          </a:prstGeom>
          <a:noFill/>
          <a:ln>
            <a:noFill/>
          </a:ln>
        </p:spPr>
      </p:pic>
      <p:pic>
        <p:nvPicPr>
          <p:cNvPr id="242" name="Google Shape;242;p32"/>
          <p:cNvPicPr preferRelativeResize="0"/>
          <p:nvPr/>
        </p:nvPicPr>
        <p:blipFill>
          <a:blip r:embed="rId5">
            <a:alphaModFix/>
          </a:blip>
          <a:stretch>
            <a:fillRect/>
          </a:stretch>
        </p:blipFill>
        <p:spPr>
          <a:xfrm>
            <a:off x="5995725" y="2571750"/>
            <a:ext cx="2891101" cy="183361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id" sz="1250">
                <a:latin typeface="Calibri"/>
                <a:ea typeface="Calibri"/>
                <a:cs typeface="Calibri"/>
                <a:sym typeface="Calibri"/>
              </a:rPr>
              <a:t>4- Pengolahan Plastik Daur Ulang sebagai Material Baru Furniture (2019)</a:t>
            </a:r>
            <a:endParaRPr sz="1250">
              <a:latin typeface="Calibri"/>
              <a:ea typeface="Calibri"/>
              <a:cs typeface="Calibri"/>
              <a:sym typeface="Calibri"/>
            </a:endParaRPr>
          </a:p>
        </p:txBody>
      </p:sp>
      <p:sp>
        <p:nvSpPr>
          <p:cNvPr id="248" name="Google Shape;248;p33"/>
          <p:cNvSpPr txBox="1">
            <a:spLocks noGrp="1"/>
          </p:cNvSpPr>
          <p:nvPr>
            <p:ph type="body" idx="1"/>
          </p:nvPr>
        </p:nvSpPr>
        <p:spPr>
          <a:xfrm>
            <a:off x="311700" y="1152475"/>
            <a:ext cx="5636400" cy="3416400"/>
          </a:xfrm>
          <a:prstGeom prst="rect">
            <a:avLst/>
          </a:prstGeom>
        </p:spPr>
        <p:txBody>
          <a:bodyPr spcFirstLastPara="1" wrap="square" lIns="91425" tIns="91425" rIns="91425" bIns="91425" anchor="t" anchorCtr="0">
            <a:normAutofit fontScale="85000" lnSpcReduction="20000"/>
          </a:bodyPr>
          <a:lstStyle/>
          <a:p>
            <a:pPr marL="457200" lvl="0" indent="-293370" algn="l" rtl="0">
              <a:spcBef>
                <a:spcPts val="0"/>
              </a:spcBef>
              <a:spcAft>
                <a:spcPts val="0"/>
              </a:spcAft>
              <a:buClr>
                <a:schemeClr val="dk1"/>
              </a:buClr>
              <a:buSzPct val="100000"/>
              <a:buFont typeface="Calibri"/>
              <a:buChar char="●"/>
            </a:pPr>
            <a:r>
              <a:rPr lang="id" sz="1200">
                <a:solidFill>
                  <a:schemeClr val="dk1"/>
                </a:solidFill>
                <a:latin typeface="Calibri"/>
                <a:ea typeface="Calibri"/>
                <a:cs typeface="Calibri"/>
                <a:sym typeface="Calibri"/>
              </a:rPr>
              <a:t>Bidang penelitian : participatory design ; design thinking</a:t>
            </a:r>
            <a:endParaRPr sz="1200">
              <a:solidFill>
                <a:schemeClr val="dk1"/>
              </a:solidFill>
              <a:latin typeface="Calibri"/>
              <a:ea typeface="Calibri"/>
              <a:cs typeface="Calibri"/>
              <a:sym typeface="Calibri"/>
            </a:endParaRPr>
          </a:p>
          <a:p>
            <a:pPr marL="457200" lvl="0" indent="-293370" algn="l" rtl="0">
              <a:spcBef>
                <a:spcPts val="0"/>
              </a:spcBef>
              <a:spcAft>
                <a:spcPts val="0"/>
              </a:spcAft>
              <a:buClr>
                <a:schemeClr val="dk1"/>
              </a:buClr>
              <a:buSzPct val="100000"/>
              <a:buFont typeface="Calibri"/>
              <a:buChar char="●"/>
            </a:pPr>
            <a:r>
              <a:rPr lang="id" sz="1200">
                <a:solidFill>
                  <a:schemeClr val="dk1"/>
                </a:solidFill>
                <a:latin typeface="Calibri"/>
                <a:ea typeface="Calibri"/>
                <a:cs typeface="Calibri"/>
                <a:sym typeface="Calibri"/>
              </a:rPr>
              <a:t>Tahun berlangsung : 2019</a:t>
            </a:r>
            <a:endParaRPr sz="1200">
              <a:solidFill>
                <a:schemeClr val="dk1"/>
              </a:solidFill>
              <a:latin typeface="Calibri"/>
              <a:ea typeface="Calibri"/>
              <a:cs typeface="Calibri"/>
              <a:sym typeface="Calibri"/>
            </a:endParaRPr>
          </a:p>
          <a:p>
            <a:pPr marL="457200" lvl="0" indent="-293370" algn="l" rtl="0">
              <a:spcBef>
                <a:spcPts val="0"/>
              </a:spcBef>
              <a:spcAft>
                <a:spcPts val="0"/>
              </a:spcAft>
              <a:buClr>
                <a:schemeClr val="dk1"/>
              </a:buClr>
              <a:buSzPct val="100000"/>
              <a:buFont typeface="Calibri"/>
              <a:buChar char="●"/>
            </a:pPr>
            <a:r>
              <a:rPr lang="id" sz="1200">
                <a:solidFill>
                  <a:schemeClr val="dk1"/>
                </a:solidFill>
                <a:latin typeface="Calibri"/>
                <a:ea typeface="Calibri"/>
                <a:cs typeface="Calibri"/>
                <a:sym typeface="Calibri"/>
              </a:rPr>
              <a:t>Sumber &amp; besaran dana : Dana Departemen (20.000.000)</a:t>
            </a:r>
            <a:endParaRPr sz="1200">
              <a:solidFill>
                <a:schemeClr val="dk1"/>
              </a:solidFill>
              <a:latin typeface="Calibri"/>
              <a:ea typeface="Calibri"/>
              <a:cs typeface="Calibri"/>
              <a:sym typeface="Calibri"/>
            </a:endParaRPr>
          </a:p>
          <a:p>
            <a:pPr marL="457200" lvl="0" indent="-293370" algn="l" rtl="0">
              <a:spcBef>
                <a:spcPts val="0"/>
              </a:spcBef>
              <a:spcAft>
                <a:spcPts val="0"/>
              </a:spcAft>
              <a:buClr>
                <a:schemeClr val="dk1"/>
              </a:buClr>
              <a:buSzPct val="100000"/>
              <a:buFont typeface="Calibri"/>
              <a:buChar char="●"/>
            </a:pPr>
            <a:r>
              <a:rPr lang="id" sz="1200">
                <a:solidFill>
                  <a:schemeClr val="dk1"/>
                </a:solidFill>
                <a:latin typeface="Calibri"/>
                <a:ea typeface="Calibri"/>
                <a:cs typeface="Calibri"/>
                <a:sym typeface="Calibri"/>
              </a:rPr>
              <a:t>Deskripsi penelitian : </a:t>
            </a:r>
            <a:endParaRPr sz="1200">
              <a:solidFill>
                <a:schemeClr val="dk1"/>
              </a:solidFill>
              <a:latin typeface="Calibri"/>
              <a:ea typeface="Calibri"/>
              <a:cs typeface="Calibri"/>
              <a:sym typeface="Calibri"/>
            </a:endParaRPr>
          </a:p>
          <a:p>
            <a:pPr marL="457200" lvl="0" indent="0" algn="l" rtl="0">
              <a:spcBef>
                <a:spcPts val="1200"/>
              </a:spcBef>
              <a:spcAft>
                <a:spcPts val="1200"/>
              </a:spcAft>
              <a:buNone/>
            </a:pPr>
            <a:r>
              <a:rPr lang="id" sz="1200">
                <a:solidFill>
                  <a:schemeClr val="dk1"/>
                </a:solidFill>
                <a:latin typeface="Calibri"/>
                <a:ea typeface="Calibri"/>
                <a:cs typeface="Calibri"/>
                <a:sym typeface="Calibri"/>
              </a:rPr>
              <a:t>A large amount of plastic waste in Indonesia has not been properly managed. From this phenomenon a solution is needed, namely creating a product made from plastic waste to reduce the massive amount of available plastic waste. The product that is potentially high to be developed and can make use of large amounts of plastic waste is public furniture. Considering the use of public furniture will be managed by the local government, the condition of the waste recycled products will be easier to preserve. To develop the plastic waste-based public furniture, a few procedures were carried out, such as observations to city parks, conducting interviews with the local government and with a plastic recycling company, studying the plastic physical properties, conducting experiments on the plastic waste treatment, benchmarking furniture that utilizes plastic waste, and analyzing park visitor activity. From the obtained data, an analysis of material selection was carried out based on the fulcrum strength and resistance to crack and weather. After that, the exploration of forms was carried out with the criteria of modular, sturdy, multi-configuration, and unity. The result of this study is the design of 2 in 1 public furniture (park bench and planter) which consists of 3 modules that can be arranged according to needs. One set of modules weighs 17 kgs.</a:t>
            </a:r>
            <a:endParaRPr sz="1200">
              <a:solidFill>
                <a:schemeClr val="dk1"/>
              </a:solidFill>
              <a:latin typeface="Calibri"/>
              <a:ea typeface="Calibri"/>
              <a:cs typeface="Calibri"/>
              <a:sym typeface="Calibri"/>
            </a:endParaRPr>
          </a:p>
        </p:txBody>
      </p:sp>
      <p:pic>
        <p:nvPicPr>
          <p:cNvPr id="249" name="Google Shape;249;p33"/>
          <p:cNvPicPr preferRelativeResize="0"/>
          <p:nvPr/>
        </p:nvPicPr>
        <p:blipFill>
          <a:blip r:embed="rId3">
            <a:alphaModFix/>
          </a:blip>
          <a:stretch>
            <a:fillRect/>
          </a:stretch>
        </p:blipFill>
        <p:spPr>
          <a:xfrm>
            <a:off x="5948100" y="2332175"/>
            <a:ext cx="2891100" cy="1937424"/>
          </a:xfrm>
          <a:prstGeom prst="rect">
            <a:avLst/>
          </a:prstGeom>
          <a:noFill/>
          <a:ln>
            <a:noFill/>
          </a:ln>
        </p:spPr>
      </p:pic>
      <p:pic>
        <p:nvPicPr>
          <p:cNvPr id="250" name="Google Shape;250;p33"/>
          <p:cNvPicPr preferRelativeResize="0"/>
          <p:nvPr/>
        </p:nvPicPr>
        <p:blipFill>
          <a:blip r:embed="rId4">
            <a:alphaModFix/>
          </a:blip>
          <a:stretch>
            <a:fillRect/>
          </a:stretch>
        </p:blipFill>
        <p:spPr>
          <a:xfrm>
            <a:off x="5900475" y="516750"/>
            <a:ext cx="2891100" cy="158046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id" sz="1250">
                <a:latin typeface="Calibri"/>
                <a:ea typeface="Calibri"/>
                <a:cs typeface="Calibri"/>
                <a:sym typeface="Calibri"/>
              </a:rPr>
              <a:t>5- </a:t>
            </a:r>
            <a:r>
              <a:rPr lang="id" sz="1200">
                <a:latin typeface="Calibri"/>
                <a:ea typeface="Calibri"/>
                <a:cs typeface="Calibri"/>
                <a:sym typeface="Calibri"/>
              </a:rPr>
              <a:t>Telaah Efektifitas Metode Pengalaman Pengguna (Ux Research) Dalam Pengembangan Desain Produk Perhiasan</a:t>
            </a:r>
            <a:endParaRPr sz="1200">
              <a:latin typeface="Calibri"/>
              <a:ea typeface="Calibri"/>
              <a:cs typeface="Calibri"/>
              <a:sym typeface="Calibri"/>
            </a:endParaRPr>
          </a:p>
          <a:p>
            <a:pPr marL="0" lvl="0" indent="0" algn="l" rtl="0">
              <a:spcBef>
                <a:spcPts val="0"/>
              </a:spcBef>
              <a:spcAft>
                <a:spcPts val="0"/>
              </a:spcAft>
              <a:buSzPts val="990"/>
              <a:buNone/>
            </a:pPr>
            <a:r>
              <a:rPr lang="id" sz="1250">
                <a:latin typeface="Calibri"/>
                <a:ea typeface="Calibri"/>
                <a:cs typeface="Calibri"/>
                <a:sym typeface="Calibri"/>
              </a:rPr>
              <a:t> (2020)</a:t>
            </a:r>
            <a:endParaRPr sz="1250">
              <a:latin typeface="Calibri"/>
              <a:ea typeface="Calibri"/>
              <a:cs typeface="Calibri"/>
              <a:sym typeface="Calibri"/>
            </a:endParaRPr>
          </a:p>
        </p:txBody>
      </p:sp>
      <p:sp>
        <p:nvSpPr>
          <p:cNvPr id="256" name="Google Shape;256;p34"/>
          <p:cNvSpPr txBox="1">
            <a:spLocks noGrp="1"/>
          </p:cNvSpPr>
          <p:nvPr>
            <p:ph type="body" idx="1"/>
          </p:nvPr>
        </p:nvSpPr>
        <p:spPr>
          <a:xfrm>
            <a:off x="311700" y="1152475"/>
            <a:ext cx="4631700" cy="3416400"/>
          </a:xfrm>
          <a:prstGeom prst="rect">
            <a:avLst/>
          </a:prstGeom>
        </p:spPr>
        <p:txBody>
          <a:bodyPr spcFirstLastPara="1" wrap="square" lIns="91425" tIns="91425" rIns="91425" bIns="91425" anchor="t" anchorCtr="0">
            <a:normAutofit fontScale="77500" lnSpcReduction="20000"/>
          </a:bodyPr>
          <a:lstStyle/>
          <a:p>
            <a:pPr marL="457200" lvl="0" indent="-287655" algn="l" rtl="0">
              <a:spcBef>
                <a:spcPts val="0"/>
              </a:spcBef>
              <a:spcAft>
                <a:spcPts val="0"/>
              </a:spcAft>
              <a:buClr>
                <a:schemeClr val="dk1"/>
              </a:buClr>
              <a:buSzPct val="100000"/>
              <a:buFont typeface="Calibri"/>
              <a:buChar char="●"/>
            </a:pPr>
            <a:r>
              <a:rPr lang="id" sz="1200">
                <a:solidFill>
                  <a:schemeClr val="dk1"/>
                </a:solidFill>
                <a:latin typeface="Calibri"/>
                <a:ea typeface="Calibri"/>
                <a:cs typeface="Calibri"/>
                <a:sym typeface="Calibri"/>
              </a:rPr>
              <a:t>Bidang penelitian : participatory design ; design thinking; UI/UX</a:t>
            </a:r>
            <a:endParaRPr sz="1200">
              <a:solidFill>
                <a:schemeClr val="dk1"/>
              </a:solidFill>
              <a:latin typeface="Calibri"/>
              <a:ea typeface="Calibri"/>
              <a:cs typeface="Calibri"/>
              <a:sym typeface="Calibri"/>
            </a:endParaRPr>
          </a:p>
          <a:p>
            <a:pPr marL="457200" lvl="0" indent="-287655" algn="l" rtl="0">
              <a:spcBef>
                <a:spcPts val="0"/>
              </a:spcBef>
              <a:spcAft>
                <a:spcPts val="0"/>
              </a:spcAft>
              <a:buClr>
                <a:schemeClr val="dk1"/>
              </a:buClr>
              <a:buSzPct val="100000"/>
              <a:buFont typeface="Calibri"/>
              <a:buChar char="●"/>
            </a:pPr>
            <a:r>
              <a:rPr lang="id" sz="1200">
                <a:solidFill>
                  <a:schemeClr val="dk1"/>
                </a:solidFill>
                <a:latin typeface="Calibri"/>
                <a:ea typeface="Calibri"/>
                <a:cs typeface="Calibri"/>
                <a:sym typeface="Calibri"/>
              </a:rPr>
              <a:t>Tahun berlangsung : 2020</a:t>
            </a:r>
            <a:endParaRPr sz="1200">
              <a:solidFill>
                <a:schemeClr val="dk1"/>
              </a:solidFill>
              <a:latin typeface="Calibri"/>
              <a:ea typeface="Calibri"/>
              <a:cs typeface="Calibri"/>
              <a:sym typeface="Calibri"/>
            </a:endParaRPr>
          </a:p>
          <a:p>
            <a:pPr marL="457200" lvl="0" indent="-287655" algn="l" rtl="0">
              <a:spcBef>
                <a:spcPts val="0"/>
              </a:spcBef>
              <a:spcAft>
                <a:spcPts val="0"/>
              </a:spcAft>
              <a:buClr>
                <a:schemeClr val="dk1"/>
              </a:buClr>
              <a:buSzPct val="100000"/>
              <a:buFont typeface="Calibri"/>
              <a:buChar char="●"/>
            </a:pPr>
            <a:r>
              <a:rPr lang="id" sz="1200">
                <a:solidFill>
                  <a:schemeClr val="dk1"/>
                </a:solidFill>
                <a:latin typeface="Calibri"/>
                <a:ea typeface="Calibri"/>
                <a:cs typeface="Calibri"/>
                <a:sym typeface="Calibri"/>
              </a:rPr>
              <a:t>Sumber &amp; besaran dana : Dana Departemen (20.000.000)</a:t>
            </a:r>
            <a:endParaRPr sz="1200">
              <a:solidFill>
                <a:schemeClr val="dk1"/>
              </a:solidFill>
              <a:latin typeface="Calibri"/>
              <a:ea typeface="Calibri"/>
              <a:cs typeface="Calibri"/>
              <a:sym typeface="Calibri"/>
            </a:endParaRPr>
          </a:p>
          <a:p>
            <a:pPr marL="457200" lvl="0" indent="-287655" algn="l" rtl="0">
              <a:spcBef>
                <a:spcPts val="0"/>
              </a:spcBef>
              <a:spcAft>
                <a:spcPts val="0"/>
              </a:spcAft>
              <a:buClr>
                <a:schemeClr val="dk1"/>
              </a:buClr>
              <a:buSzPct val="100000"/>
              <a:buFont typeface="Calibri"/>
              <a:buChar char="●"/>
            </a:pPr>
            <a:r>
              <a:rPr lang="id" sz="1200">
                <a:solidFill>
                  <a:schemeClr val="dk1"/>
                </a:solidFill>
                <a:latin typeface="Calibri"/>
                <a:ea typeface="Calibri"/>
                <a:cs typeface="Calibri"/>
                <a:sym typeface="Calibri"/>
              </a:rPr>
              <a:t>Deskripsi penelitian : </a:t>
            </a:r>
            <a:endParaRPr sz="1200">
              <a:solidFill>
                <a:schemeClr val="dk1"/>
              </a:solidFill>
              <a:latin typeface="Calibri"/>
              <a:ea typeface="Calibri"/>
              <a:cs typeface="Calibri"/>
              <a:sym typeface="Calibri"/>
            </a:endParaRPr>
          </a:p>
          <a:p>
            <a:pPr marL="457200" lvl="0" indent="0" algn="l" rtl="0">
              <a:spcBef>
                <a:spcPts val="1200"/>
              </a:spcBef>
              <a:spcAft>
                <a:spcPts val="1200"/>
              </a:spcAft>
              <a:buNone/>
            </a:pPr>
            <a:r>
              <a:rPr lang="id" sz="1200">
                <a:solidFill>
                  <a:schemeClr val="dk1"/>
                </a:solidFill>
                <a:latin typeface="Calibri"/>
                <a:ea typeface="Calibri"/>
                <a:cs typeface="Calibri"/>
                <a:sym typeface="Calibri"/>
              </a:rPr>
              <a:t>This collection of jewellery artefacts made from recycled glass and metal are the outcome of an enquiry which explored how the application of co-creative design thinking strategies within a rural Indonesian community can provide creative agency for artisan craft-makers. The research is set within the context of the United Nations eighth sustainable development goal, which promotes inclusive and economic growth, employment and decent work for all. The fieldwork used Participatory Action research (PAR) methods through cumulative co-creative design activities devised by Hanson, that sought to empower by teaching design thinking through co-creative making in a collaborative shared studio/workshop environment. The workshop resulted in the co-making of 4 collections of jewellery that were documented through a project website and exhibited in Plumbon Gambang, Jombang and at ITS, Surrabaya. The project outcomes were presented at the Making Futures VI international conference; People, Place, Meaning: Crafting Social Worlds and Social Making, (19-20 September 2019) and written up into a full paper for the Making Futures Journal, volume VI published in 2020. The Making Links project was supported by a Research England, Global Challenge Research Fund grant. It built upon Dearden and Hanson’s 2017 AHRC funded grant which had established linkages and project partners.</a:t>
            </a:r>
            <a:endParaRPr sz="1200">
              <a:solidFill>
                <a:schemeClr val="dk1"/>
              </a:solidFill>
              <a:latin typeface="Calibri"/>
              <a:ea typeface="Calibri"/>
              <a:cs typeface="Calibri"/>
              <a:sym typeface="Calibri"/>
            </a:endParaRPr>
          </a:p>
        </p:txBody>
      </p:sp>
      <p:pic>
        <p:nvPicPr>
          <p:cNvPr id="257" name="Google Shape;257;p34"/>
          <p:cNvPicPr preferRelativeResize="0"/>
          <p:nvPr/>
        </p:nvPicPr>
        <p:blipFill>
          <a:blip r:embed="rId3">
            <a:alphaModFix/>
          </a:blip>
          <a:stretch>
            <a:fillRect/>
          </a:stretch>
        </p:blipFill>
        <p:spPr>
          <a:xfrm>
            <a:off x="6833927" y="1381075"/>
            <a:ext cx="1935950" cy="2581276"/>
          </a:xfrm>
          <a:prstGeom prst="rect">
            <a:avLst/>
          </a:prstGeom>
          <a:noFill/>
          <a:ln>
            <a:noFill/>
          </a:ln>
        </p:spPr>
      </p:pic>
      <p:pic>
        <p:nvPicPr>
          <p:cNvPr id="258" name="Google Shape;258;p34"/>
          <p:cNvPicPr preferRelativeResize="0"/>
          <p:nvPr/>
        </p:nvPicPr>
        <p:blipFill>
          <a:blip r:embed="rId4">
            <a:alphaModFix/>
          </a:blip>
          <a:stretch>
            <a:fillRect/>
          </a:stretch>
        </p:blipFill>
        <p:spPr>
          <a:xfrm>
            <a:off x="5016375" y="1152475"/>
            <a:ext cx="1665150" cy="1189025"/>
          </a:xfrm>
          <a:prstGeom prst="rect">
            <a:avLst/>
          </a:prstGeom>
          <a:noFill/>
          <a:ln>
            <a:noFill/>
          </a:ln>
        </p:spPr>
      </p:pic>
      <p:pic>
        <p:nvPicPr>
          <p:cNvPr id="259" name="Google Shape;259;p34"/>
          <p:cNvPicPr preferRelativeResize="0"/>
          <p:nvPr/>
        </p:nvPicPr>
        <p:blipFill>
          <a:blip r:embed="rId5">
            <a:alphaModFix/>
          </a:blip>
          <a:stretch>
            <a:fillRect/>
          </a:stretch>
        </p:blipFill>
        <p:spPr>
          <a:xfrm>
            <a:off x="5016375" y="2476250"/>
            <a:ext cx="1604777" cy="177078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id" sz="1250">
                <a:latin typeface="Calibri"/>
                <a:ea typeface="Calibri"/>
                <a:cs typeface="Calibri"/>
                <a:sym typeface="Calibri"/>
              </a:rPr>
              <a:t>6- Keep Online Design Thinking Alive: a Case Study in Indonesia (2020)</a:t>
            </a:r>
            <a:endParaRPr sz="1250">
              <a:latin typeface="Calibri"/>
              <a:ea typeface="Calibri"/>
              <a:cs typeface="Calibri"/>
              <a:sym typeface="Calibri"/>
            </a:endParaRPr>
          </a:p>
        </p:txBody>
      </p:sp>
      <p:sp>
        <p:nvSpPr>
          <p:cNvPr id="265" name="Google Shape;265;p35"/>
          <p:cNvSpPr txBox="1">
            <a:spLocks noGrp="1"/>
          </p:cNvSpPr>
          <p:nvPr>
            <p:ph type="body" idx="1"/>
          </p:nvPr>
        </p:nvSpPr>
        <p:spPr>
          <a:xfrm>
            <a:off x="311700" y="1152475"/>
            <a:ext cx="4631700" cy="3416400"/>
          </a:xfrm>
          <a:prstGeom prst="rect">
            <a:avLst/>
          </a:prstGeom>
        </p:spPr>
        <p:txBody>
          <a:bodyPr spcFirstLastPara="1" wrap="square" lIns="91425" tIns="91425" rIns="91425" bIns="91425" anchor="t" anchorCtr="0">
            <a:normAutofit lnSpcReduction="10000"/>
          </a:bodyPr>
          <a:lstStyle/>
          <a:p>
            <a:pPr marL="457200" lvl="0" indent="-292100" algn="l" rtl="0">
              <a:spcBef>
                <a:spcPts val="0"/>
              </a:spcBef>
              <a:spcAft>
                <a:spcPts val="0"/>
              </a:spcAft>
              <a:buClr>
                <a:schemeClr val="dk1"/>
              </a:buClr>
              <a:buSzPts val="1000"/>
              <a:buFont typeface="Calibri"/>
              <a:buChar char="●"/>
            </a:pPr>
            <a:r>
              <a:rPr lang="id" sz="1000">
                <a:solidFill>
                  <a:schemeClr val="dk1"/>
                </a:solidFill>
                <a:latin typeface="Calibri"/>
                <a:ea typeface="Calibri"/>
                <a:cs typeface="Calibri"/>
                <a:sym typeface="Calibri"/>
              </a:rPr>
              <a:t>Bidang penelitian : participatory design ; design thinking; UI/UX</a:t>
            </a:r>
            <a:endParaRPr sz="100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id" sz="1000">
                <a:solidFill>
                  <a:schemeClr val="dk1"/>
                </a:solidFill>
                <a:latin typeface="Calibri"/>
                <a:ea typeface="Calibri"/>
                <a:cs typeface="Calibri"/>
                <a:sym typeface="Calibri"/>
              </a:rPr>
              <a:t>Tahun berlangsung : 2020</a:t>
            </a:r>
            <a:endParaRPr sz="100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id" sz="1000">
                <a:solidFill>
                  <a:schemeClr val="dk1"/>
                </a:solidFill>
                <a:latin typeface="Calibri"/>
                <a:ea typeface="Calibri"/>
                <a:cs typeface="Calibri"/>
                <a:sym typeface="Calibri"/>
              </a:rPr>
              <a:t>Mitra : UX Indonesia ; Customer Experience Insight Pty Ltd (Australia)</a:t>
            </a:r>
            <a:endParaRPr sz="100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id" sz="1000">
                <a:solidFill>
                  <a:schemeClr val="dk1"/>
                </a:solidFill>
                <a:latin typeface="Calibri"/>
                <a:ea typeface="Calibri"/>
                <a:cs typeface="Calibri"/>
                <a:sym typeface="Calibri"/>
              </a:rPr>
              <a:t>Deskripsi penelitian : </a:t>
            </a:r>
            <a:endParaRPr sz="1000">
              <a:solidFill>
                <a:schemeClr val="dk1"/>
              </a:solidFill>
              <a:latin typeface="Calibri"/>
              <a:ea typeface="Calibri"/>
              <a:cs typeface="Calibri"/>
              <a:sym typeface="Calibri"/>
            </a:endParaRPr>
          </a:p>
          <a:p>
            <a:pPr marL="457200" lvl="0" indent="0" algn="l" rtl="0">
              <a:spcBef>
                <a:spcPts val="1200"/>
              </a:spcBef>
              <a:spcAft>
                <a:spcPts val="1200"/>
              </a:spcAft>
              <a:buNone/>
            </a:pPr>
            <a:r>
              <a:rPr lang="id" sz="1000">
                <a:solidFill>
                  <a:schemeClr val="dk1"/>
                </a:solidFill>
                <a:latin typeface="Calibri"/>
                <a:ea typeface="Calibri"/>
                <a:cs typeface="Calibri"/>
                <a:sym typeface="Calibri"/>
              </a:rPr>
              <a:t>COVID-19 pandemic has disrupted the way teaching and learning conducted in tertiary education institutions, including in Indonesia. The pandemic has not yet finished; thus, education institutions need to consider this disruption as a long-term situation and therefore need to make a significant adjustment. Design Thinking has been used for a long time to solve complex problems, but there has not been any comprehensive implementation of Design Thinking in tertiary education. In this study, we present some of the ongoing research we conducted since last year in Cohort 1 to critically evaluate and redefine the UX Design Research course delivered by the Industrial Design Department of a state university in Indonesia. The intervention of the Design Thinking framework, the so-called Design Thinking 2.0, has led to significant changes in the course and gradually improved the teaching and learning in Cohorts 2 and 3. Authentic learning goals and appropriate support mechanisms have provided sustainable improvement of the course.</a:t>
            </a:r>
            <a:endParaRPr sz="1000">
              <a:solidFill>
                <a:schemeClr val="dk1"/>
              </a:solidFill>
              <a:latin typeface="Calibri"/>
              <a:ea typeface="Calibri"/>
              <a:cs typeface="Calibri"/>
              <a:sym typeface="Calibri"/>
            </a:endParaRPr>
          </a:p>
        </p:txBody>
      </p:sp>
      <p:pic>
        <p:nvPicPr>
          <p:cNvPr id="266" name="Google Shape;266;p35"/>
          <p:cNvPicPr preferRelativeResize="0"/>
          <p:nvPr/>
        </p:nvPicPr>
        <p:blipFill>
          <a:blip r:embed="rId3">
            <a:alphaModFix/>
          </a:blip>
          <a:stretch>
            <a:fillRect/>
          </a:stretch>
        </p:blipFill>
        <p:spPr>
          <a:xfrm>
            <a:off x="5324475" y="445025"/>
            <a:ext cx="3192076" cy="1831600"/>
          </a:xfrm>
          <a:prstGeom prst="rect">
            <a:avLst/>
          </a:prstGeom>
          <a:noFill/>
          <a:ln>
            <a:noFill/>
          </a:ln>
        </p:spPr>
      </p:pic>
      <p:pic>
        <p:nvPicPr>
          <p:cNvPr id="267" name="Google Shape;267;p35"/>
          <p:cNvPicPr preferRelativeResize="0"/>
          <p:nvPr/>
        </p:nvPicPr>
        <p:blipFill rotWithShape="1">
          <a:blip r:embed="rId4">
            <a:alphaModFix/>
          </a:blip>
          <a:srcRect r="49751"/>
          <a:stretch/>
        </p:blipFill>
        <p:spPr>
          <a:xfrm>
            <a:off x="5971210" y="2276636"/>
            <a:ext cx="2182114" cy="1268764"/>
          </a:xfrm>
          <a:prstGeom prst="rect">
            <a:avLst/>
          </a:prstGeom>
          <a:noFill/>
          <a:ln>
            <a:noFill/>
          </a:ln>
        </p:spPr>
      </p:pic>
      <p:pic>
        <p:nvPicPr>
          <p:cNvPr id="268" name="Google Shape;268;p35"/>
          <p:cNvPicPr preferRelativeResize="0"/>
          <p:nvPr/>
        </p:nvPicPr>
        <p:blipFill rotWithShape="1">
          <a:blip r:embed="rId4">
            <a:alphaModFix/>
          </a:blip>
          <a:srcRect l="50743"/>
          <a:stretch/>
        </p:blipFill>
        <p:spPr>
          <a:xfrm>
            <a:off x="5992737" y="3545400"/>
            <a:ext cx="2139047" cy="126876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id" sz="1250">
                <a:latin typeface="Calibri"/>
                <a:ea typeface="Calibri"/>
                <a:cs typeface="Calibri"/>
                <a:sym typeface="Calibri"/>
              </a:rPr>
              <a:t>7- </a:t>
            </a:r>
            <a:r>
              <a:rPr lang="id" sz="1200">
                <a:latin typeface="Calibri"/>
                <a:ea typeface="Calibri"/>
                <a:cs typeface="Calibri"/>
                <a:sym typeface="Calibri"/>
              </a:rPr>
              <a:t>Desain Model Pariwisata Bahari Berbasis Masyarakat </a:t>
            </a:r>
            <a:r>
              <a:rPr lang="id" sz="1250">
                <a:latin typeface="Calibri"/>
                <a:ea typeface="Calibri"/>
                <a:cs typeface="Calibri"/>
                <a:sym typeface="Calibri"/>
              </a:rPr>
              <a:t>(2019 - 2021)</a:t>
            </a:r>
            <a:endParaRPr sz="1250">
              <a:latin typeface="Calibri"/>
              <a:ea typeface="Calibri"/>
              <a:cs typeface="Calibri"/>
              <a:sym typeface="Calibri"/>
            </a:endParaRPr>
          </a:p>
        </p:txBody>
      </p:sp>
      <p:sp>
        <p:nvSpPr>
          <p:cNvPr id="274" name="Google Shape;274;p36"/>
          <p:cNvSpPr txBox="1">
            <a:spLocks noGrp="1"/>
          </p:cNvSpPr>
          <p:nvPr>
            <p:ph type="body" idx="1"/>
          </p:nvPr>
        </p:nvSpPr>
        <p:spPr>
          <a:xfrm>
            <a:off x="311700" y="1152475"/>
            <a:ext cx="4631700" cy="3416400"/>
          </a:xfrm>
          <a:prstGeom prst="rect">
            <a:avLst/>
          </a:prstGeom>
        </p:spPr>
        <p:txBody>
          <a:bodyPr spcFirstLastPara="1" wrap="square" lIns="91425" tIns="91425" rIns="91425" bIns="91425" anchor="t" anchorCtr="0">
            <a:normAutofit/>
          </a:bodyPr>
          <a:lstStyle/>
          <a:p>
            <a:pPr marL="457200" lvl="0" indent="-292100" algn="l" rtl="0">
              <a:spcBef>
                <a:spcPts val="0"/>
              </a:spcBef>
              <a:spcAft>
                <a:spcPts val="0"/>
              </a:spcAft>
              <a:buClr>
                <a:schemeClr val="dk1"/>
              </a:buClr>
              <a:buSzPts val="1000"/>
              <a:buFont typeface="Calibri"/>
              <a:buChar char="●"/>
            </a:pPr>
            <a:r>
              <a:rPr lang="id" sz="1000">
                <a:solidFill>
                  <a:schemeClr val="dk1"/>
                </a:solidFill>
                <a:latin typeface="Calibri"/>
                <a:ea typeface="Calibri"/>
                <a:cs typeface="Calibri"/>
                <a:sym typeface="Calibri"/>
              </a:rPr>
              <a:t>Bidang penelitian : participatory design ; design thinking; UI/UX</a:t>
            </a:r>
            <a:endParaRPr sz="100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id" sz="1000">
                <a:solidFill>
                  <a:schemeClr val="dk1"/>
                </a:solidFill>
                <a:latin typeface="Calibri"/>
                <a:ea typeface="Calibri"/>
                <a:cs typeface="Calibri"/>
                <a:sym typeface="Calibri"/>
              </a:rPr>
              <a:t>Tahun berlangsung : 2019 - 2021</a:t>
            </a:r>
            <a:endParaRPr sz="100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id" sz="1000">
                <a:solidFill>
                  <a:schemeClr val="dk1"/>
                </a:solidFill>
                <a:latin typeface="Calibri"/>
                <a:ea typeface="Calibri"/>
                <a:cs typeface="Calibri"/>
                <a:sym typeface="Calibri"/>
              </a:rPr>
              <a:t>Sumber &amp; besaran dana : KRU PT Dikti (300.000.000)</a:t>
            </a:r>
            <a:endParaRPr sz="100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id" sz="1000">
                <a:solidFill>
                  <a:schemeClr val="dk1"/>
                </a:solidFill>
                <a:latin typeface="Calibri"/>
                <a:ea typeface="Calibri"/>
                <a:cs typeface="Calibri"/>
                <a:sym typeface="Calibri"/>
              </a:rPr>
              <a:t>Deskripsi penelitian : </a:t>
            </a:r>
            <a:endParaRPr sz="1000">
              <a:solidFill>
                <a:schemeClr val="dk1"/>
              </a:solidFill>
              <a:latin typeface="Calibri"/>
              <a:ea typeface="Calibri"/>
              <a:cs typeface="Calibri"/>
              <a:sym typeface="Calibri"/>
            </a:endParaRPr>
          </a:p>
          <a:p>
            <a:pPr marL="457200" lvl="0" indent="0" algn="l" rtl="0">
              <a:spcBef>
                <a:spcPts val="1200"/>
              </a:spcBef>
              <a:spcAft>
                <a:spcPts val="1200"/>
              </a:spcAft>
              <a:buNone/>
            </a:pPr>
            <a:r>
              <a:rPr lang="id" sz="1000">
                <a:solidFill>
                  <a:schemeClr val="dk1"/>
                </a:solidFill>
                <a:latin typeface="Calibri"/>
                <a:ea typeface="Calibri"/>
                <a:cs typeface="Calibri"/>
                <a:sym typeface="Calibri"/>
              </a:rPr>
              <a:t>Kepariwisataan merupakan salah satu sektor perekonomian yang menyumbang devisa terbesar di Indonesia. Indonesia sebagai negara kepulauan terbesar di dunia memiliki garis pantai yang terbentang panjang dan sangat potensial dalam pengembangan kawasan ekowisata berbasis kemaritiman. ITS sebagai kampus dengan orientasi penelitian dalam bidang kemaritiman mengembangkan bentuk penerapan teknologi akuakultur Ocean-Farm ITS dengan penambahan fungsi sebagai area ekowisata terapung baru lepas pantai. Keberlanjutan dalam penelitian tersebut membutuhkan sebuah solusi dalam memperkenalkan jenis wisata baru dan inovatif sehingga mampu meningkatkan perekonomian daerah dimana teknologi Ocean-Farm ITS diaplikasikan. Dalam tulisan ini, penulis akan menjelaskan tentang solusi identitas visual sebagai sebuah cara dalam memperkenalkan ekowisata baru. </a:t>
            </a:r>
            <a:endParaRPr sz="1000">
              <a:solidFill>
                <a:schemeClr val="dk1"/>
              </a:solidFill>
              <a:latin typeface="Calibri"/>
              <a:ea typeface="Calibri"/>
              <a:cs typeface="Calibri"/>
              <a:sym typeface="Calibri"/>
            </a:endParaRPr>
          </a:p>
        </p:txBody>
      </p:sp>
      <p:pic>
        <p:nvPicPr>
          <p:cNvPr id="275" name="Google Shape;275;p36"/>
          <p:cNvPicPr preferRelativeResize="0"/>
          <p:nvPr/>
        </p:nvPicPr>
        <p:blipFill>
          <a:blip r:embed="rId3">
            <a:alphaModFix/>
          </a:blip>
          <a:stretch>
            <a:fillRect/>
          </a:stretch>
        </p:blipFill>
        <p:spPr>
          <a:xfrm>
            <a:off x="5408125" y="641399"/>
            <a:ext cx="2069000" cy="1959100"/>
          </a:xfrm>
          <a:prstGeom prst="rect">
            <a:avLst/>
          </a:prstGeom>
          <a:noFill/>
          <a:ln>
            <a:noFill/>
          </a:ln>
        </p:spPr>
      </p:pic>
      <p:pic>
        <p:nvPicPr>
          <p:cNvPr id="276" name="Google Shape;276;p36"/>
          <p:cNvPicPr preferRelativeResize="0"/>
          <p:nvPr/>
        </p:nvPicPr>
        <p:blipFill>
          <a:blip r:embed="rId4">
            <a:alphaModFix/>
          </a:blip>
          <a:stretch>
            <a:fillRect/>
          </a:stretch>
        </p:blipFill>
        <p:spPr>
          <a:xfrm>
            <a:off x="7695150" y="711324"/>
            <a:ext cx="934500" cy="1819275"/>
          </a:xfrm>
          <a:prstGeom prst="rect">
            <a:avLst/>
          </a:prstGeom>
          <a:noFill/>
          <a:ln>
            <a:noFill/>
          </a:ln>
        </p:spPr>
      </p:pic>
      <p:pic>
        <p:nvPicPr>
          <p:cNvPr id="277" name="Google Shape;277;p36"/>
          <p:cNvPicPr preferRelativeResize="0"/>
          <p:nvPr/>
        </p:nvPicPr>
        <p:blipFill>
          <a:blip r:embed="rId5">
            <a:alphaModFix/>
          </a:blip>
          <a:stretch>
            <a:fillRect/>
          </a:stretch>
        </p:blipFill>
        <p:spPr>
          <a:xfrm>
            <a:off x="6471500" y="2781300"/>
            <a:ext cx="1710475" cy="16820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id" sz="1250">
                <a:latin typeface="Calibri"/>
                <a:ea typeface="Calibri"/>
                <a:cs typeface="Calibri"/>
                <a:sym typeface="Calibri"/>
              </a:rPr>
              <a:t>8- </a:t>
            </a:r>
            <a:r>
              <a:rPr lang="id" sz="1200">
                <a:latin typeface="Calibri"/>
                <a:ea typeface="Calibri"/>
                <a:cs typeface="Calibri"/>
                <a:sym typeface="Calibri"/>
              </a:rPr>
              <a:t>Desain Interior dan Human Factors iCar ITS  </a:t>
            </a:r>
            <a:r>
              <a:rPr lang="id" sz="1250">
                <a:latin typeface="Calibri"/>
                <a:ea typeface="Calibri"/>
                <a:cs typeface="Calibri"/>
                <a:sym typeface="Calibri"/>
              </a:rPr>
              <a:t>(2020)</a:t>
            </a:r>
            <a:endParaRPr sz="1250">
              <a:latin typeface="Calibri"/>
              <a:ea typeface="Calibri"/>
              <a:cs typeface="Calibri"/>
              <a:sym typeface="Calibri"/>
            </a:endParaRPr>
          </a:p>
        </p:txBody>
      </p:sp>
      <p:sp>
        <p:nvSpPr>
          <p:cNvPr id="283" name="Google Shape;283;p37"/>
          <p:cNvSpPr txBox="1">
            <a:spLocks noGrp="1"/>
          </p:cNvSpPr>
          <p:nvPr>
            <p:ph type="body" idx="1"/>
          </p:nvPr>
        </p:nvSpPr>
        <p:spPr>
          <a:xfrm>
            <a:off x="311700" y="904875"/>
            <a:ext cx="4631700" cy="4086300"/>
          </a:xfrm>
          <a:prstGeom prst="rect">
            <a:avLst/>
          </a:prstGeom>
        </p:spPr>
        <p:txBody>
          <a:bodyPr spcFirstLastPara="1" wrap="square" lIns="91425" tIns="91425" rIns="91425" bIns="91425" anchor="t" anchorCtr="0">
            <a:normAutofit fontScale="25000" lnSpcReduction="20000"/>
          </a:bodyPr>
          <a:lstStyle/>
          <a:p>
            <a:pPr marL="457200" lvl="0" indent="-285750" algn="l" rtl="0">
              <a:spcBef>
                <a:spcPts val="0"/>
              </a:spcBef>
              <a:spcAft>
                <a:spcPts val="0"/>
              </a:spcAft>
              <a:buClr>
                <a:schemeClr val="dk1"/>
              </a:buClr>
              <a:buSzPct val="100000"/>
              <a:buFont typeface="Calibri"/>
              <a:buChar char="●"/>
            </a:pPr>
            <a:r>
              <a:rPr lang="id" sz="3600">
                <a:solidFill>
                  <a:schemeClr val="dk1"/>
                </a:solidFill>
                <a:latin typeface="Calibri"/>
                <a:ea typeface="Calibri"/>
                <a:cs typeface="Calibri"/>
                <a:sym typeface="Calibri"/>
              </a:rPr>
              <a:t>Bidang penelitian : desain transportasi (geometri, rekayasa desain)</a:t>
            </a:r>
            <a:endParaRPr sz="3600">
              <a:solidFill>
                <a:schemeClr val="dk1"/>
              </a:solidFill>
              <a:latin typeface="Calibri"/>
              <a:ea typeface="Calibri"/>
              <a:cs typeface="Calibri"/>
              <a:sym typeface="Calibri"/>
            </a:endParaRPr>
          </a:p>
          <a:p>
            <a:pPr marL="457200" lvl="0" indent="-285750" algn="l" rtl="0">
              <a:spcBef>
                <a:spcPts val="0"/>
              </a:spcBef>
              <a:spcAft>
                <a:spcPts val="0"/>
              </a:spcAft>
              <a:buClr>
                <a:schemeClr val="dk1"/>
              </a:buClr>
              <a:buSzPct val="100000"/>
              <a:buFont typeface="Calibri"/>
              <a:buChar char="●"/>
            </a:pPr>
            <a:r>
              <a:rPr lang="id" sz="3600">
                <a:solidFill>
                  <a:schemeClr val="dk1"/>
                </a:solidFill>
                <a:latin typeface="Calibri"/>
                <a:ea typeface="Calibri"/>
                <a:cs typeface="Calibri"/>
                <a:sym typeface="Calibri"/>
              </a:rPr>
              <a:t>Tahun berlangsung : 2020</a:t>
            </a:r>
            <a:endParaRPr sz="3600">
              <a:solidFill>
                <a:schemeClr val="dk1"/>
              </a:solidFill>
              <a:latin typeface="Calibri"/>
              <a:ea typeface="Calibri"/>
              <a:cs typeface="Calibri"/>
              <a:sym typeface="Calibri"/>
            </a:endParaRPr>
          </a:p>
          <a:p>
            <a:pPr marL="457200" lvl="0" indent="-285750" algn="l" rtl="0">
              <a:spcBef>
                <a:spcPts val="0"/>
              </a:spcBef>
              <a:spcAft>
                <a:spcPts val="0"/>
              </a:spcAft>
              <a:buClr>
                <a:schemeClr val="dk1"/>
              </a:buClr>
              <a:buSzPct val="100000"/>
              <a:buFont typeface="Calibri"/>
              <a:buChar char="●"/>
            </a:pPr>
            <a:r>
              <a:rPr lang="id" sz="3600">
                <a:solidFill>
                  <a:schemeClr val="dk1"/>
                </a:solidFill>
                <a:latin typeface="Calibri"/>
                <a:ea typeface="Calibri"/>
                <a:cs typeface="Calibri"/>
                <a:sym typeface="Calibri"/>
              </a:rPr>
              <a:t>Sumber &amp; besaran dana : Penelitian Unggulan Dana ITS (110.000.000)</a:t>
            </a:r>
            <a:endParaRPr sz="3600">
              <a:solidFill>
                <a:schemeClr val="dk1"/>
              </a:solidFill>
              <a:latin typeface="Calibri"/>
              <a:ea typeface="Calibri"/>
              <a:cs typeface="Calibri"/>
              <a:sym typeface="Calibri"/>
            </a:endParaRPr>
          </a:p>
          <a:p>
            <a:pPr marL="457200" lvl="0" indent="-285750" algn="l" rtl="0">
              <a:spcBef>
                <a:spcPts val="0"/>
              </a:spcBef>
              <a:spcAft>
                <a:spcPts val="0"/>
              </a:spcAft>
              <a:buClr>
                <a:schemeClr val="dk1"/>
              </a:buClr>
              <a:buSzPct val="100000"/>
              <a:buFont typeface="Calibri"/>
              <a:buChar char="●"/>
            </a:pPr>
            <a:r>
              <a:rPr lang="id" sz="3600">
                <a:solidFill>
                  <a:schemeClr val="dk1"/>
                </a:solidFill>
                <a:latin typeface="Calibri"/>
                <a:ea typeface="Calibri"/>
                <a:cs typeface="Calibri"/>
                <a:sym typeface="Calibri"/>
              </a:rPr>
              <a:t>Deskripsi penelitian : </a:t>
            </a:r>
            <a:endParaRPr sz="3600">
              <a:solidFill>
                <a:schemeClr val="dk1"/>
              </a:solidFill>
              <a:latin typeface="Calibri"/>
              <a:ea typeface="Calibri"/>
              <a:cs typeface="Calibri"/>
              <a:sym typeface="Calibri"/>
            </a:endParaRPr>
          </a:p>
          <a:p>
            <a:pPr marL="457200" lvl="0" indent="0" algn="l" rtl="0">
              <a:spcBef>
                <a:spcPts val="1200"/>
              </a:spcBef>
              <a:spcAft>
                <a:spcPts val="0"/>
              </a:spcAft>
              <a:buNone/>
            </a:pPr>
            <a:r>
              <a:rPr lang="id" sz="3600">
                <a:solidFill>
                  <a:schemeClr val="dk1"/>
                </a:solidFill>
                <a:latin typeface="Calibri"/>
                <a:ea typeface="Calibri"/>
                <a:cs typeface="Calibri"/>
                <a:sym typeface="Calibri"/>
              </a:rPr>
              <a:t>Kebutuhan moda transportasi yang ramah lingkungan (environmentally friendly) di area perkotaan pada saat ini semakin meningkat.Pemerintah telah mengeluarkan kebijakan melalui Perpres Nomor 55 Tahun 2019, tentang percepatan Program Kendaraan Bermotor Listrik Berbasis Baterai untuk transportasi jalan, dimana Tingkat Kandungan Dalam Negeri (TKDN) industri manufaktur nasional diharapkan setiap tahun meningkat mulai 30% - 78% untuk mendapatkan pembebasan pajak bea masuk dan barang mewah dan mengurangi konsumsi BBM bersubsidi. Energi listrik menjadi energi alternatif yang ramah lingkungan yang terbarukan dimana dapat diimplementasikan pada moda transportasi roda 2, 3  dan 4 di area perkotaan khususnya lingkungan ITS. Hanya saja permasalahan saat ini adalah belum dikuasainya teknologi rancang bangun prototyping Electric Vehicle yang diproduksi oleh industri dalam negeri dan  kurangnya moda Transportasi pada kawasan terbatas yang ramah lingkungan, untuk mengurangi tingkat polusi udara yang semakin mengkhawatirkan. iCar hadir menjawab permasalahan tersebut untuk mewujudkan riset inovatif produktif, menunjang rancang bangun prototyping Electric Bike/Tricycle/Car untuk menunjang industri dalam negeri, pada penelitian ini lebih fokus pada i-car ITS. luaran penelitian ini antara lain penyusunan Roadmap Riset Kendaraan Listrik, Product Planning, Basic Design (General Arangement, Technical Specification, Design Requirements &amp; Objectives (DR&amp;O), Human Factors Engineering &amp; Ergonomics, Conceptual Design, Preliminary Design, Scaled Model 1:5 – 1:8, Animation (Product Assy), Publication, Pemeran Nasional, HKI (Paten, Desain Industri), Testing (Structural Mechanical Testing).</a:t>
            </a:r>
            <a:endParaRPr sz="3600">
              <a:solidFill>
                <a:schemeClr val="dk1"/>
              </a:solidFill>
              <a:latin typeface="Calibri"/>
              <a:ea typeface="Calibri"/>
              <a:cs typeface="Calibri"/>
              <a:sym typeface="Calibri"/>
            </a:endParaRPr>
          </a:p>
          <a:p>
            <a:pPr marL="457200" lvl="0" indent="0" algn="l" rtl="0">
              <a:spcBef>
                <a:spcPts val="1200"/>
              </a:spcBef>
              <a:spcAft>
                <a:spcPts val="0"/>
              </a:spcAft>
              <a:buClr>
                <a:schemeClr val="dk1"/>
              </a:buClr>
              <a:buSzPct val="30555"/>
              <a:buFont typeface="Arial"/>
              <a:buNone/>
            </a:pPr>
            <a:endParaRPr sz="3600">
              <a:solidFill>
                <a:srgbClr val="C00000"/>
              </a:solidFill>
              <a:latin typeface="Calibri"/>
              <a:ea typeface="Calibri"/>
              <a:cs typeface="Calibri"/>
              <a:sym typeface="Calibri"/>
            </a:endParaRPr>
          </a:p>
          <a:p>
            <a:pPr marL="457200" lvl="0" indent="0" algn="l" rtl="0">
              <a:spcBef>
                <a:spcPts val="1200"/>
              </a:spcBef>
              <a:spcAft>
                <a:spcPts val="0"/>
              </a:spcAft>
              <a:buNone/>
            </a:pPr>
            <a:endParaRPr sz="2100">
              <a:solidFill>
                <a:srgbClr val="C00000"/>
              </a:solidFill>
              <a:latin typeface="Calibri"/>
              <a:ea typeface="Calibri"/>
              <a:cs typeface="Calibri"/>
              <a:sym typeface="Calibri"/>
            </a:endParaRPr>
          </a:p>
          <a:p>
            <a:pPr marL="457200" lvl="0" indent="0" algn="l" rtl="0">
              <a:spcBef>
                <a:spcPts val="1200"/>
              </a:spcBef>
              <a:spcAft>
                <a:spcPts val="0"/>
              </a:spcAft>
              <a:buNone/>
            </a:pPr>
            <a:endParaRPr sz="1000">
              <a:solidFill>
                <a:srgbClr val="C00000"/>
              </a:solidFill>
              <a:latin typeface="Calibri"/>
              <a:ea typeface="Calibri"/>
              <a:cs typeface="Calibri"/>
              <a:sym typeface="Calibri"/>
            </a:endParaRPr>
          </a:p>
          <a:p>
            <a:pPr marL="457200" lvl="0" indent="0" algn="l" rtl="0">
              <a:spcBef>
                <a:spcPts val="1200"/>
              </a:spcBef>
              <a:spcAft>
                <a:spcPts val="0"/>
              </a:spcAft>
              <a:buNone/>
            </a:pPr>
            <a:endParaRPr sz="1000">
              <a:solidFill>
                <a:srgbClr val="C00000"/>
              </a:solidFill>
              <a:latin typeface="Calibri"/>
              <a:ea typeface="Calibri"/>
              <a:cs typeface="Calibri"/>
              <a:sym typeface="Calibri"/>
            </a:endParaRPr>
          </a:p>
          <a:p>
            <a:pPr marL="457200" lvl="0" indent="0" algn="l" rtl="0">
              <a:spcBef>
                <a:spcPts val="1200"/>
              </a:spcBef>
              <a:spcAft>
                <a:spcPts val="0"/>
              </a:spcAft>
              <a:buNone/>
            </a:pPr>
            <a:endParaRPr sz="1000">
              <a:solidFill>
                <a:srgbClr val="C00000"/>
              </a:solidFill>
              <a:latin typeface="Calibri"/>
              <a:ea typeface="Calibri"/>
              <a:cs typeface="Calibri"/>
              <a:sym typeface="Calibri"/>
            </a:endParaRPr>
          </a:p>
          <a:p>
            <a:pPr marL="457200" lvl="0" indent="0" algn="l" rtl="0">
              <a:spcBef>
                <a:spcPts val="1200"/>
              </a:spcBef>
              <a:spcAft>
                <a:spcPts val="0"/>
              </a:spcAft>
              <a:buNone/>
            </a:pPr>
            <a:endParaRPr sz="1000">
              <a:solidFill>
                <a:srgbClr val="C00000"/>
              </a:solidFill>
              <a:latin typeface="Calibri"/>
              <a:ea typeface="Calibri"/>
              <a:cs typeface="Calibri"/>
              <a:sym typeface="Calibri"/>
            </a:endParaRPr>
          </a:p>
          <a:p>
            <a:pPr marL="457200" lvl="0" indent="0" algn="l" rtl="0">
              <a:spcBef>
                <a:spcPts val="1200"/>
              </a:spcBef>
              <a:spcAft>
                <a:spcPts val="1200"/>
              </a:spcAft>
              <a:buNone/>
            </a:pPr>
            <a:endParaRPr sz="1000">
              <a:solidFill>
                <a:srgbClr val="C00000"/>
              </a:solidFill>
              <a:latin typeface="Calibri"/>
              <a:ea typeface="Calibri"/>
              <a:cs typeface="Calibri"/>
              <a:sym typeface="Calibri"/>
            </a:endParaRPr>
          </a:p>
        </p:txBody>
      </p:sp>
      <p:pic>
        <p:nvPicPr>
          <p:cNvPr id="284" name="Google Shape;284;p37"/>
          <p:cNvPicPr preferRelativeResize="0"/>
          <p:nvPr/>
        </p:nvPicPr>
        <p:blipFill>
          <a:blip r:embed="rId3">
            <a:alphaModFix/>
          </a:blip>
          <a:stretch>
            <a:fillRect/>
          </a:stretch>
        </p:blipFill>
        <p:spPr>
          <a:xfrm>
            <a:off x="5257800" y="445026"/>
            <a:ext cx="3286125" cy="1748175"/>
          </a:xfrm>
          <a:prstGeom prst="rect">
            <a:avLst/>
          </a:prstGeom>
          <a:noFill/>
          <a:ln>
            <a:noFill/>
          </a:ln>
        </p:spPr>
      </p:pic>
      <p:pic>
        <p:nvPicPr>
          <p:cNvPr id="285" name="Google Shape;285;p37"/>
          <p:cNvPicPr preferRelativeResize="0"/>
          <p:nvPr/>
        </p:nvPicPr>
        <p:blipFill>
          <a:blip r:embed="rId4">
            <a:alphaModFix/>
          </a:blip>
          <a:stretch>
            <a:fillRect/>
          </a:stretch>
        </p:blipFill>
        <p:spPr>
          <a:xfrm>
            <a:off x="5457825" y="2193200"/>
            <a:ext cx="3086099" cy="1079450"/>
          </a:xfrm>
          <a:prstGeom prst="rect">
            <a:avLst/>
          </a:prstGeom>
          <a:noFill/>
          <a:ln>
            <a:noFill/>
          </a:ln>
        </p:spPr>
      </p:pic>
      <p:pic>
        <p:nvPicPr>
          <p:cNvPr id="286" name="Google Shape;286;p37"/>
          <p:cNvPicPr preferRelativeResize="0"/>
          <p:nvPr/>
        </p:nvPicPr>
        <p:blipFill>
          <a:blip r:embed="rId5">
            <a:alphaModFix/>
          </a:blip>
          <a:stretch>
            <a:fillRect/>
          </a:stretch>
        </p:blipFill>
        <p:spPr>
          <a:xfrm>
            <a:off x="5028900" y="3469663"/>
            <a:ext cx="2155674" cy="1331250"/>
          </a:xfrm>
          <a:prstGeom prst="rect">
            <a:avLst/>
          </a:prstGeom>
          <a:noFill/>
          <a:ln>
            <a:noFill/>
          </a:ln>
        </p:spPr>
      </p:pic>
      <p:pic>
        <p:nvPicPr>
          <p:cNvPr id="287" name="Google Shape;287;p37"/>
          <p:cNvPicPr preferRelativeResize="0"/>
          <p:nvPr/>
        </p:nvPicPr>
        <p:blipFill>
          <a:blip r:embed="rId6">
            <a:alphaModFix/>
          </a:blip>
          <a:stretch>
            <a:fillRect/>
          </a:stretch>
        </p:blipFill>
        <p:spPr>
          <a:xfrm>
            <a:off x="7184575" y="3385373"/>
            <a:ext cx="1359349" cy="149982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id" sz="1250">
                <a:latin typeface="Calibri"/>
                <a:ea typeface="Calibri"/>
                <a:cs typeface="Calibri"/>
                <a:sym typeface="Calibri"/>
              </a:rPr>
              <a:t>9- </a:t>
            </a:r>
            <a:r>
              <a:rPr lang="id" sz="1200">
                <a:latin typeface="Calibri"/>
                <a:ea typeface="Calibri"/>
                <a:cs typeface="Calibri"/>
                <a:sym typeface="Calibri"/>
              </a:rPr>
              <a:t>Pengembangan Prototype dan Uji Klinik Smart Laryngoscope </a:t>
            </a:r>
            <a:r>
              <a:rPr lang="id" sz="1250">
                <a:latin typeface="Calibri"/>
                <a:ea typeface="Calibri"/>
                <a:cs typeface="Calibri"/>
                <a:sym typeface="Calibri"/>
              </a:rPr>
              <a:t>(kolaborasi dengan Lab SDM 2021)</a:t>
            </a:r>
            <a:endParaRPr sz="1250">
              <a:latin typeface="Calibri"/>
              <a:ea typeface="Calibri"/>
              <a:cs typeface="Calibri"/>
              <a:sym typeface="Calibri"/>
            </a:endParaRPr>
          </a:p>
        </p:txBody>
      </p:sp>
      <p:pic>
        <p:nvPicPr>
          <p:cNvPr id="293" name="Google Shape;293;p38"/>
          <p:cNvPicPr preferRelativeResize="0"/>
          <p:nvPr/>
        </p:nvPicPr>
        <p:blipFill>
          <a:blip r:embed="rId3">
            <a:alphaModFix/>
          </a:blip>
          <a:stretch>
            <a:fillRect/>
          </a:stretch>
        </p:blipFill>
        <p:spPr>
          <a:xfrm>
            <a:off x="4765901" y="1202563"/>
            <a:ext cx="2505074" cy="1488649"/>
          </a:xfrm>
          <a:prstGeom prst="rect">
            <a:avLst/>
          </a:prstGeom>
          <a:noFill/>
          <a:ln>
            <a:noFill/>
          </a:ln>
        </p:spPr>
      </p:pic>
      <p:pic>
        <p:nvPicPr>
          <p:cNvPr id="294" name="Google Shape;294;p38"/>
          <p:cNvPicPr preferRelativeResize="0"/>
          <p:nvPr/>
        </p:nvPicPr>
        <p:blipFill>
          <a:blip r:embed="rId4">
            <a:alphaModFix/>
          </a:blip>
          <a:stretch>
            <a:fillRect/>
          </a:stretch>
        </p:blipFill>
        <p:spPr>
          <a:xfrm>
            <a:off x="7270977" y="1017725"/>
            <a:ext cx="1698851" cy="1858326"/>
          </a:xfrm>
          <a:prstGeom prst="rect">
            <a:avLst/>
          </a:prstGeom>
          <a:noFill/>
          <a:ln>
            <a:noFill/>
          </a:ln>
        </p:spPr>
      </p:pic>
      <p:sp>
        <p:nvSpPr>
          <p:cNvPr id="295" name="Google Shape;295;p38"/>
          <p:cNvSpPr txBox="1">
            <a:spLocks noGrp="1"/>
          </p:cNvSpPr>
          <p:nvPr>
            <p:ph type="body" idx="1"/>
          </p:nvPr>
        </p:nvSpPr>
        <p:spPr>
          <a:xfrm>
            <a:off x="311700" y="904875"/>
            <a:ext cx="4631700" cy="4086300"/>
          </a:xfrm>
          <a:prstGeom prst="rect">
            <a:avLst/>
          </a:prstGeom>
        </p:spPr>
        <p:txBody>
          <a:bodyPr spcFirstLastPara="1" wrap="square" lIns="91425" tIns="91425" rIns="91425" bIns="91425" anchor="t" anchorCtr="0">
            <a:normAutofit fontScale="25000" lnSpcReduction="20000"/>
          </a:bodyPr>
          <a:lstStyle/>
          <a:p>
            <a:pPr marL="457200" lvl="0" indent="-285750" algn="l" rtl="0">
              <a:spcBef>
                <a:spcPts val="0"/>
              </a:spcBef>
              <a:spcAft>
                <a:spcPts val="0"/>
              </a:spcAft>
              <a:buClr>
                <a:schemeClr val="dk1"/>
              </a:buClr>
              <a:buSzPct val="100000"/>
              <a:buFont typeface="Calibri"/>
              <a:buChar char="●"/>
            </a:pPr>
            <a:r>
              <a:rPr lang="id" sz="3600">
                <a:solidFill>
                  <a:schemeClr val="dk1"/>
                </a:solidFill>
                <a:latin typeface="Calibri"/>
                <a:ea typeface="Calibri"/>
                <a:cs typeface="Calibri"/>
                <a:sym typeface="Calibri"/>
              </a:rPr>
              <a:t>Bidang penelitian : health care, ergonomi fisik dan kognitif</a:t>
            </a:r>
            <a:endParaRPr sz="3600">
              <a:solidFill>
                <a:schemeClr val="dk1"/>
              </a:solidFill>
              <a:latin typeface="Calibri"/>
              <a:ea typeface="Calibri"/>
              <a:cs typeface="Calibri"/>
              <a:sym typeface="Calibri"/>
            </a:endParaRPr>
          </a:p>
          <a:p>
            <a:pPr marL="457200" lvl="0" indent="-285750" algn="l" rtl="0">
              <a:spcBef>
                <a:spcPts val="0"/>
              </a:spcBef>
              <a:spcAft>
                <a:spcPts val="0"/>
              </a:spcAft>
              <a:buClr>
                <a:schemeClr val="dk1"/>
              </a:buClr>
              <a:buSzPct val="100000"/>
              <a:buFont typeface="Calibri"/>
              <a:buChar char="●"/>
            </a:pPr>
            <a:r>
              <a:rPr lang="id" sz="3600">
                <a:solidFill>
                  <a:schemeClr val="dk1"/>
                </a:solidFill>
                <a:latin typeface="Calibri"/>
                <a:ea typeface="Calibri"/>
                <a:cs typeface="Calibri"/>
                <a:sym typeface="Calibri"/>
              </a:rPr>
              <a:t>Tahun berlangsung : 2021</a:t>
            </a:r>
            <a:endParaRPr sz="3600">
              <a:solidFill>
                <a:schemeClr val="dk1"/>
              </a:solidFill>
              <a:latin typeface="Calibri"/>
              <a:ea typeface="Calibri"/>
              <a:cs typeface="Calibri"/>
              <a:sym typeface="Calibri"/>
            </a:endParaRPr>
          </a:p>
          <a:p>
            <a:pPr marL="457200" lvl="0" indent="-285750" algn="l" rtl="0">
              <a:spcBef>
                <a:spcPts val="0"/>
              </a:spcBef>
              <a:spcAft>
                <a:spcPts val="0"/>
              </a:spcAft>
              <a:buClr>
                <a:schemeClr val="dk1"/>
              </a:buClr>
              <a:buSzPct val="100000"/>
              <a:buFont typeface="Calibri"/>
              <a:buChar char="●"/>
            </a:pPr>
            <a:r>
              <a:rPr lang="id" sz="3600">
                <a:solidFill>
                  <a:schemeClr val="dk1"/>
                </a:solidFill>
                <a:latin typeface="Calibri"/>
                <a:ea typeface="Calibri"/>
                <a:cs typeface="Calibri"/>
                <a:sym typeface="Calibri"/>
              </a:rPr>
              <a:t>Sumber &amp; besaran dana : Penelitian Kolaborasi Pusat ITS (50.000.000)</a:t>
            </a:r>
            <a:endParaRPr sz="3600">
              <a:solidFill>
                <a:schemeClr val="dk1"/>
              </a:solidFill>
              <a:latin typeface="Calibri"/>
              <a:ea typeface="Calibri"/>
              <a:cs typeface="Calibri"/>
              <a:sym typeface="Calibri"/>
            </a:endParaRPr>
          </a:p>
          <a:p>
            <a:pPr marL="457200" lvl="0" indent="-285750" algn="l" rtl="0">
              <a:spcBef>
                <a:spcPts val="0"/>
              </a:spcBef>
              <a:spcAft>
                <a:spcPts val="0"/>
              </a:spcAft>
              <a:buClr>
                <a:schemeClr val="dk1"/>
              </a:buClr>
              <a:buSzPct val="100000"/>
              <a:buFont typeface="Calibri"/>
              <a:buChar char="●"/>
            </a:pPr>
            <a:r>
              <a:rPr lang="id" sz="3600">
                <a:solidFill>
                  <a:schemeClr val="dk1"/>
                </a:solidFill>
                <a:latin typeface="Calibri"/>
                <a:ea typeface="Calibri"/>
                <a:cs typeface="Calibri"/>
                <a:sym typeface="Calibri"/>
              </a:rPr>
              <a:t>Deskripsi penelitian : </a:t>
            </a:r>
            <a:endParaRPr sz="3600">
              <a:solidFill>
                <a:schemeClr val="dk1"/>
              </a:solidFill>
              <a:latin typeface="Calibri"/>
              <a:ea typeface="Calibri"/>
              <a:cs typeface="Calibri"/>
              <a:sym typeface="Calibri"/>
            </a:endParaRPr>
          </a:p>
          <a:p>
            <a:pPr marL="457200" lvl="0" indent="0" algn="l" rtl="0">
              <a:spcBef>
                <a:spcPts val="1200"/>
              </a:spcBef>
              <a:spcAft>
                <a:spcPts val="0"/>
              </a:spcAft>
              <a:buNone/>
            </a:pPr>
            <a:r>
              <a:rPr lang="id" sz="3600">
                <a:solidFill>
                  <a:schemeClr val="dk1"/>
                </a:solidFill>
                <a:latin typeface="Calibri"/>
                <a:ea typeface="Calibri"/>
                <a:cs typeface="Calibri"/>
                <a:sym typeface="Calibri"/>
              </a:rPr>
              <a:t>Prototype hasil riset 2020 mendapat banyak masukan dari tim medis berpengalaman penanganan pasien selama masa pandemi ini khususnya pada fase intubasi. Tindakan intubasi ini berpotensi besar memberikan risiko penularan dari mulut pasien ke dokter Spesialis Anestesiologi dan Terapi intensif. Di lain sisi, apabila tindakan medis ini tidak dilakukan, maka pasien sangat berpotensi mengalami cedera miokard dan adanya kegagalan organ, yang menyebabkan ketidakstabilan themodinamik bersamaan dengan saturasi oksigen rendah yang berujung pada kematian. Permasalahan yang terjadi adalah belum terdefinisinya material yang sesuai dengan karakteristik dan performa smart laryngoscope, Belum definitif dilakukan pengujian untuk produksi smart laryngoscope. Perlunya branding, Packaging Smart Laryngoscope sebagai pengembangan produk kearah komersialisasi. Tujuan riset ini adalah mendefinisikan material yang sesuai dengan karakteristik dan performa smart laryngoscope untuk pasien Covid-19 dengan melakukan analisa engineering serta serangkaian pengujian klinis, Pembuatan mould untuk produksi massal smart laryngoscope Covid-19, Terdefinisinya konsep branding dan desain packaging Smart Laryngoscope untuk persiapan komersialisasi produk. Pengembangan Prototype dan  Pengujian Desain Smart Laryngoscope generasi 2 dilaksanakan dengan metodologi Riset yang menggabungkan kompetensi desain produk, keilmuan medis, metode bidang biomedi. Hasil dan luaran riset meliputi: 3D Digital Prototipe, mockup , Video Animasi Operasional, Dokumen Pengujian, buku panduan operasional &amp; perawatan, serta draft hak kekayaan intelektual (HKI)</a:t>
            </a:r>
            <a:endParaRPr sz="3600">
              <a:solidFill>
                <a:schemeClr val="dk1"/>
              </a:solidFill>
              <a:latin typeface="Calibri"/>
              <a:ea typeface="Calibri"/>
              <a:cs typeface="Calibri"/>
              <a:sym typeface="Calibri"/>
            </a:endParaRPr>
          </a:p>
          <a:p>
            <a:pPr marL="457200" lvl="0" indent="0" algn="l" rtl="0">
              <a:spcBef>
                <a:spcPts val="1200"/>
              </a:spcBef>
              <a:spcAft>
                <a:spcPts val="0"/>
              </a:spcAft>
              <a:buNone/>
            </a:pPr>
            <a:endParaRPr sz="3600">
              <a:solidFill>
                <a:srgbClr val="C00000"/>
              </a:solidFill>
              <a:latin typeface="Calibri"/>
              <a:ea typeface="Calibri"/>
              <a:cs typeface="Calibri"/>
              <a:sym typeface="Calibri"/>
            </a:endParaRPr>
          </a:p>
          <a:p>
            <a:pPr marL="457200" lvl="0" indent="0" algn="l" rtl="0">
              <a:spcBef>
                <a:spcPts val="1200"/>
              </a:spcBef>
              <a:spcAft>
                <a:spcPts val="0"/>
              </a:spcAft>
              <a:buNone/>
            </a:pPr>
            <a:endParaRPr sz="2100">
              <a:solidFill>
                <a:srgbClr val="C00000"/>
              </a:solidFill>
              <a:latin typeface="Calibri"/>
              <a:ea typeface="Calibri"/>
              <a:cs typeface="Calibri"/>
              <a:sym typeface="Calibri"/>
            </a:endParaRPr>
          </a:p>
          <a:p>
            <a:pPr marL="457200" lvl="0" indent="0" algn="l" rtl="0">
              <a:spcBef>
                <a:spcPts val="1200"/>
              </a:spcBef>
              <a:spcAft>
                <a:spcPts val="0"/>
              </a:spcAft>
              <a:buNone/>
            </a:pPr>
            <a:endParaRPr sz="1000">
              <a:solidFill>
                <a:srgbClr val="C00000"/>
              </a:solidFill>
              <a:latin typeface="Calibri"/>
              <a:ea typeface="Calibri"/>
              <a:cs typeface="Calibri"/>
              <a:sym typeface="Calibri"/>
            </a:endParaRPr>
          </a:p>
          <a:p>
            <a:pPr marL="457200" lvl="0" indent="0" algn="l" rtl="0">
              <a:spcBef>
                <a:spcPts val="1200"/>
              </a:spcBef>
              <a:spcAft>
                <a:spcPts val="0"/>
              </a:spcAft>
              <a:buNone/>
            </a:pPr>
            <a:endParaRPr sz="1000">
              <a:solidFill>
                <a:srgbClr val="C00000"/>
              </a:solidFill>
              <a:latin typeface="Calibri"/>
              <a:ea typeface="Calibri"/>
              <a:cs typeface="Calibri"/>
              <a:sym typeface="Calibri"/>
            </a:endParaRPr>
          </a:p>
          <a:p>
            <a:pPr marL="457200" lvl="0" indent="0" algn="l" rtl="0">
              <a:spcBef>
                <a:spcPts val="1200"/>
              </a:spcBef>
              <a:spcAft>
                <a:spcPts val="0"/>
              </a:spcAft>
              <a:buNone/>
            </a:pPr>
            <a:endParaRPr sz="1000">
              <a:solidFill>
                <a:srgbClr val="C00000"/>
              </a:solidFill>
              <a:latin typeface="Calibri"/>
              <a:ea typeface="Calibri"/>
              <a:cs typeface="Calibri"/>
              <a:sym typeface="Calibri"/>
            </a:endParaRPr>
          </a:p>
          <a:p>
            <a:pPr marL="457200" lvl="0" indent="0" algn="l" rtl="0">
              <a:spcBef>
                <a:spcPts val="1200"/>
              </a:spcBef>
              <a:spcAft>
                <a:spcPts val="0"/>
              </a:spcAft>
              <a:buNone/>
            </a:pPr>
            <a:endParaRPr sz="1000">
              <a:solidFill>
                <a:srgbClr val="C00000"/>
              </a:solidFill>
              <a:latin typeface="Calibri"/>
              <a:ea typeface="Calibri"/>
              <a:cs typeface="Calibri"/>
              <a:sym typeface="Calibri"/>
            </a:endParaRPr>
          </a:p>
          <a:p>
            <a:pPr marL="457200" lvl="0" indent="0" algn="l" rtl="0">
              <a:spcBef>
                <a:spcPts val="1200"/>
              </a:spcBef>
              <a:spcAft>
                <a:spcPts val="1200"/>
              </a:spcAft>
              <a:buNone/>
            </a:pPr>
            <a:endParaRPr sz="1000">
              <a:solidFill>
                <a:srgbClr val="C00000"/>
              </a:solidFill>
              <a:latin typeface="Calibri"/>
              <a:ea typeface="Calibri"/>
              <a:cs typeface="Calibri"/>
              <a:sym typeface="Calibri"/>
            </a:endParaRPr>
          </a:p>
        </p:txBody>
      </p:sp>
      <p:pic>
        <p:nvPicPr>
          <p:cNvPr id="296" name="Google Shape;296;p38"/>
          <p:cNvPicPr preferRelativeResize="0"/>
          <p:nvPr/>
        </p:nvPicPr>
        <p:blipFill>
          <a:blip r:embed="rId5">
            <a:alphaModFix/>
          </a:blip>
          <a:stretch>
            <a:fillRect/>
          </a:stretch>
        </p:blipFill>
        <p:spPr>
          <a:xfrm>
            <a:off x="5412825" y="3036475"/>
            <a:ext cx="3556999" cy="176701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id" sz="1250">
                <a:latin typeface="Calibri"/>
                <a:ea typeface="Calibri"/>
                <a:cs typeface="Calibri"/>
                <a:sym typeface="Calibri"/>
              </a:rPr>
              <a:t>10- </a:t>
            </a:r>
            <a:r>
              <a:rPr lang="id" sz="1200">
                <a:latin typeface="Calibri"/>
                <a:ea typeface="Calibri"/>
                <a:cs typeface="Calibri"/>
                <a:sym typeface="Calibri"/>
              </a:rPr>
              <a:t>Pengembangan Desain Innovative Dinnerware untuk Menunjang Gastronomy Tourism  </a:t>
            </a:r>
            <a:r>
              <a:rPr lang="id" sz="1250">
                <a:latin typeface="Calibri"/>
                <a:ea typeface="Calibri"/>
                <a:cs typeface="Calibri"/>
                <a:sym typeface="Calibri"/>
              </a:rPr>
              <a:t>(2021)</a:t>
            </a:r>
            <a:endParaRPr sz="1250">
              <a:latin typeface="Calibri"/>
              <a:ea typeface="Calibri"/>
              <a:cs typeface="Calibri"/>
              <a:sym typeface="Calibri"/>
            </a:endParaRPr>
          </a:p>
        </p:txBody>
      </p:sp>
      <p:sp>
        <p:nvSpPr>
          <p:cNvPr id="302" name="Google Shape;302;p39"/>
          <p:cNvSpPr txBox="1">
            <a:spLocks noGrp="1"/>
          </p:cNvSpPr>
          <p:nvPr>
            <p:ph type="body" idx="1"/>
          </p:nvPr>
        </p:nvSpPr>
        <p:spPr>
          <a:xfrm>
            <a:off x="311700" y="904875"/>
            <a:ext cx="4631700" cy="4086300"/>
          </a:xfrm>
          <a:prstGeom prst="rect">
            <a:avLst/>
          </a:prstGeom>
        </p:spPr>
        <p:txBody>
          <a:bodyPr spcFirstLastPara="1" wrap="square" lIns="91425" tIns="91425" rIns="91425" bIns="91425" anchor="t" anchorCtr="0">
            <a:normAutofit fontScale="25000" lnSpcReduction="20000"/>
          </a:bodyPr>
          <a:lstStyle/>
          <a:p>
            <a:pPr marL="457200" lvl="0" indent="-285750" algn="l" rtl="0">
              <a:spcBef>
                <a:spcPts val="0"/>
              </a:spcBef>
              <a:spcAft>
                <a:spcPts val="0"/>
              </a:spcAft>
              <a:buClr>
                <a:schemeClr val="dk1"/>
              </a:buClr>
              <a:buSzPct val="100000"/>
              <a:buFont typeface="Calibri"/>
              <a:buChar char="●"/>
            </a:pPr>
            <a:r>
              <a:rPr lang="id" sz="3600">
                <a:solidFill>
                  <a:schemeClr val="dk1"/>
                </a:solidFill>
                <a:latin typeface="Calibri"/>
                <a:ea typeface="Calibri"/>
                <a:cs typeface="Calibri"/>
                <a:sym typeface="Calibri"/>
              </a:rPr>
              <a:t>Bidang penelitian : culture, participatory design, design thinking</a:t>
            </a:r>
            <a:endParaRPr sz="3600">
              <a:solidFill>
                <a:schemeClr val="dk1"/>
              </a:solidFill>
              <a:latin typeface="Calibri"/>
              <a:ea typeface="Calibri"/>
              <a:cs typeface="Calibri"/>
              <a:sym typeface="Calibri"/>
            </a:endParaRPr>
          </a:p>
          <a:p>
            <a:pPr marL="457200" lvl="0" indent="-285750" algn="l" rtl="0">
              <a:spcBef>
                <a:spcPts val="0"/>
              </a:spcBef>
              <a:spcAft>
                <a:spcPts val="0"/>
              </a:spcAft>
              <a:buClr>
                <a:schemeClr val="dk1"/>
              </a:buClr>
              <a:buSzPct val="100000"/>
              <a:buFont typeface="Calibri"/>
              <a:buChar char="●"/>
            </a:pPr>
            <a:r>
              <a:rPr lang="id" sz="3600">
                <a:solidFill>
                  <a:schemeClr val="dk1"/>
                </a:solidFill>
                <a:latin typeface="Calibri"/>
                <a:ea typeface="Calibri"/>
                <a:cs typeface="Calibri"/>
                <a:sym typeface="Calibri"/>
              </a:rPr>
              <a:t>Tahun berlangsung : 2021</a:t>
            </a:r>
            <a:endParaRPr sz="3600">
              <a:solidFill>
                <a:schemeClr val="dk1"/>
              </a:solidFill>
              <a:latin typeface="Calibri"/>
              <a:ea typeface="Calibri"/>
              <a:cs typeface="Calibri"/>
              <a:sym typeface="Calibri"/>
            </a:endParaRPr>
          </a:p>
          <a:p>
            <a:pPr marL="457200" lvl="0" indent="-285750" algn="l" rtl="0">
              <a:spcBef>
                <a:spcPts val="0"/>
              </a:spcBef>
              <a:spcAft>
                <a:spcPts val="0"/>
              </a:spcAft>
              <a:buClr>
                <a:schemeClr val="dk1"/>
              </a:buClr>
              <a:buSzPct val="100000"/>
              <a:buFont typeface="Calibri"/>
              <a:buChar char="●"/>
            </a:pPr>
            <a:r>
              <a:rPr lang="id" sz="3600">
                <a:solidFill>
                  <a:schemeClr val="dk1"/>
                </a:solidFill>
                <a:latin typeface="Calibri"/>
                <a:ea typeface="Calibri"/>
                <a:cs typeface="Calibri"/>
                <a:sym typeface="Calibri"/>
              </a:rPr>
              <a:t>Sumber &amp; besaran dana : Penelitian Kemitraan Dana ITS (50.000.000)</a:t>
            </a:r>
            <a:endParaRPr sz="3600">
              <a:solidFill>
                <a:schemeClr val="dk1"/>
              </a:solidFill>
              <a:latin typeface="Calibri"/>
              <a:ea typeface="Calibri"/>
              <a:cs typeface="Calibri"/>
              <a:sym typeface="Calibri"/>
            </a:endParaRPr>
          </a:p>
          <a:p>
            <a:pPr marL="457200" lvl="0" indent="-285750" algn="l" rtl="0">
              <a:spcBef>
                <a:spcPts val="0"/>
              </a:spcBef>
              <a:spcAft>
                <a:spcPts val="0"/>
              </a:spcAft>
              <a:buClr>
                <a:schemeClr val="dk1"/>
              </a:buClr>
              <a:buSzPct val="100000"/>
              <a:buFont typeface="Calibri"/>
              <a:buChar char="●"/>
            </a:pPr>
            <a:r>
              <a:rPr lang="id" sz="3600">
                <a:solidFill>
                  <a:schemeClr val="dk1"/>
                </a:solidFill>
                <a:latin typeface="Calibri"/>
                <a:ea typeface="Calibri"/>
                <a:cs typeface="Calibri"/>
                <a:sym typeface="Calibri"/>
              </a:rPr>
              <a:t>Deskripsi penelitian : </a:t>
            </a:r>
            <a:endParaRPr sz="3600">
              <a:solidFill>
                <a:schemeClr val="dk1"/>
              </a:solidFill>
              <a:latin typeface="Calibri"/>
              <a:ea typeface="Calibri"/>
              <a:cs typeface="Calibri"/>
              <a:sym typeface="Calibri"/>
            </a:endParaRPr>
          </a:p>
          <a:p>
            <a:pPr marL="457200" lvl="0" indent="0" algn="l" rtl="0">
              <a:spcBef>
                <a:spcPts val="1200"/>
              </a:spcBef>
              <a:spcAft>
                <a:spcPts val="0"/>
              </a:spcAft>
              <a:buNone/>
            </a:pPr>
            <a:r>
              <a:rPr lang="id" sz="3600">
                <a:solidFill>
                  <a:schemeClr val="dk1"/>
                </a:solidFill>
                <a:latin typeface="Calibri"/>
                <a:ea typeface="Calibri"/>
                <a:cs typeface="Calibri"/>
                <a:sym typeface="Calibri"/>
              </a:rPr>
              <a:t>Desain dinnerware telah berkembang pesat dengan berbagai bentuk dan inovasi. Produk dinnerware dapat digunakan sebagai sarana pendukung untuk memajukan wisata di bidang kuliner yang merupakan salah satu dari industri kreatif dengan kontribusi terbesar terhadap pendapatan negara termasuk di Indonesia yang memiliki berbagai kekayaan kuliner. pengembangan produk dinnerware berbasis pada budaya Indonesia yang dapat menjaga kualitas makanan secara optimal, sekaligus memberikan peluang untuk memajukan industri kuliner serta produsen dinnerware yaitu industri keramik. Dengan menganalisis karakteristik beberapa jenis makanan khas Indonesia seperti pecel dan bakso, kemudian melakukan studi perilaku pengguna seperti kebiasaan serta suasana emosional yang dialami. Hasil studi tersebut menghasilkan daftar kebutuhan desain, Selanjutnya dilakukan studi eksplorasi bentuk untuk diujikan kepada pengguna serta pemilik industri kuliner. Konsep produk yang akan dikembangkan pada penelitian ini ialah dinnerware dengan konsep gastronomy tourism untuk mendukung wisata kuliner. Produk dinnerware didesain agar makanan tersaji dengan cara yang berbeda dan memberikan pengalaman baru pada pengguna.  </a:t>
            </a:r>
            <a:endParaRPr sz="3600">
              <a:solidFill>
                <a:schemeClr val="dk1"/>
              </a:solidFill>
              <a:latin typeface="Calibri"/>
              <a:ea typeface="Calibri"/>
              <a:cs typeface="Calibri"/>
              <a:sym typeface="Calibri"/>
            </a:endParaRPr>
          </a:p>
          <a:p>
            <a:pPr marL="457200" lvl="0" indent="0" algn="l" rtl="0">
              <a:spcBef>
                <a:spcPts val="1200"/>
              </a:spcBef>
              <a:spcAft>
                <a:spcPts val="0"/>
              </a:spcAft>
              <a:buNone/>
            </a:pPr>
            <a:endParaRPr sz="3600">
              <a:solidFill>
                <a:srgbClr val="C00000"/>
              </a:solidFill>
              <a:latin typeface="Calibri"/>
              <a:ea typeface="Calibri"/>
              <a:cs typeface="Calibri"/>
              <a:sym typeface="Calibri"/>
            </a:endParaRPr>
          </a:p>
          <a:p>
            <a:pPr marL="457200" lvl="0" indent="0" algn="l" rtl="0">
              <a:spcBef>
                <a:spcPts val="1200"/>
              </a:spcBef>
              <a:spcAft>
                <a:spcPts val="0"/>
              </a:spcAft>
              <a:buNone/>
            </a:pPr>
            <a:endParaRPr sz="2100">
              <a:solidFill>
                <a:srgbClr val="C00000"/>
              </a:solidFill>
              <a:latin typeface="Calibri"/>
              <a:ea typeface="Calibri"/>
              <a:cs typeface="Calibri"/>
              <a:sym typeface="Calibri"/>
            </a:endParaRPr>
          </a:p>
          <a:p>
            <a:pPr marL="457200" lvl="0" indent="0" algn="l" rtl="0">
              <a:spcBef>
                <a:spcPts val="1200"/>
              </a:spcBef>
              <a:spcAft>
                <a:spcPts val="0"/>
              </a:spcAft>
              <a:buNone/>
            </a:pPr>
            <a:endParaRPr sz="1000">
              <a:solidFill>
                <a:srgbClr val="C00000"/>
              </a:solidFill>
              <a:latin typeface="Calibri"/>
              <a:ea typeface="Calibri"/>
              <a:cs typeface="Calibri"/>
              <a:sym typeface="Calibri"/>
            </a:endParaRPr>
          </a:p>
          <a:p>
            <a:pPr marL="457200" lvl="0" indent="0" algn="l" rtl="0">
              <a:spcBef>
                <a:spcPts val="1200"/>
              </a:spcBef>
              <a:spcAft>
                <a:spcPts val="0"/>
              </a:spcAft>
              <a:buNone/>
            </a:pPr>
            <a:endParaRPr sz="1000">
              <a:solidFill>
                <a:srgbClr val="C00000"/>
              </a:solidFill>
              <a:latin typeface="Calibri"/>
              <a:ea typeface="Calibri"/>
              <a:cs typeface="Calibri"/>
              <a:sym typeface="Calibri"/>
            </a:endParaRPr>
          </a:p>
          <a:p>
            <a:pPr marL="457200" lvl="0" indent="0" algn="l" rtl="0">
              <a:spcBef>
                <a:spcPts val="1200"/>
              </a:spcBef>
              <a:spcAft>
                <a:spcPts val="0"/>
              </a:spcAft>
              <a:buNone/>
            </a:pPr>
            <a:endParaRPr sz="1000">
              <a:solidFill>
                <a:srgbClr val="C00000"/>
              </a:solidFill>
              <a:latin typeface="Calibri"/>
              <a:ea typeface="Calibri"/>
              <a:cs typeface="Calibri"/>
              <a:sym typeface="Calibri"/>
            </a:endParaRPr>
          </a:p>
          <a:p>
            <a:pPr marL="457200" lvl="0" indent="0" algn="l" rtl="0">
              <a:spcBef>
                <a:spcPts val="1200"/>
              </a:spcBef>
              <a:spcAft>
                <a:spcPts val="0"/>
              </a:spcAft>
              <a:buNone/>
            </a:pPr>
            <a:endParaRPr sz="1000">
              <a:solidFill>
                <a:srgbClr val="C00000"/>
              </a:solidFill>
              <a:latin typeface="Calibri"/>
              <a:ea typeface="Calibri"/>
              <a:cs typeface="Calibri"/>
              <a:sym typeface="Calibri"/>
            </a:endParaRPr>
          </a:p>
          <a:p>
            <a:pPr marL="457200" lvl="0" indent="0" algn="l" rtl="0">
              <a:spcBef>
                <a:spcPts val="1200"/>
              </a:spcBef>
              <a:spcAft>
                <a:spcPts val="1200"/>
              </a:spcAft>
              <a:buNone/>
            </a:pPr>
            <a:endParaRPr sz="1000">
              <a:solidFill>
                <a:srgbClr val="C00000"/>
              </a:solidFill>
              <a:latin typeface="Calibri"/>
              <a:ea typeface="Calibri"/>
              <a:cs typeface="Calibri"/>
              <a:sym typeface="Calibri"/>
            </a:endParaRPr>
          </a:p>
        </p:txBody>
      </p:sp>
      <p:pic>
        <p:nvPicPr>
          <p:cNvPr id="303" name="Google Shape;303;p39"/>
          <p:cNvPicPr preferRelativeResize="0"/>
          <p:nvPr/>
        </p:nvPicPr>
        <p:blipFill>
          <a:blip r:embed="rId3">
            <a:alphaModFix/>
          </a:blip>
          <a:stretch>
            <a:fillRect/>
          </a:stretch>
        </p:blipFill>
        <p:spPr>
          <a:xfrm>
            <a:off x="7072622" y="904875"/>
            <a:ext cx="1989774" cy="2647951"/>
          </a:xfrm>
          <a:prstGeom prst="rect">
            <a:avLst/>
          </a:prstGeom>
          <a:noFill/>
          <a:ln>
            <a:noFill/>
          </a:ln>
        </p:spPr>
      </p:pic>
      <p:pic>
        <p:nvPicPr>
          <p:cNvPr id="304" name="Google Shape;304;p39"/>
          <p:cNvPicPr preferRelativeResize="0"/>
          <p:nvPr/>
        </p:nvPicPr>
        <p:blipFill>
          <a:blip r:embed="rId4">
            <a:alphaModFix/>
          </a:blip>
          <a:stretch>
            <a:fillRect/>
          </a:stretch>
        </p:blipFill>
        <p:spPr>
          <a:xfrm>
            <a:off x="5017400" y="904875"/>
            <a:ext cx="1989775" cy="1497009"/>
          </a:xfrm>
          <a:prstGeom prst="rect">
            <a:avLst/>
          </a:prstGeom>
          <a:noFill/>
          <a:ln>
            <a:noFill/>
          </a:ln>
        </p:spPr>
      </p:pic>
      <p:pic>
        <p:nvPicPr>
          <p:cNvPr id="305" name="Google Shape;305;p39"/>
          <p:cNvPicPr preferRelativeResize="0"/>
          <p:nvPr/>
        </p:nvPicPr>
        <p:blipFill>
          <a:blip r:embed="rId5">
            <a:alphaModFix/>
          </a:blip>
          <a:stretch>
            <a:fillRect/>
          </a:stretch>
        </p:blipFill>
        <p:spPr>
          <a:xfrm>
            <a:off x="4934938" y="3419948"/>
            <a:ext cx="2154700" cy="1418825"/>
          </a:xfrm>
          <a:prstGeom prst="rect">
            <a:avLst/>
          </a:prstGeom>
          <a:noFill/>
          <a:ln>
            <a:noFill/>
          </a:ln>
        </p:spPr>
      </p:pic>
      <p:pic>
        <p:nvPicPr>
          <p:cNvPr id="306" name="Google Shape;306;p39"/>
          <p:cNvPicPr preferRelativeResize="0"/>
          <p:nvPr/>
        </p:nvPicPr>
        <p:blipFill>
          <a:blip r:embed="rId6">
            <a:alphaModFix/>
          </a:blip>
          <a:stretch>
            <a:fillRect/>
          </a:stretch>
        </p:blipFill>
        <p:spPr>
          <a:xfrm>
            <a:off x="5017400" y="2419350"/>
            <a:ext cx="1946475" cy="1069215"/>
          </a:xfrm>
          <a:prstGeom prst="rect">
            <a:avLst/>
          </a:prstGeom>
          <a:noFill/>
          <a:ln>
            <a:noFill/>
          </a:ln>
        </p:spPr>
      </p:pic>
      <p:pic>
        <p:nvPicPr>
          <p:cNvPr id="307" name="Google Shape;307;p39"/>
          <p:cNvPicPr preferRelativeResize="0"/>
          <p:nvPr/>
        </p:nvPicPr>
        <p:blipFill>
          <a:blip r:embed="rId7">
            <a:alphaModFix/>
          </a:blip>
          <a:stretch>
            <a:fillRect/>
          </a:stretch>
        </p:blipFill>
        <p:spPr>
          <a:xfrm>
            <a:off x="7196187" y="3790950"/>
            <a:ext cx="1742650" cy="85787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d" b="1">
                <a:latin typeface="Calibri"/>
                <a:ea typeface="Calibri"/>
                <a:cs typeface="Calibri"/>
                <a:sym typeface="Calibri"/>
              </a:rPr>
              <a:t>Mitra Kerjasama</a:t>
            </a:r>
            <a:endParaRPr b="1">
              <a:latin typeface="Calibri"/>
              <a:ea typeface="Calibri"/>
              <a:cs typeface="Calibri"/>
              <a:sym typeface="Calibri"/>
            </a:endParaRPr>
          </a:p>
        </p:txBody>
      </p:sp>
      <p:pic>
        <p:nvPicPr>
          <p:cNvPr id="313" name="Google Shape;313;p40"/>
          <p:cNvPicPr preferRelativeResize="0"/>
          <p:nvPr/>
        </p:nvPicPr>
        <p:blipFill>
          <a:blip r:embed="rId3">
            <a:alphaModFix/>
          </a:blip>
          <a:stretch>
            <a:fillRect/>
          </a:stretch>
        </p:blipFill>
        <p:spPr>
          <a:xfrm>
            <a:off x="409575" y="1438700"/>
            <a:ext cx="8324850" cy="18383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1"/>
          <p:cNvSpPr txBox="1">
            <a:spLocks noGrp="1"/>
          </p:cNvSpPr>
          <p:nvPr>
            <p:ph type="title"/>
          </p:nvPr>
        </p:nvSpPr>
        <p:spPr>
          <a:xfrm>
            <a:off x="523875" y="445025"/>
            <a:ext cx="8308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d" b="1">
                <a:latin typeface="Calibri"/>
                <a:ea typeface="Calibri"/>
                <a:cs typeface="Calibri"/>
                <a:sym typeface="Calibri"/>
              </a:rPr>
              <a:t>Notable Researcher</a:t>
            </a:r>
            <a:endParaRPr b="1">
              <a:latin typeface="Calibri"/>
              <a:ea typeface="Calibri"/>
              <a:cs typeface="Calibri"/>
              <a:sym typeface="Calibri"/>
            </a:endParaRPr>
          </a:p>
        </p:txBody>
      </p:sp>
      <p:pic>
        <p:nvPicPr>
          <p:cNvPr id="319" name="Google Shape;319;p41"/>
          <p:cNvPicPr preferRelativeResize="0"/>
          <p:nvPr/>
        </p:nvPicPr>
        <p:blipFill>
          <a:blip r:embed="rId3">
            <a:alphaModFix/>
          </a:blip>
          <a:stretch>
            <a:fillRect/>
          </a:stretch>
        </p:blipFill>
        <p:spPr>
          <a:xfrm>
            <a:off x="564058" y="1063075"/>
            <a:ext cx="2519268" cy="3788150"/>
          </a:xfrm>
          <a:prstGeom prst="rect">
            <a:avLst/>
          </a:prstGeom>
          <a:noFill/>
          <a:ln>
            <a:noFill/>
          </a:ln>
        </p:spPr>
      </p:pic>
      <p:sp>
        <p:nvSpPr>
          <p:cNvPr id="320" name="Google Shape;320;p41"/>
          <p:cNvSpPr txBox="1"/>
          <p:nvPr/>
        </p:nvSpPr>
        <p:spPr>
          <a:xfrm>
            <a:off x="3467100" y="986875"/>
            <a:ext cx="30000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id" sz="1100" b="1">
                <a:solidFill>
                  <a:schemeClr val="dk1"/>
                </a:solidFill>
                <a:latin typeface="Calibri"/>
                <a:ea typeface="Calibri"/>
                <a:cs typeface="Calibri"/>
                <a:sym typeface="Calibri"/>
              </a:rPr>
              <a:t>Ellya Zulaikha, S.T., M.Sn., Ph.D</a:t>
            </a:r>
            <a:endParaRPr sz="1100" b="1">
              <a:solidFill>
                <a:schemeClr val="dk1"/>
              </a:solidFill>
              <a:latin typeface="Calibri"/>
              <a:ea typeface="Calibri"/>
              <a:cs typeface="Calibri"/>
              <a:sym typeface="Calibri"/>
            </a:endParaRPr>
          </a:p>
        </p:txBody>
      </p:sp>
      <p:sp>
        <p:nvSpPr>
          <p:cNvPr id="321" name="Google Shape;321;p41"/>
          <p:cNvSpPr txBox="1"/>
          <p:nvPr/>
        </p:nvSpPr>
        <p:spPr>
          <a:xfrm>
            <a:off x="3486075" y="2221425"/>
            <a:ext cx="5270100" cy="255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id" sz="900">
                <a:solidFill>
                  <a:schemeClr val="dk1"/>
                </a:solidFill>
                <a:latin typeface="Calibri"/>
                <a:ea typeface="Calibri"/>
                <a:cs typeface="Calibri"/>
                <a:sym typeface="Calibri"/>
              </a:rPr>
              <a:t>Ellya Zulaikha is an Associate Professor in Industrial Design Department, Vice Dean, Faculty of Creative Design and Digital Business at ITS Surabaya, Indonesia. Ellya has rich experience in teaching and research activities, mainly in the field of design including: creativity, design method, community engagement using design approach (Participatory Design). Design thinking and its application in many field of interdisciplinary cases is her interest. Ellya involved in some community service program, such as board member in designing implementation of Cluster Development Center for the Creative Economy Product Design Subsector and Visual Communication Design Subsector, Product Design Development Facilitation Program in some regencies in East Java in 2014 – 2015, and intensively involved in the community development of Glass Craft Design using Participatory Design Method for Glass Bead Craftsmen in Kec. Gudo, Jombang, East Java. For research capability, Ellya has experience in design research related to human centered design field implemented in medical equipment design (Portable Indirect Ophthalmoscopy Fabrication, Respiratory Supporting Device, Electric Wheelcair for difable), in plastic recycling as street furniture, and utilization of natural fiber waste. Besides, Ellya involved as a co-researcher in a research program: “Making Link : Sustaining links with the Indonesian Craft Economy” with Sheffield Hallam University researcher, funded by Arts and Humanities Research Council (AHRC) – UK since 2017 – 2020.    </a:t>
            </a:r>
            <a:endParaRPr sz="900">
              <a:solidFill>
                <a:schemeClr val="dk1"/>
              </a:solidFill>
              <a:latin typeface="Calibri"/>
              <a:ea typeface="Calibri"/>
              <a:cs typeface="Calibri"/>
              <a:sym typeface="Calibri"/>
            </a:endParaRPr>
          </a:p>
        </p:txBody>
      </p:sp>
      <p:sp>
        <p:nvSpPr>
          <p:cNvPr id="322" name="Google Shape;322;p41"/>
          <p:cNvSpPr txBox="1"/>
          <p:nvPr/>
        </p:nvSpPr>
        <p:spPr>
          <a:xfrm>
            <a:off x="3486075" y="1334275"/>
            <a:ext cx="5270100" cy="938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id" sz="1100" b="1">
                <a:solidFill>
                  <a:schemeClr val="dk1"/>
                </a:solidFill>
                <a:latin typeface="Calibri"/>
                <a:ea typeface="Calibri"/>
                <a:cs typeface="Calibri"/>
                <a:sym typeface="Calibri"/>
              </a:rPr>
              <a:t>Educational Background</a:t>
            </a:r>
            <a:r>
              <a:rPr lang="id" sz="11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id" sz="1100">
                <a:solidFill>
                  <a:schemeClr val="dk1"/>
                </a:solidFill>
                <a:latin typeface="Calibri"/>
                <a:ea typeface="Calibri"/>
                <a:cs typeface="Calibri"/>
                <a:sym typeface="Calibri"/>
              </a:rPr>
              <a:t>2010 - 2015 Doctor of Philosophy (Collaborative Design Learning), Queensland University of Technology (QUT), Brisbane, Australia</a:t>
            </a: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id" sz="1100" b="1">
                <a:solidFill>
                  <a:schemeClr val="dk1"/>
                </a:solidFill>
                <a:latin typeface="Calibri"/>
                <a:ea typeface="Calibri"/>
                <a:cs typeface="Calibri"/>
                <a:sym typeface="Calibri"/>
              </a:rPr>
              <a:t>Focus</a:t>
            </a:r>
            <a:r>
              <a:rPr lang="id" sz="1100">
                <a:solidFill>
                  <a:schemeClr val="dk1"/>
                </a:solidFill>
                <a:latin typeface="Calibri"/>
                <a:ea typeface="Calibri"/>
                <a:cs typeface="Calibri"/>
                <a:sym typeface="Calibri"/>
              </a:rPr>
              <a:t>: Collaborative Design Learning in the Rural Craft Industry.</a:t>
            </a:r>
            <a:endParaRPr sz="11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id" sz="1400">
                <a:solidFill>
                  <a:schemeClr val="accent3"/>
                </a:solidFill>
                <a:latin typeface="Calibri"/>
                <a:ea typeface="Calibri"/>
                <a:cs typeface="Calibri"/>
                <a:sym typeface="Calibri"/>
              </a:rPr>
              <a:t>Tampilkan </a:t>
            </a:r>
            <a:r>
              <a:rPr lang="id" sz="1400" b="1">
                <a:solidFill>
                  <a:schemeClr val="accent3"/>
                </a:solidFill>
                <a:latin typeface="Calibri"/>
                <a:ea typeface="Calibri"/>
                <a:cs typeface="Calibri"/>
                <a:sym typeface="Calibri"/>
              </a:rPr>
              <a:t>foto </a:t>
            </a:r>
            <a:r>
              <a:rPr lang="id" sz="1400">
                <a:solidFill>
                  <a:schemeClr val="accent3"/>
                </a:solidFill>
                <a:latin typeface="Calibri"/>
                <a:ea typeface="Calibri"/>
                <a:cs typeface="Calibri"/>
                <a:sym typeface="Calibri"/>
              </a:rPr>
              <a:t>gedung atau ruangan lab, dari dalam maupun luar gedung (jika memungkinkan).</a:t>
            </a:r>
            <a:endParaRPr>
              <a:solidFill>
                <a:schemeClr val="accent3"/>
              </a:solidFill>
              <a:latin typeface="Calibri"/>
              <a:ea typeface="Calibri"/>
              <a:cs typeface="Calibri"/>
              <a:sym typeface="Calibri"/>
            </a:endParaRPr>
          </a:p>
        </p:txBody>
      </p:sp>
      <p:pic>
        <p:nvPicPr>
          <p:cNvPr id="67" name="Google Shape;67;p15"/>
          <p:cNvPicPr preferRelativeResize="0"/>
          <p:nvPr/>
        </p:nvPicPr>
        <p:blipFill>
          <a:blip r:embed="rId3">
            <a:alphaModFix/>
          </a:blip>
          <a:stretch>
            <a:fillRect/>
          </a:stretch>
        </p:blipFill>
        <p:spPr>
          <a:xfrm>
            <a:off x="152400" y="1170125"/>
            <a:ext cx="8734425" cy="2981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283450" y="43850"/>
            <a:ext cx="8520600" cy="5727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id" sz="1900" b="1">
                <a:latin typeface="Calibri"/>
                <a:ea typeface="Calibri"/>
                <a:cs typeface="Calibri"/>
                <a:sym typeface="Calibri"/>
              </a:rPr>
              <a:t>List riset dan pengabdian</a:t>
            </a:r>
            <a:endParaRPr sz="3500" b="1"/>
          </a:p>
        </p:txBody>
      </p:sp>
      <p:graphicFrame>
        <p:nvGraphicFramePr>
          <p:cNvPr id="73" name="Google Shape;73;p16"/>
          <p:cNvGraphicFramePr/>
          <p:nvPr/>
        </p:nvGraphicFramePr>
        <p:xfrm>
          <a:off x="311750" y="518538"/>
          <a:ext cx="8464000" cy="4233004"/>
        </p:xfrm>
        <a:graphic>
          <a:graphicData uri="http://schemas.openxmlformats.org/drawingml/2006/table">
            <a:tbl>
              <a:tblPr>
                <a:noFill/>
                <a:tableStyleId>{B9F7377E-20D6-4E0E-9047-806E3B2A191C}</a:tableStyleId>
              </a:tblPr>
              <a:tblGrid>
                <a:gridCol w="935475">
                  <a:extLst>
                    <a:ext uri="{9D8B030D-6E8A-4147-A177-3AD203B41FA5}">
                      <a16:colId xmlns:a16="http://schemas.microsoft.com/office/drawing/2014/main" val="20000"/>
                    </a:ext>
                  </a:extLst>
                </a:gridCol>
                <a:gridCol w="3080975">
                  <a:extLst>
                    <a:ext uri="{9D8B030D-6E8A-4147-A177-3AD203B41FA5}">
                      <a16:colId xmlns:a16="http://schemas.microsoft.com/office/drawing/2014/main" val="20001"/>
                    </a:ext>
                  </a:extLst>
                </a:gridCol>
                <a:gridCol w="1840850">
                  <a:extLst>
                    <a:ext uri="{9D8B030D-6E8A-4147-A177-3AD203B41FA5}">
                      <a16:colId xmlns:a16="http://schemas.microsoft.com/office/drawing/2014/main" val="20002"/>
                    </a:ext>
                  </a:extLst>
                </a:gridCol>
                <a:gridCol w="1491375">
                  <a:extLst>
                    <a:ext uri="{9D8B030D-6E8A-4147-A177-3AD203B41FA5}">
                      <a16:colId xmlns:a16="http://schemas.microsoft.com/office/drawing/2014/main" val="20003"/>
                    </a:ext>
                  </a:extLst>
                </a:gridCol>
                <a:gridCol w="1115325">
                  <a:extLst>
                    <a:ext uri="{9D8B030D-6E8A-4147-A177-3AD203B41FA5}">
                      <a16:colId xmlns:a16="http://schemas.microsoft.com/office/drawing/2014/main" val="20004"/>
                    </a:ext>
                  </a:extLst>
                </a:gridCol>
              </a:tblGrid>
              <a:tr h="396200">
                <a:tc>
                  <a:txBody>
                    <a:bodyPr/>
                    <a:lstStyle/>
                    <a:p>
                      <a:pPr marL="0" lvl="0" indent="0" algn="ctr" rtl="0">
                        <a:spcBef>
                          <a:spcPts val="0"/>
                        </a:spcBef>
                        <a:spcAft>
                          <a:spcPts val="0"/>
                        </a:spcAft>
                        <a:buNone/>
                      </a:pPr>
                      <a:r>
                        <a:rPr lang="id" sz="1200" b="1">
                          <a:solidFill>
                            <a:schemeClr val="dk1"/>
                          </a:solidFill>
                          <a:latin typeface="Calibri"/>
                          <a:ea typeface="Calibri"/>
                          <a:cs typeface="Calibri"/>
                          <a:sym typeface="Calibri"/>
                        </a:rPr>
                        <a:t>Tahun</a:t>
                      </a:r>
                      <a:endParaRPr sz="1200" b="1">
                        <a:solidFill>
                          <a:schemeClr val="dk1"/>
                        </a:solidFill>
                        <a:latin typeface="Calibri"/>
                        <a:ea typeface="Calibri"/>
                        <a:cs typeface="Calibri"/>
                        <a:sym typeface="Calibri"/>
                      </a:endParaRPr>
                    </a:p>
                  </a:txBody>
                  <a:tcPr marL="91425" marR="91425" marT="91425" marB="91425"/>
                </a:tc>
                <a:tc>
                  <a:txBody>
                    <a:bodyPr/>
                    <a:lstStyle/>
                    <a:p>
                      <a:pPr marL="0" lvl="0" indent="0" algn="ctr" rtl="0">
                        <a:lnSpc>
                          <a:spcPct val="115000"/>
                        </a:lnSpc>
                        <a:spcBef>
                          <a:spcPts val="0"/>
                        </a:spcBef>
                        <a:spcAft>
                          <a:spcPts val="0"/>
                        </a:spcAft>
                        <a:buNone/>
                      </a:pPr>
                      <a:r>
                        <a:rPr lang="id" sz="1200" b="1">
                          <a:solidFill>
                            <a:schemeClr val="dk1"/>
                          </a:solidFill>
                          <a:latin typeface="Calibri"/>
                          <a:ea typeface="Calibri"/>
                          <a:cs typeface="Calibri"/>
                          <a:sym typeface="Calibri"/>
                        </a:rPr>
                        <a:t>Judul</a:t>
                      </a:r>
                      <a:endParaRPr sz="1200" b="1">
                        <a:solidFill>
                          <a:schemeClr val="dk1"/>
                        </a:solidFill>
                        <a:latin typeface="Calibri"/>
                        <a:ea typeface="Calibri"/>
                        <a:cs typeface="Calibri"/>
                        <a:sym typeface="Calibri"/>
                      </a:endParaRPr>
                    </a:p>
                  </a:txBody>
                  <a:tcPr marL="91425" marR="91425" marT="91425" marB="91425"/>
                </a:tc>
                <a:tc>
                  <a:txBody>
                    <a:bodyPr/>
                    <a:lstStyle/>
                    <a:p>
                      <a:pPr marL="0" lvl="0" indent="0" algn="ctr" rtl="0">
                        <a:lnSpc>
                          <a:spcPct val="115000"/>
                        </a:lnSpc>
                        <a:spcBef>
                          <a:spcPts val="0"/>
                        </a:spcBef>
                        <a:spcAft>
                          <a:spcPts val="0"/>
                        </a:spcAft>
                        <a:buNone/>
                      </a:pPr>
                      <a:r>
                        <a:rPr lang="id" sz="1200" b="1">
                          <a:solidFill>
                            <a:schemeClr val="dk1"/>
                          </a:solidFill>
                          <a:latin typeface="Calibri"/>
                          <a:ea typeface="Calibri"/>
                          <a:cs typeface="Calibri"/>
                          <a:sym typeface="Calibri"/>
                        </a:rPr>
                        <a:t>Peneliti</a:t>
                      </a:r>
                      <a:endParaRPr sz="1200" b="1">
                        <a:solidFill>
                          <a:schemeClr val="dk1"/>
                        </a:solidFill>
                        <a:latin typeface="Calibri"/>
                        <a:ea typeface="Calibri"/>
                        <a:cs typeface="Calibri"/>
                        <a:sym typeface="Calibri"/>
                      </a:endParaRPr>
                    </a:p>
                  </a:txBody>
                  <a:tcPr marL="91425" marR="91425" marT="91425" marB="91425"/>
                </a:tc>
                <a:tc>
                  <a:txBody>
                    <a:bodyPr/>
                    <a:lstStyle/>
                    <a:p>
                      <a:pPr marL="0" lvl="0" indent="0" algn="ctr" rtl="0">
                        <a:lnSpc>
                          <a:spcPct val="115000"/>
                        </a:lnSpc>
                        <a:spcBef>
                          <a:spcPts val="0"/>
                        </a:spcBef>
                        <a:spcAft>
                          <a:spcPts val="0"/>
                        </a:spcAft>
                        <a:buNone/>
                      </a:pPr>
                      <a:r>
                        <a:rPr lang="id" sz="1200" b="1">
                          <a:solidFill>
                            <a:schemeClr val="dk1"/>
                          </a:solidFill>
                          <a:latin typeface="Calibri"/>
                          <a:ea typeface="Calibri"/>
                          <a:cs typeface="Calibri"/>
                          <a:sym typeface="Calibri"/>
                        </a:rPr>
                        <a:t>Skema</a:t>
                      </a:r>
                      <a:endParaRPr sz="1200" b="1">
                        <a:solidFill>
                          <a:schemeClr val="dk1"/>
                        </a:solidFill>
                        <a:latin typeface="Calibri"/>
                        <a:ea typeface="Calibri"/>
                        <a:cs typeface="Calibri"/>
                        <a:sym typeface="Calibri"/>
                      </a:endParaRPr>
                    </a:p>
                  </a:txBody>
                  <a:tcPr marL="91425" marR="91425" marT="91425" marB="91425"/>
                </a:tc>
                <a:tc>
                  <a:txBody>
                    <a:bodyPr/>
                    <a:lstStyle/>
                    <a:p>
                      <a:pPr marL="0" lvl="0" indent="0" algn="ctr" rtl="0">
                        <a:lnSpc>
                          <a:spcPct val="115000"/>
                        </a:lnSpc>
                        <a:spcBef>
                          <a:spcPts val="0"/>
                        </a:spcBef>
                        <a:spcAft>
                          <a:spcPts val="0"/>
                        </a:spcAft>
                        <a:buNone/>
                      </a:pPr>
                      <a:r>
                        <a:rPr lang="id" sz="1200" b="1">
                          <a:solidFill>
                            <a:schemeClr val="dk1"/>
                          </a:solidFill>
                          <a:latin typeface="Calibri"/>
                          <a:ea typeface="Calibri"/>
                          <a:cs typeface="Calibri"/>
                          <a:sym typeface="Calibri"/>
                        </a:rPr>
                        <a:t>Dana</a:t>
                      </a:r>
                      <a:endParaRPr sz="1200" b="1">
                        <a:solidFill>
                          <a:schemeClr val="dk1"/>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ctr" rtl="0">
                        <a:lnSpc>
                          <a:spcPct val="115000"/>
                        </a:lnSpc>
                        <a:spcBef>
                          <a:spcPts val="0"/>
                        </a:spcBef>
                        <a:spcAft>
                          <a:spcPts val="0"/>
                        </a:spcAft>
                        <a:buNone/>
                      </a:pPr>
                      <a:r>
                        <a:rPr lang="id" sz="1200">
                          <a:solidFill>
                            <a:schemeClr val="dk1"/>
                          </a:solidFill>
                          <a:latin typeface="Calibri"/>
                          <a:ea typeface="Calibri"/>
                          <a:cs typeface="Calibri"/>
                          <a:sym typeface="Calibri"/>
                        </a:rPr>
                        <a:t>2016</a:t>
                      </a:r>
                      <a:endParaRPr sz="1200">
                        <a:solidFill>
                          <a:schemeClr val="dk1"/>
                        </a:solidFill>
                        <a:latin typeface="Calibri"/>
                        <a:ea typeface="Calibri"/>
                        <a:cs typeface="Calibri"/>
                        <a:sym typeface="Calibri"/>
                      </a:endParaRPr>
                    </a:p>
                  </a:txBody>
                  <a:tcPr marL="91425" marR="91425" marT="91425" marB="91425"/>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Rancang Bangun Air Purifier Bike untuk Sarana Transportasi Jarak Dekat Komunitas Sosial dan Sebagai Inisiatif untuk Mengurangi Tingkat Polusi Udara di Perkotaan</a:t>
                      </a:r>
                      <a:endParaRPr sz="1200">
                        <a:solidFill>
                          <a:schemeClr val="dk1"/>
                        </a:solidFill>
                        <a:latin typeface="Calibri"/>
                        <a:ea typeface="Calibri"/>
                        <a:cs typeface="Calibri"/>
                        <a:sym typeface="Calibri"/>
                      </a:endParaRPr>
                    </a:p>
                  </a:txBody>
                  <a:tcPr marL="91425" marR="91425" marT="91425" marB="91425"/>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Dr. Ir. Bambang Iskandriawan, M. Eng.</a:t>
                      </a:r>
                      <a:endParaRPr sz="1200">
                        <a:solidFill>
                          <a:schemeClr val="dk1"/>
                        </a:solidFill>
                        <a:latin typeface="Calibri"/>
                        <a:ea typeface="Calibri"/>
                        <a:cs typeface="Calibri"/>
                        <a:sym typeface="Calibri"/>
                      </a:endParaRPr>
                    </a:p>
                  </a:txBody>
                  <a:tcPr marL="91425" marR="91425" marT="91425" marB="91425"/>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Insentif Riset Sistem Inovasi Nasional</a:t>
                      </a:r>
                      <a:endParaRPr sz="1200">
                        <a:solidFill>
                          <a:schemeClr val="dk1"/>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id" sz="1200">
                          <a:solidFill>
                            <a:schemeClr val="dk1"/>
                          </a:solidFill>
                          <a:latin typeface="Calibri"/>
                          <a:ea typeface="Calibri"/>
                          <a:cs typeface="Calibri"/>
                          <a:sym typeface="Calibri"/>
                        </a:rPr>
                        <a:t>215.000.000</a:t>
                      </a:r>
                      <a:endParaRPr sz="1200">
                        <a:solidFill>
                          <a:schemeClr val="dk1"/>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ctr" rtl="0">
                        <a:lnSpc>
                          <a:spcPct val="115000"/>
                        </a:lnSpc>
                        <a:spcBef>
                          <a:spcPts val="0"/>
                        </a:spcBef>
                        <a:spcAft>
                          <a:spcPts val="0"/>
                        </a:spcAft>
                        <a:buNone/>
                      </a:pPr>
                      <a:r>
                        <a:rPr lang="id" sz="1200">
                          <a:latin typeface="Calibri"/>
                          <a:ea typeface="Calibri"/>
                          <a:cs typeface="Calibri"/>
                          <a:sym typeface="Calibri"/>
                        </a:rPr>
                        <a:t>2017</a:t>
                      </a:r>
                      <a:endParaRPr sz="1200">
                        <a:latin typeface="Calibri"/>
                        <a:ea typeface="Calibri"/>
                        <a:cs typeface="Calibri"/>
                        <a:sym typeface="Calibri"/>
                      </a:endParaRPr>
                    </a:p>
                  </a:txBody>
                  <a:tcPr marL="91425" marR="91425" marT="91425" marB="91425"/>
                </a:tc>
                <a:tc>
                  <a:txBody>
                    <a:bodyPr/>
                    <a:lstStyle/>
                    <a:p>
                      <a:pPr marL="0" lvl="0" indent="0" algn="l" rtl="0">
                        <a:lnSpc>
                          <a:spcPct val="115000"/>
                        </a:lnSpc>
                        <a:spcBef>
                          <a:spcPts val="0"/>
                        </a:spcBef>
                        <a:spcAft>
                          <a:spcPts val="0"/>
                        </a:spcAft>
                        <a:buNone/>
                      </a:pPr>
                      <a:r>
                        <a:rPr lang="id" sz="1200">
                          <a:latin typeface="Calibri"/>
                          <a:ea typeface="Calibri"/>
                          <a:cs typeface="Calibri"/>
                          <a:sym typeface="Calibri"/>
                        </a:rPr>
                        <a:t>Telaah Pendekatan Heuristik dalam Metode Penelitian Desain untuk Meningkatkan Kualitas Tugas Akhir Mahasiswa</a:t>
                      </a:r>
                      <a:endParaRPr sz="1200">
                        <a:latin typeface="Calibri"/>
                        <a:ea typeface="Calibri"/>
                        <a:cs typeface="Calibri"/>
                        <a:sym typeface="Calibri"/>
                      </a:endParaRPr>
                    </a:p>
                  </a:txBody>
                  <a:tcPr marL="91425" marR="91425" marT="91425" marB="91425"/>
                </a:tc>
                <a:tc>
                  <a:txBody>
                    <a:bodyPr/>
                    <a:lstStyle/>
                    <a:p>
                      <a:pPr marL="0" lvl="0" indent="0" algn="l" rtl="0">
                        <a:lnSpc>
                          <a:spcPct val="115000"/>
                        </a:lnSpc>
                        <a:spcBef>
                          <a:spcPts val="0"/>
                        </a:spcBef>
                        <a:spcAft>
                          <a:spcPts val="0"/>
                        </a:spcAft>
                        <a:buNone/>
                      </a:pPr>
                      <a:r>
                        <a:rPr lang="id" sz="1200">
                          <a:latin typeface="Calibri"/>
                          <a:ea typeface="Calibri"/>
                          <a:cs typeface="Calibri"/>
                          <a:sym typeface="Calibri"/>
                        </a:rPr>
                        <a:t>Ellya Zulaikha, S.T., M.Sn., Ph.D</a:t>
                      </a:r>
                      <a:endParaRPr sz="1200">
                        <a:latin typeface="Calibri"/>
                        <a:ea typeface="Calibri"/>
                        <a:cs typeface="Calibri"/>
                        <a:sym typeface="Calibri"/>
                      </a:endParaRPr>
                    </a:p>
                  </a:txBody>
                  <a:tcPr marL="91425" marR="91425" marT="91425" marB="91425"/>
                </a:tc>
                <a:tc>
                  <a:txBody>
                    <a:bodyPr/>
                    <a:lstStyle/>
                    <a:p>
                      <a:pPr marL="0" lvl="0" indent="0" algn="l" rtl="0">
                        <a:lnSpc>
                          <a:spcPct val="115000"/>
                        </a:lnSpc>
                        <a:spcBef>
                          <a:spcPts val="0"/>
                        </a:spcBef>
                        <a:spcAft>
                          <a:spcPts val="0"/>
                        </a:spcAft>
                        <a:buNone/>
                      </a:pPr>
                      <a:r>
                        <a:rPr lang="id" sz="1200">
                          <a:latin typeface="Calibri"/>
                          <a:ea typeface="Calibri"/>
                          <a:cs typeface="Calibri"/>
                          <a:sym typeface="Calibri"/>
                        </a:rPr>
                        <a:t>Dana Departemen</a:t>
                      </a:r>
                      <a:endParaRPr sz="12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id" sz="1200">
                          <a:latin typeface="Calibri"/>
                          <a:ea typeface="Calibri"/>
                          <a:cs typeface="Calibri"/>
                          <a:sym typeface="Calibri"/>
                        </a:rPr>
                        <a:t>20.000.000</a:t>
                      </a:r>
                      <a:endParaRPr sz="1200">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ctr" rtl="0">
                        <a:lnSpc>
                          <a:spcPct val="115000"/>
                        </a:lnSpc>
                        <a:spcBef>
                          <a:spcPts val="0"/>
                        </a:spcBef>
                        <a:spcAft>
                          <a:spcPts val="0"/>
                        </a:spcAft>
                        <a:buNone/>
                      </a:pPr>
                      <a:r>
                        <a:rPr lang="id" sz="1200">
                          <a:latin typeface="Calibri"/>
                          <a:ea typeface="Calibri"/>
                          <a:cs typeface="Calibri"/>
                          <a:sym typeface="Calibri"/>
                        </a:rPr>
                        <a:t>2017</a:t>
                      </a:r>
                      <a:endParaRPr sz="1200">
                        <a:latin typeface="Calibri"/>
                        <a:ea typeface="Calibri"/>
                        <a:cs typeface="Calibri"/>
                        <a:sym typeface="Calibri"/>
                      </a:endParaRPr>
                    </a:p>
                  </a:txBody>
                  <a:tcPr marL="91425" marR="91425" marT="91425" marB="91425"/>
                </a:tc>
                <a:tc>
                  <a:txBody>
                    <a:bodyPr/>
                    <a:lstStyle/>
                    <a:p>
                      <a:pPr marL="0" lvl="0" indent="0" algn="l" rtl="0">
                        <a:lnSpc>
                          <a:spcPct val="115000"/>
                        </a:lnSpc>
                        <a:spcBef>
                          <a:spcPts val="0"/>
                        </a:spcBef>
                        <a:spcAft>
                          <a:spcPts val="0"/>
                        </a:spcAft>
                        <a:buNone/>
                      </a:pPr>
                      <a:r>
                        <a:rPr lang="id" sz="1200">
                          <a:latin typeface="Calibri"/>
                          <a:ea typeface="Calibri"/>
                          <a:cs typeface="Calibri"/>
                          <a:sym typeface="Calibri"/>
                        </a:rPr>
                        <a:t>Desain Orthosis untuk Penderita Cerebral Palsy Spastik dengan Metode Rapid Prototyping</a:t>
                      </a:r>
                      <a:endParaRPr sz="1200">
                        <a:latin typeface="Calibri"/>
                        <a:ea typeface="Calibri"/>
                        <a:cs typeface="Calibri"/>
                        <a:sym typeface="Calibri"/>
                      </a:endParaRPr>
                    </a:p>
                  </a:txBody>
                  <a:tcPr marL="91425" marR="91425" marT="91425" marB="91425"/>
                </a:tc>
                <a:tc>
                  <a:txBody>
                    <a:bodyPr/>
                    <a:lstStyle/>
                    <a:p>
                      <a:pPr marL="0" lvl="0" indent="0" algn="l" rtl="0">
                        <a:lnSpc>
                          <a:spcPct val="115000"/>
                        </a:lnSpc>
                        <a:spcBef>
                          <a:spcPts val="0"/>
                        </a:spcBef>
                        <a:spcAft>
                          <a:spcPts val="0"/>
                        </a:spcAft>
                        <a:buNone/>
                      </a:pPr>
                      <a:r>
                        <a:rPr lang="id" sz="1200">
                          <a:latin typeface="Calibri"/>
                          <a:ea typeface="Calibri"/>
                          <a:cs typeface="Calibri"/>
                          <a:sym typeface="Calibri"/>
                        </a:rPr>
                        <a:t>Hertina Susandari,S.T., M.T.</a:t>
                      </a:r>
                      <a:endParaRPr sz="1200">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latin typeface="Calibri"/>
                          <a:ea typeface="Calibri"/>
                          <a:cs typeface="Calibri"/>
                          <a:sym typeface="Calibri"/>
                        </a:rPr>
                        <a:t>Penelitian Dasar Internal Perguruan Tinggi - Dalam Negeri</a:t>
                      </a:r>
                      <a:endParaRPr sz="1200">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id" sz="1200">
                          <a:latin typeface="Calibri"/>
                          <a:ea typeface="Calibri"/>
                          <a:cs typeface="Calibri"/>
                          <a:sym typeface="Calibri"/>
                        </a:rPr>
                        <a:t>100.000.000</a:t>
                      </a:r>
                      <a:endParaRPr sz="1200">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ctr" rtl="0">
                        <a:lnSpc>
                          <a:spcPct val="115000"/>
                        </a:lnSpc>
                        <a:spcBef>
                          <a:spcPts val="0"/>
                        </a:spcBef>
                        <a:spcAft>
                          <a:spcPts val="0"/>
                        </a:spcAft>
                        <a:buNone/>
                      </a:pPr>
                      <a:r>
                        <a:rPr lang="id" sz="1200">
                          <a:latin typeface="Calibri"/>
                          <a:ea typeface="Calibri"/>
                          <a:cs typeface="Calibri"/>
                          <a:sym typeface="Calibri"/>
                        </a:rPr>
                        <a:t>2017</a:t>
                      </a:r>
                      <a:endParaRPr sz="1200">
                        <a:latin typeface="Calibri"/>
                        <a:ea typeface="Calibri"/>
                        <a:cs typeface="Calibri"/>
                        <a:sym typeface="Calibri"/>
                      </a:endParaRPr>
                    </a:p>
                  </a:txBody>
                  <a:tcPr marL="91425" marR="91425" marT="91425" marB="91425"/>
                </a:tc>
                <a:tc>
                  <a:txBody>
                    <a:bodyPr/>
                    <a:lstStyle/>
                    <a:p>
                      <a:pPr marL="0" lvl="0" indent="0" algn="l" rtl="0">
                        <a:lnSpc>
                          <a:spcPct val="115000"/>
                        </a:lnSpc>
                        <a:spcBef>
                          <a:spcPts val="0"/>
                        </a:spcBef>
                        <a:spcAft>
                          <a:spcPts val="0"/>
                        </a:spcAft>
                        <a:buNone/>
                      </a:pPr>
                      <a:r>
                        <a:rPr lang="id" sz="1200">
                          <a:latin typeface="Calibri"/>
                          <a:ea typeface="Calibri"/>
                          <a:cs typeface="Calibri"/>
                          <a:sym typeface="Calibri"/>
                        </a:rPr>
                        <a:t>Desain Penggoreng (Air fryer) Kerupuk Tanpa Minyak, Tanpa Pasir dan Tanpa Listrik untuk Rumah Tangga Menengah</a:t>
                      </a:r>
                      <a:endParaRPr sz="1200">
                        <a:latin typeface="Calibri"/>
                        <a:ea typeface="Calibri"/>
                        <a:cs typeface="Calibri"/>
                        <a:sym typeface="Calibri"/>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lnSpc>
                          <a:spcPct val="115000"/>
                        </a:lnSpc>
                        <a:spcBef>
                          <a:spcPts val="0"/>
                        </a:spcBef>
                        <a:spcAft>
                          <a:spcPts val="0"/>
                        </a:spcAft>
                        <a:buNone/>
                      </a:pPr>
                      <a:r>
                        <a:rPr lang="id" sz="1200">
                          <a:latin typeface="Calibri"/>
                          <a:ea typeface="Calibri"/>
                          <a:cs typeface="Calibri"/>
                          <a:sym typeface="Calibri"/>
                        </a:rPr>
                        <a:t>Hertina Susandari,S.T., M.T.</a:t>
                      </a:r>
                      <a:endParaRPr sz="1200">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latin typeface="Calibri"/>
                          <a:ea typeface="Calibri"/>
                          <a:cs typeface="Calibri"/>
                          <a:sym typeface="Calibri"/>
                        </a:rPr>
                        <a:t>Penelitian Dasar Internal Perguruan Tinggi - Dalam Negeri</a:t>
                      </a:r>
                      <a:endParaRPr sz="1200">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id" sz="1200">
                          <a:latin typeface="Calibri"/>
                          <a:ea typeface="Calibri"/>
                          <a:cs typeface="Calibri"/>
                          <a:sym typeface="Calibri"/>
                        </a:rPr>
                        <a:t>50.000.000</a:t>
                      </a:r>
                      <a:endParaRPr sz="1200">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4"/>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graphicFrame>
        <p:nvGraphicFramePr>
          <p:cNvPr id="78" name="Google Shape;78;p17"/>
          <p:cNvGraphicFramePr/>
          <p:nvPr/>
        </p:nvGraphicFramePr>
        <p:xfrm>
          <a:off x="340000" y="512913"/>
          <a:ext cx="8464000" cy="4193223"/>
        </p:xfrm>
        <a:graphic>
          <a:graphicData uri="http://schemas.openxmlformats.org/drawingml/2006/table">
            <a:tbl>
              <a:tblPr>
                <a:noFill/>
                <a:tableStyleId>{B9F7377E-20D6-4E0E-9047-806E3B2A191C}</a:tableStyleId>
              </a:tblPr>
              <a:tblGrid>
                <a:gridCol w="809250">
                  <a:extLst>
                    <a:ext uri="{9D8B030D-6E8A-4147-A177-3AD203B41FA5}">
                      <a16:colId xmlns:a16="http://schemas.microsoft.com/office/drawing/2014/main" val="20000"/>
                    </a:ext>
                  </a:extLst>
                </a:gridCol>
                <a:gridCol w="3773300">
                  <a:extLst>
                    <a:ext uri="{9D8B030D-6E8A-4147-A177-3AD203B41FA5}">
                      <a16:colId xmlns:a16="http://schemas.microsoft.com/office/drawing/2014/main" val="20001"/>
                    </a:ext>
                  </a:extLst>
                </a:gridCol>
                <a:gridCol w="1341900">
                  <a:extLst>
                    <a:ext uri="{9D8B030D-6E8A-4147-A177-3AD203B41FA5}">
                      <a16:colId xmlns:a16="http://schemas.microsoft.com/office/drawing/2014/main" val="20002"/>
                    </a:ext>
                  </a:extLst>
                </a:gridCol>
                <a:gridCol w="1410800">
                  <a:extLst>
                    <a:ext uri="{9D8B030D-6E8A-4147-A177-3AD203B41FA5}">
                      <a16:colId xmlns:a16="http://schemas.microsoft.com/office/drawing/2014/main" val="20003"/>
                    </a:ext>
                  </a:extLst>
                </a:gridCol>
                <a:gridCol w="1128750">
                  <a:extLst>
                    <a:ext uri="{9D8B030D-6E8A-4147-A177-3AD203B41FA5}">
                      <a16:colId xmlns:a16="http://schemas.microsoft.com/office/drawing/2014/main" val="20004"/>
                    </a:ext>
                  </a:extLst>
                </a:gridCol>
              </a:tblGrid>
              <a:tr h="396200">
                <a:tc>
                  <a:txBody>
                    <a:bodyPr/>
                    <a:lstStyle/>
                    <a:p>
                      <a:pPr marL="0" lvl="0" indent="0" algn="ctr" rtl="0">
                        <a:spcBef>
                          <a:spcPts val="0"/>
                        </a:spcBef>
                        <a:spcAft>
                          <a:spcPts val="0"/>
                        </a:spcAft>
                        <a:buNone/>
                      </a:pPr>
                      <a:r>
                        <a:rPr lang="id" sz="1200" b="1">
                          <a:solidFill>
                            <a:schemeClr val="dk1"/>
                          </a:solidFill>
                          <a:latin typeface="Calibri"/>
                          <a:ea typeface="Calibri"/>
                          <a:cs typeface="Calibri"/>
                          <a:sym typeface="Calibri"/>
                        </a:rPr>
                        <a:t>Tahun</a:t>
                      </a:r>
                      <a:endParaRPr sz="1200" b="1">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d" sz="1200" b="1">
                          <a:solidFill>
                            <a:schemeClr val="dk1"/>
                          </a:solidFill>
                          <a:latin typeface="Calibri"/>
                          <a:ea typeface="Calibri"/>
                          <a:cs typeface="Calibri"/>
                          <a:sym typeface="Calibri"/>
                        </a:rPr>
                        <a:t>Judul</a:t>
                      </a:r>
                      <a:endParaRPr sz="1200" b="1">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d" sz="1200" b="1">
                          <a:solidFill>
                            <a:schemeClr val="dk1"/>
                          </a:solidFill>
                          <a:latin typeface="Calibri"/>
                          <a:ea typeface="Calibri"/>
                          <a:cs typeface="Calibri"/>
                          <a:sym typeface="Calibri"/>
                        </a:rPr>
                        <a:t>Peneliti</a:t>
                      </a:r>
                      <a:endParaRPr sz="1200" b="1">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d" sz="1200" b="1">
                          <a:solidFill>
                            <a:schemeClr val="dk1"/>
                          </a:solidFill>
                          <a:latin typeface="Calibri"/>
                          <a:ea typeface="Calibri"/>
                          <a:cs typeface="Calibri"/>
                          <a:sym typeface="Calibri"/>
                        </a:rPr>
                        <a:t>Skema</a:t>
                      </a:r>
                      <a:endParaRPr sz="1200" b="1">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d" sz="1200" b="1">
                          <a:solidFill>
                            <a:schemeClr val="dk1"/>
                          </a:solidFill>
                          <a:latin typeface="Calibri"/>
                          <a:ea typeface="Calibri"/>
                          <a:cs typeface="Calibri"/>
                          <a:sym typeface="Calibri"/>
                        </a:rPr>
                        <a:t>Dana</a:t>
                      </a:r>
                      <a:endParaRPr sz="1200" b="1">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ctr" rtl="0">
                        <a:lnSpc>
                          <a:spcPct val="115000"/>
                        </a:lnSpc>
                        <a:spcBef>
                          <a:spcPts val="0"/>
                        </a:spcBef>
                        <a:spcAft>
                          <a:spcPts val="0"/>
                        </a:spcAft>
                        <a:buNone/>
                      </a:pPr>
                      <a:r>
                        <a:rPr lang="id" sz="1200">
                          <a:latin typeface="Calibri"/>
                          <a:ea typeface="Calibri"/>
                          <a:cs typeface="Calibri"/>
                          <a:sym typeface="Calibri"/>
                        </a:rPr>
                        <a:t>2017</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latin typeface="Calibri"/>
                          <a:ea typeface="Calibri"/>
                          <a:cs typeface="Calibri"/>
                          <a:sym typeface="Calibri"/>
                        </a:rPr>
                        <a:t>Perumusan Kebijakan Pengembangan Sistem Terintegrasi Aplikasi Smart Eco Campus untuk Meningkatkan Pengetahuan Warga ITS tentang Program ITS Smart Eco Campus </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latin typeface="Calibri"/>
                          <a:ea typeface="Calibri"/>
                          <a:cs typeface="Calibri"/>
                          <a:sym typeface="Calibri"/>
                        </a:rPr>
                        <a:t>Hertina Susandari,S.T., M.T.</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latin typeface="Calibri"/>
                          <a:ea typeface="Calibri"/>
                          <a:cs typeface="Calibri"/>
                          <a:sym typeface="Calibri"/>
                        </a:rPr>
                        <a:t>Penelitian Dasar Internal Perguruan Tinggi - Dalam Negeri</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id" sz="1200">
                          <a:latin typeface="Calibri"/>
                          <a:ea typeface="Calibri"/>
                          <a:cs typeface="Calibri"/>
                          <a:sym typeface="Calibri"/>
                        </a:rPr>
                        <a:t>25.000.000</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lnSpc>
                          <a:spcPct val="115000"/>
                        </a:lnSpc>
                        <a:spcBef>
                          <a:spcPts val="0"/>
                        </a:spcBef>
                        <a:spcAft>
                          <a:spcPts val="0"/>
                        </a:spcAft>
                        <a:buNone/>
                      </a:pPr>
                      <a:r>
                        <a:rPr lang="id" sz="1200">
                          <a:latin typeface="Calibri"/>
                          <a:ea typeface="Calibri"/>
                          <a:cs typeface="Calibri"/>
                          <a:sym typeface="Calibri"/>
                        </a:rPr>
                        <a:t>2019</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latin typeface="Calibri"/>
                          <a:ea typeface="Calibri"/>
                          <a:cs typeface="Calibri"/>
                          <a:sym typeface="Calibri"/>
                        </a:rPr>
                        <a:t>Pengolahan Plastik Daur Ulang sebagai Material Baru Furniture</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latin typeface="Calibri"/>
                          <a:ea typeface="Calibri"/>
                          <a:cs typeface="Calibri"/>
                          <a:sym typeface="Calibri"/>
                        </a:rPr>
                        <a:t>Ellya Zulaikha, S.T., M.Sn., Ph.D</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latin typeface="Calibri"/>
                          <a:ea typeface="Calibri"/>
                          <a:cs typeface="Calibri"/>
                          <a:sym typeface="Calibri"/>
                        </a:rPr>
                        <a:t>Dana Departemen</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id" sz="1200">
                          <a:solidFill>
                            <a:schemeClr val="dk1"/>
                          </a:solidFill>
                          <a:latin typeface="Calibri"/>
                          <a:ea typeface="Calibri"/>
                          <a:cs typeface="Calibri"/>
                          <a:sym typeface="Calibri"/>
                        </a:rPr>
                        <a:t>20.000.000</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ctr" rtl="0">
                        <a:lnSpc>
                          <a:spcPct val="115000"/>
                        </a:lnSpc>
                        <a:spcBef>
                          <a:spcPts val="0"/>
                        </a:spcBef>
                        <a:spcAft>
                          <a:spcPts val="0"/>
                        </a:spcAft>
                        <a:buNone/>
                      </a:pPr>
                      <a:r>
                        <a:rPr lang="id" sz="1200">
                          <a:solidFill>
                            <a:schemeClr val="dk1"/>
                          </a:solidFill>
                          <a:latin typeface="Calibri"/>
                          <a:ea typeface="Calibri"/>
                          <a:cs typeface="Calibri"/>
                          <a:sym typeface="Calibri"/>
                        </a:rPr>
                        <a:t>2018</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Studi Penggunaan Bahan Anti Semut Alami untuk Dinnerware</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Ellya Zulaikha, S.T., M.Sn., Ph.D</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Dana Departemen</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id" sz="1200">
                          <a:solidFill>
                            <a:schemeClr val="dk1"/>
                          </a:solidFill>
                          <a:latin typeface="Calibri"/>
                          <a:ea typeface="Calibri"/>
                          <a:cs typeface="Calibri"/>
                          <a:sym typeface="Calibri"/>
                        </a:rPr>
                        <a:t>20.000.000</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ctr" rtl="0">
                        <a:lnSpc>
                          <a:spcPct val="115000"/>
                        </a:lnSpc>
                        <a:spcBef>
                          <a:spcPts val="0"/>
                        </a:spcBef>
                        <a:spcAft>
                          <a:spcPts val="0"/>
                        </a:spcAft>
                        <a:buNone/>
                      </a:pPr>
                      <a:r>
                        <a:rPr lang="id" sz="1200">
                          <a:solidFill>
                            <a:schemeClr val="dk1"/>
                          </a:solidFill>
                          <a:latin typeface="Calibri"/>
                          <a:ea typeface="Calibri"/>
                          <a:cs typeface="Calibri"/>
                          <a:sym typeface="Calibri"/>
                        </a:rPr>
                        <a:t>2018</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Pengembangan </a:t>
                      </a:r>
                      <a:r>
                        <a:rPr lang="id" sz="1200" i="1">
                          <a:solidFill>
                            <a:schemeClr val="dk1"/>
                          </a:solidFill>
                          <a:latin typeface="Calibri"/>
                          <a:ea typeface="Calibri"/>
                          <a:cs typeface="Calibri"/>
                          <a:sym typeface="Calibri"/>
                        </a:rPr>
                        <a:t>Air Purifier Bike </a:t>
                      </a:r>
                      <a:r>
                        <a:rPr lang="id" sz="1200">
                          <a:solidFill>
                            <a:schemeClr val="dk1"/>
                          </a:solidFill>
                          <a:latin typeface="Calibri"/>
                          <a:ea typeface="Calibri"/>
                          <a:cs typeface="Calibri"/>
                          <a:sym typeface="Calibri"/>
                        </a:rPr>
                        <a:t>untuk Menunjang Upaya Penurunan Tingkat Polusi Udara Kota</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Dr. Ir. Bambang Iskandriawan, M. Eng.</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Program Pengembangan Teknologi Industri I</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id" sz="1200">
                          <a:solidFill>
                            <a:schemeClr val="dk1"/>
                          </a:solidFill>
                          <a:latin typeface="Calibri"/>
                          <a:ea typeface="Calibri"/>
                          <a:cs typeface="Calibri"/>
                          <a:sym typeface="Calibri"/>
                        </a:rPr>
                        <a:t>678.900.000</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ctr" rtl="0">
                        <a:lnSpc>
                          <a:spcPct val="115000"/>
                        </a:lnSpc>
                        <a:spcBef>
                          <a:spcPts val="0"/>
                        </a:spcBef>
                        <a:spcAft>
                          <a:spcPts val="0"/>
                        </a:spcAft>
                        <a:buNone/>
                      </a:pPr>
                      <a:r>
                        <a:rPr lang="id" sz="1200">
                          <a:solidFill>
                            <a:schemeClr val="dk1"/>
                          </a:solidFill>
                          <a:latin typeface="Calibri"/>
                          <a:ea typeface="Calibri"/>
                          <a:cs typeface="Calibri"/>
                          <a:sym typeface="Calibri"/>
                        </a:rPr>
                        <a:t>2018</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Usaha Penghematan Konsumsi Energi Listrik Sistem Pengkondisian Udara pada Gedung Apartemen melalui Studi Orientasi, Elevasi dan Material Bangunan</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Dr. Ir. Bambang Iskandriawan, M. Eng.</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id" sz="1200">
                          <a:solidFill>
                            <a:schemeClr val="dk1"/>
                          </a:solidFill>
                          <a:latin typeface="Calibri"/>
                          <a:ea typeface="Calibri"/>
                          <a:cs typeface="Calibri"/>
                          <a:sym typeface="Calibri"/>
                        </a:rPr>
                        <a:t>Penelitian Unggulan Dana ITS</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397.409.000</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5"/>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graphicFrame>
        <p:nvGraphicFramePr>
          <p:cNvPr id="83" name="Google Shape;83;p18"/>
          <p:cNvGraphicFramePr/>
          <p:nvPr/>
        </p:nvGraphicFramePr>
        <p:xfrm>
          <a:off x="340000" y="224900"/>
          <a:ext cx="8464000" cy="3391756"/>
        </p:xfrm>
        <a:graphic>
          <a:graphicData uri="http://schemas.openxmlformats.org/drawingml/2006/table">
            <a:tbl>
              <a:tblPr>
                <a:noFill/>
                <a:tableStyleId>{B9F7377E-20D6-4E0E-9047-806E3B2A191C}</a:tableStyleId>
              </a:tblPr>
              <a:tblGrid>
                <a:gridCol w="872375">
                  <a:extLst>
                    <a:ext uri="{9D8B030D-6E8A-4147-A177-3AD203B41FA5}">
                      <a16:colId xmlns:a16="http://schemas.microsoft.com/office/drawing/2014/main" val="20000"/>
                    </a:ext>
                  </a:extLst>
                </a:gridCol>
                <a:gridCol w="3387875">
                  <a:extLst>
                    <a:ext uri="{9D8B030D-6E8A-4147-A177-3AD203B41FA5}">
                      <a16:colId xmlns:a16="http://schemas.microsoft.com/office/drawing/2014/main" val="20001"/>
                    </a:ext>
                  </a:extLst>
                </a:gridCol>
                <a:gridCol w="1368775">
                  <a:extLst>
                    <a:ext uri="{9D8B030D-6E8A-4147-A177-3AD203B41FA5}">
                      <a16:colId xmlns:a16="http://schemas.microsoft.com/office/drawing/2014/main" val="20002"/>
                    </a:ext>
                  </a:extLst>
                </a:gridCol>
                <a:gridCol w="1571925">
                  <a:extLst>
                    <a:ext uri="{9D8B030D-6E8A-4147-A177-3AD203B41FA5}">
                      <a16:colId xmlns:a16="http://schemas.microsoft.com/office/drawing/2014/main" val="20003"/>
                    </a:ext>
                  </a:extLst>
                </a:gridCol>
                <a:gridCol w="1263050">
                  <a:extLst>
                    <a:ext uri="{9D8B030D-6E8A-4147-A177-3AD203B41FA5}">
                      <a16:colId xmlns:a16="http://schemas.microsoft.com/office/drawing/2014/main" val="20004"/>
                    </a:ext>
                  </a:extLst>
                </a:gridCol>
              </a:tblGrid>
              <a:tr h="396200">
                <a:tc>
                  <a:txBody>
                    <a:bodyPr/>
                    <a:lstStyle/>
                    <a:p>
                      <a:pPr marL="0" lvl="0" indent="0" algn="ctr" rtl="0">
                        <a:spcBef>
                          <a:spcPts val="0"/>
                        </a:spcBef>
                        <a:spcAft>
                          <a:spcPts val="0"/>
                        </a:spcAft>
                        <a:buNone/>
                      </a:pPr>
                      <a:r>
                        <a:rPr lang="id" sz="1200" b="1">
                          <a:solidFill>
                            <a:schemeClr val="dk1"/>
                          </a:solidFill>
                          <a:latin typeface="Calibri"/>
                          <a:ea typeface="Calibri"/>
                          <a:cs typeface="Calibri"/>
                          <a:sym typeface="Calibri"/>
                        </a:rPr>
                        <a:t>Tahun</a:t>
                      </a:r>
                      <a:endParaRPr sz="1200" b="1">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d" sz="1200" b="1">
                          <a:solidFill>
                            <a:schemeClr val="dk1"/>
                          </a:solidFill>
                          <a:latin typeface="Calibri"/>
                          <a:ea typeface="Calibri"/>
                          <a:cs typeface="Calibri"/>
                          <a:sym typeface="Calibri"/>
                        </a:rPr>
                        <a:t>Judul</a:t>
                      </a:r>
                      <a:endParaRPr sz="1200" b="1">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d" sz="1200" b="1">
                          <a:solidFill>
                            <a:schemeClr val="dk1"/>
                          </a:solidFill>
                          <a:latin typeface="Calibri"/>
                          <a:ea typeface="Calibri"/>
                          <a:cs typeface="Calibri"/>
                          <a:sym typeface="Calibri"/>
                        </a:rPr>
                        <a:t>Peneliti</a:t>
                      </a:r>
                      <a:endParaRPr sz="1200" b="1">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d" sz="1200" b="1">
                          <a:solidFill>
                            <a:schemeClr val="dk1"/>
                          </a:solidFill>
                          <a:latin typeface="Calibri"/>
                          <a:ea typeface="Calibri"/>
                          <a:cs typeface="Calibri"/>
                          <a:sym typeface="Calibri"/>
                        </a:rPr>
                        <a:t>Skema</a:t>
                      </a:r>
                      <a:endParaRPr sz="1200" b="1">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d" sz="1200" b="1">
                          <a:solidFill>
                            <a:schemeClr val="dk1"/>
                          </a:solidFill>
                          <a:latin typeface="Calibri"/>
                          <a:ea typeface="Calibri"/>
                          <a:cs typeface="Calibri"/>
                          <a:sym typeface="Calibri"/>
                        </a:rPr>
                        <a:t>Dana</a:t>
                      </a:r>
                      <a:endParaRPr sz="1200" b="1">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ctr" rtl="0">
                        <a:lnSpc>
                          <a:spcPct val="115000"/>
                        </a:lnSpc>
                        <a:spcBef>
                          <a:spcPts val="0"/>
                        </a:spcBef>
                        <a:spcAft>
                          <a:spcPts val="0"/>
                        </a:spcAft>
                        <a:buNone/>
                      </a:pPr>
                      <a:r>
                        <a:rPr lang="id" sz="1200">
                          <a:solidFill>
                            <a:schemeClr val="dk1"/>
                          </a:solidFill>
                          <a:latin typeface="Calibri"/>
                          <a:ea typeface="Calibri"/>
                          <a:cs typeface="Calibri"/>
                          <a:sym typeface="Calibri"/>
                        </a:rPr>
                        <a:t>2019</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Pengolahan Plastik Daur Ulang Sebagai Material Baru Furniture</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Ellya Zulaikha, S.T., M.Sn., Ph.D</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Dana Departemen</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id" sz="1200">
                          <a:solidFill>
                            <a:schemeClr val="dk1"/>
                          </a:solidFill>
                          <a:latin typeface="Calibri"/>
                          <a:ea typeface="Calibri"/>
                          <a:cs typeface="Calibri"/>
                          <a:sym typeface="Calibri"/>
                        </a:rPr>
                        <a:t>20.000.000</a:t>
                      </a:r>
                      <a:endParaRPr sz="1200">
                        <a:solidFill>
                          <a:schemeClr val="dk1"/>
                        </a:solidFill>
                        <a:latin typeface="Calibri"/>
                        <a:ea typeface="Calibri"/>
                        <a:cs typeface="Calibri"/>
                        <a:sym typeface="Calibri"/>
                      </a:endParaRPr>
                    </a:p>
                    <a:p>
                      <a:pPr marL="0" lvl="0" indent="0" algn="ctr" rtl="0">
                        <a:lnSpc>
                          <a:spcPct val="115000"/>
                        </a:lnSpc>
                        <a:spcBef>
                          <a:spcPts val="0"/>
                        </a:spcBef>
                        <a:spcAft>
                          <a:spcPts val="0"/>
                        </a:spcAft>
                        <a:buNone/>
                      </a:pP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lnSpc>
                          <a:spcPct val="115000"/>
                        </a:lnSpc>
                        <a:spcBef>
                          <a:spcPts val="0"/>
                        </a:spcBef>
                        <a:spcAft>
                          <a:spcPts val="0"/>
                        </a:spcAft>
                        <a:buNone/>
                      </a:pPr>
                      <a:r>
                        <a:rPr lang="id" sz="1200">
                          <a:solidFill>
                            <a:schemeClr val="dk1"/>
                          </a:solidFill>
                          <a:latin typeface="Calibri"/>
                          <a:ea typeface="Calibri"/>
                          <a:cs typeface="Calibri"/>
                          <a:sym typeface="Calibri"/>
                        </a:rPr>
                        <a:t>2019</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Penggunaan Balance Scorecard dalam Penyusunan Perencanaan Pengadaan Belanja Modal Laboratorium untuk Peningkatan Efisiensi Anggaran di Lingkungan ITS</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Hertina Susandari, S.T., M.T.c</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Clr>
                          <a:schemeClr val="dk1"/>
                        </a:buClr>
                        <a:buSzPts val="1100"/>
                        <a:buFont typeface="Arial"/>
                        <a:buNone/>
                      </a:pPr>
                      <a:r>
                        <a:rPr lang="id" sz="1200">
                          <a:solidFill>
                            <a:schemeClr val="dk1"/>
                          </a:solidFill>
                          <a:latin typeface="Calibri"/>
                          <a:ea typeface="Calibri"/>
                          <a:cs typeface="Calibri"/>
                          <a:sym typeface="Calibri"/>
                        </a:rPr>
                        <a:t>Penelitian Dasar Internal Perguruan Tinggi - Dalam Negeri</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id" sz="1200">
                          <a:solidFill>
                            <a:schemeClr val="dk1"/>
                          </a:solidFill>
                          <a:latin typeface="Calibri"/>
                          <a:ea typeface="Calibri"/>
                          <a:cs typeface="Calibri"/>
                          <a:sym typeface="Calibri"/>
                        </a:rPr>
                        <a:t>10.000.000</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ctr" rtl="0">
                        <a:lnSpc>
                          <a:spcPct val="115000"/>
                        </a:lnSpc>
                        <a:spcBef>
                          <a:spcPts val="0"/>
                        </a:spcBef>
                        <a:spcAft>
                          <a:spcPts val="0"/>
                        </a:spcAft>
                        <a:buNone/>
                      </a:pPr>
                      <a:r>
                        <a:rPr lang="id" sz="1200">
                          <a:solidFill>
                            <a:schemeClr val="dk1"/>
                          </a:solidFill>
                          <a:latin typeface="Calibri"/>
                          <a:ea typeface="Calibri"/>
                          <a:cs typeface="Calibri"/>
                          <a:sym typeface="Calibri"/>
                        </a:rPr>
                        <a:t>2019 - 2021</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Desain Model Pariwisata Bahari Berbasis Masyarakat</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Hertina Susandari, S.T., M.T.</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KRU - PT Dikti</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id" sz="1200">
                          <a:solidFill>
                            <a:schemeClr val="dk1"/>
                          </a:solidFill>
                          <a:latin typeface="Calibri"/>
                          <a:ea typeface="Calibri"/>
                          <a:cs typeface="Calibri"/>
                          <a:sym typeface="Calibri"/>
                        </a:rPr>
                        <a:t>300.000.000</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ctr" rtl="0">
                        <a:lnSpc>
                          <a:spcPct val="115000"/>
                        </a:lnSpc>
                        <a:spcBef>
                          <a:spcPts val="0"/>
                        </a:spcBef>
                        <a:spcAft>
                          <a:spcPts val="0"/>
                        </a:spcAft>
                        <a:buNone/>
                      </a:pPr>
                      <a:r>
                        <a:rPr lang="id" sz="1200">
                          <a:solidFill>
                            <a:schemeClr val="dk1"/>
                          </a:solidFill>
                          <a:latin typeface="Calibri"/>
                          <a:ea typeface="Calibri"/>
                          <a:cs typeface="Calibri"/>
                          <a:sym typeface="Calibri"/>
                        </a:rPr>
                        <a:t>2020</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Desain Portable Commuter Bike yang Sesuai dengan Karakteristik Moda Transportasi Kota</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Dr. Ir. Bambang Iskandriawan, M. Eng.</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id" sz="1200">
                          <a:latin typeface="Calibri"/>
                          <a:ea typeface="Calibri"/>
                          <a:cs typeface="Calibri"/>
                          <a:sym typeface="Calibri"/>
                        </a:rPr>
                        <a:t>Penelitian Terapan Kompetitif Nasional Ristekdikti/Ristekbrin</a:t>
                      </a:r>
                      <a:endParaRPr sz="1200">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113.600.000</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graphicFrame>
        <p:nvGraphicFramePr>
          <p:cNvPr id="88" name="Google Shape;88;p19"/>
          <p:cNvGraphicFramePr/>
          <p:nvPr/>
        </p:nvGraphicFramePr>
        <p:xfrm>
          <a:off x="340000" y="407763"/>
          <a:ext cx="8464000" cy="4403535"/>
        </p:xfrm>
        <a:graphic>
          <a:graphicData uri="http://schemas.openxmlformats.org/drawingml/2006/table">
            <a:tbl>
              <a:tblPr>
                <a:noFill/>
                <a:tableStyleId>{B9F7377E-20D6-4E0E-9047-806E3B2A191C}</a:tableStyleId>
              </a:tblPr>
              <a:tblGrid>
                <a:gridCol w="872375">
                  <a:extLst>
                    <a:ext uri="{9D8B030D-6E8A-4147-A177-3AD203B41FA5}">
                      <a16:colId xmlns:a16="http://schemas.microsoft.com/office/drawing/2014/main" val="20000"/>
                    </a:ext>
                  </a:extLst>
                </a:gridCol>
                <a:gridCol w="3387875">
                  <a:extLst>
                    <a:ext uri="{9D8B030D-6E8A-4147-A177-3AD203B41FA5}">
                      <a16:colId xmlns:a16="http://schemas.microsoft.com/office/drawing/2014/main" val="20001"/>
                    </a:ext>
                  </a:extLst>
                </a:gridCol>
                <a:gridCol w="1368775">
                  <a:extLst>
                    <a:ext uri="{9D8B030D-6E8A-4147-A177-3AD203B41FA5}">
                      <a16:colId xmlns:a16="http://schemas.microsoft.com/office/drawing/2014/main" val="20002"/>
                    </a:ext>
                  </a:extLst>
                </a:gridCol>
                <a:gridCol w="1571925">
                  <a:extLst>
                    <a:ext uri="{9D8B030D-6E8A-4147-A177-3AD203B41FA5}">
                      <a16:colId xmlns:a16="http://schemas.microsoft.com/office/drawing/2014/main" val="20003"/>
                    </a:ext>
                  </a:extLst>
                </a:gridCol>
                <a:gridCol w="1263050">
                  <a:extLst>
                    <a:ext uri="{9D8B030D-6E8A-4147-A177-3AD203B41FA5}">
                      <a16:colId xmlns:a16="http://schemas.microsoft.com/office/drawing/2014/main" val="20004"/>
                    </a:ext>
                  </a:extLst>
                </a:gridCol>
              </a:tblGrid>
              <a:tr h="396200">
                <a:tc>
                  <a:txBody>
                    <a:bodyPr/>
                    <a:lstStyle/>
                    <a:p>
                      <a:pPr marL="0" lvl="0" indent="0" algn="ctr" rtl="0">
                        <a:spcBef>
                          <a:spcPts val="0"/>
                        </a:spcBef>
                        <a:spcAft>
                          <a:spcPts val="0"/>
                        </a:spcAft>
                        <a:buNone/>
                      </a:pPr>
                      <a:r>
                        <a:rPr lang="id" sz="1200" b="1">
                          <a:solidFill>
                            <a:schemeClr val="dk1"/>
                          </a:solidFill>
                          <a:latin typeface="Calibri"/>
                          <a:ea typeface="Calibri"/>
                          <a:cs typeface="Calibri"/>
                          <a:sym typeface="Calibri"/>
                        </a:rPr>
                        <a:t>Tahun</a:t>
                      </a:r>
                      <a:endParaRPr sz="1200" b="1">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d" sz="1200" b="1">
                          <a:solidFill>
                            <a:schemeClr val="dk1"/>
                          </a:solidFill>
                          <a:latin typeface="Calibri"/>
                          <a:ea typeface="Calibri"/>
                          <a:cs typeface="Calibri"/>
                          <a:sym typeface="Calibri"/>
                        </a:rPr>
                        <a:t>Judul</a:t>
                      </a:r>
                      <a:endParaRPr sz="1200" b="1">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d" sz="1200" b="1">
                          <a:solidFill>
                            <a:schemeClr val="dk1"/>
                          </a:solidFill>
                          <a:latin typeface="Calibri"/>
                          <a:ea typeface="Calibri"/>
                          <a:cs typeface="Calibri"/>
                          <a:sym typeface="Calibri"/>
                        </a:rPr>
                        <a:t>Peneliti</a:t>
                      </a:r>
                      <a:endParaRPr sz="1200" b="1">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d" sz="1200" b="1">
                          <a:solidFill>
                            <a:schemeClr val="dk1"/>
                          </a:solidFill>
                          <a:latin typeface="Calibri"/>
                          <a:ea typeface="Calibri"/>
                          <a:cs typeface="Calibri"/>
                          <a:sym typeface="Calibri"/>
                        </a:rPr>
                        <a:t>Skema</a:t>
                      </a:r>
                      <a:endParaRPr sz="1200" b="1">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d" sz="1200" b="1">
                          <a:solidFill>
                            <a:schemeClr val="dk1"/>
                          </a:solidFill>
                          <a:latin typeface="Calibri"/>
                          <a:ea typeface="Calibri"/>
                          <a:cs typeface="Calibri"/>
                          <a:sym typeface="Calibri"/>
                        </a:rPr>
                        <a:t>Dana</a:t>
                      </a:r>
                      <a:endParaRPr sz="1200" b="1">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ctr" rtl="0">
                        <a:lnSpc>
                          <a:spcPct val="115000"/>
                        </a:lnSpc>
                        <a:spcBef>
                          <a:spcPts val="0"/>
                        </a:spcBef>
                        <a:spcAft>
                          <a:spcPts val="0"/>
                        </a:spcAft>
                        <a:buNone/>
                      </a:pPr>
                      <a:r>
                        <a:rPr lang="id" sz="1200">
                          <a:solidFill>
                            <a:schemeClr val="dk1"/>
                          </a:solidFill>
                          <a:latin typeface="Calibri"/>
                          <a:ea typeface="Calibri"/>
                          <a:cs typeface="Calibri"/>
                          <a:sym typeface="Calibri"/>
                        </a:rPr>
                        <a:t>2020</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Desain Interior dan Human Factors iCar ITS</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Dr. Ir. Bambang Iskandriawan, M. Eng.</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id" sz="1200">
                          <a:latin typeface="Calibri"/>
                          <a:ea typeface="Calibri"/>
                          <a:cs typeface="Calibri"/>
                          <a:sym typeface="Calibri"/>
                        </a:rPr>
                        <a:t>Penelitian Unggulan Dana ITS</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110.000.000</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lnSpc>
                          <a:spcPct val="115000"/>
                        </a:lnSpc>
                        <a:spcBef>
                          <a:spcPts val="0"/>
                        </a:spcBef>
                        <a:spcAft>
                          <a:spcPts val="0"/>
                        </a:spcAft>
                        <a:buNone/>
                      </a:pPr>
                      <a:r>
                        <a:rPr lang="id" sz="1200">
                          <a:solidFill>
                            <a:schemeClr val="dk1"/>
                          </a:solidFill>
                          <a:latin typeface="Calibri"/>
                          <a:ea typeface="Calibri"/>
                          <a:cs typeface="Calibri"/>
                          <a:sym typeface="Calibri"/>
                        </a:rPr>
                        <a:t>2020</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Telaah Efektifitas Metode Pengalaman Pengguna (Ux Research) Dalam Pengembangan Desain Produk Perhiasan</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Ellya Zulaikha, S.T., M.Sn., Ph.D</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Dana Departemen</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id" sz="1200">
                          <a:solidFill>
                            <a:schemeClr val="dk1"/>
                          </a:solidFill>
                          <a:latin typeface="Calibri"/>
                          <a:ea typeface="Calibri"/>
                          <a:cs typeface="Calibri"/>
                          <a:sym typeface="Calibri"/>
                        </a:rPr>
                        <a:t>20.000.000</a:t>
                      </a:r>
                      <a:endParaRPr sz="1200">
                        <a:solidFill>
                          <a:schemeClr val="dk1"/>
                        </a:solidFill>
                        <a:latin typeface="Calibri"/>
                        <a:ea typeface="Calibri"/>
                        <a:cs typeface="Calibri"/>
                        <a:sym typeface="Calibri"/>
                      </a:endParaRPr>
                    </a:p>
                    <a:p>
                      <a:pPr marL="0" lvl="0" indent="0" algn="ctr" rtl="0">
                        <a:lnSpc>
                          <a:spcPct val="115000"/>
                        </a:lnSpc>
                        <a:spcBef>
                          <a:spcPts val="0"/>
                        </a:spcBef>
                        <a:spcAft>
                          <a:spcPts val="0"/>
                        </a:spcAft>
                        <a:buNone/>
                      </a:pP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ctr" rtl="0">
                        <a:lnSpc>
                          <a:spcPct val="115000"/>
                        </a:lnSpc>
                        <a:spcBef>
                          <a:spcPts val="0"/>
                        </a:spcBef>
                        <a:spcAft>
                          <a:spcPts val="0"/>
                        </a:spcAft>
                        <a:buNone/>
                      </a:pPr>
                      <a:r>
                        <a:rPr lang="id" sz="1200">
                          <a:solidFill>
                            <a:schemeClr val="dk1"/>
                          </a:solidFill>
                          <a:latin typeface="Calibri"/>
                          <a:ea typeface="Calibri"/>
                          <a:cs typeface="Calibri"/>
                          <a:sym typeface="Calibri"/>
                        </a:rPr>
                        <a:t>2021</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Desain Smart Detachable Air Purifier untuk Penggunaan di Mobil dan di Rumah sebagai Upaya Peningkatan TKDN Produk</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Dr. Ir. Bambang Iskandriawan, M. Eng.</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Penelitian Kolaborasi Pusat ITS</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200.000.000</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3"/>
                  </a:ext>
                </a:extLst>
              </a:tr>
              <a:tr h="381000">
                <a:tc>
                  <a:txBody>
                    <a:bodyPr/>
                    <a:lstStyle/>
                    <a:p>
                      <a:pPr marL="0" lvl="0" indent="0" algn="ctr" rtl="0">
                        <a:lnSpc>
                          <a:spcPct val="115000"/>
                        </a:lnSpc>
                        <a:spcBef>
                          <a:spcPts val="0"/>
                        </a:spcBef>
                        <a:spcAft>
                          <a:spcPts val="0"/>
                        </a:spcAft>
                        <a:buNone/>
                      </a:pPr>
                      <a:r>
                        <a:rPr lang="id" sz="1200">
                          <a:solidFill>
                            <a:schemeClr val="dk1"/>
                          </a:solidFill>
                          <a:latin typeface="Calibri"/>
                          <a:ea typeface="Calibri"/>
                          <a:cs typeface="Calibri"/>
                          <a:sym typeface="Calibri"/>
                        </a:rPr>
                        <a:t>2021</a:t>
                      </a:r>
                      <a:endParaRPr sz="1200">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Desain Enclosure dan User Interface untuk Smart Detachable Air Purifier untuk Penggunaan di Mobil dan di Rumah sebagai Upaya Peningkatan TKDN</a:t>
                      </a:r>
                      <a:endParaRPr sz="1200">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Dr. Ir. Bambang Iskandriawan, M. Eng.</a:t>
                      </a:r>
                      <a:endParaRPr sz="1200">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Penelitian Kolaborasi Pusat ITS</a:t>
                      </a:r>
                      <a:endParaRPr sz="1200">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100.000.000</a:t>
                      </a:r>
                      <a:endParaRPr sz="1200">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ctr" rtl="0">
                        <a:lnSpc>
                          <a:spcPct val="115000"/>
                        </a:lnSpc>
                        <a:spcBef>
                          <a:spcPts val="0"/>
                        </a:spcBef>
                        <a:spcAft>
                          <a:spcPts val="0"/>
                        </a:spcAft>
                        <a:buNone/>
                      </a:pPr>
                      <a:r>
                        <a:rPr lang="id" sz="1200">
                          <a:solidFill>
                            <a:schemeClr val="dk1"/>
                          </a:solidFill>
                          <a:latin typeface="Calibri"/>
                          <a:ea typeface="Calibri"/>
                          <a:cs typeface="Calibri"/>
                          <a:sym typeface="Calibri"/>
                        </a:rPr>
                        <a:t>2021</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Pengembangan Prototype dan Uji Klinik Smart Laryngoscope</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Ellya Zulaikha, S.T., M.Sn., Ph.D</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Penelitian Kolaborasi Pusat ITS (dengan Lab SDM)</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id" sz="1200">
                          <a:solidFill>
                            <a:schemeClr val="dk1"/>
                          </a:solidFill>
                          <a:latin typeface="Calibri"/>
                          <a:ea typeface="Calibri"/>
                          <a:cs typeface="Calibri"/>
                          <a:sym typeface="Calibri"/>
                        </a:rPr>
                        <a:t>50.000.000</a:t>
                      </a:r>
                      <a:endParaRPr sz="12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graphicFrame>
        <p:nvGraphicFramePr>
          <p:cNvPr id="93" name="Google Shape;93;p20"/>
          <p:cNvGraphicFramePr/>
          <p:nvPr/>
        </p:nvGraphicFramePr>
        <p:xfrm>
          <a:off x="340000" y="224900"/>
          <a:ext cx="8464000" cy="1578510"/>
        </p:xfrm>
        <a:graphic>
          <a:graphicData uri="http://schemas.openxmlformats.org/drawingml/2006/table">
            <a:tbl>
              <a:tblPr>
                <a:noFill/>
                <a:tableStyleId>{B9F7377E-20D6-4E0E-9047-806E3B2A191C}</a:tableStyleId>
              </a:tblPr>
              <a:tblGrid>
                <a:gridCol w="872375">
                  <a:extLst>
                    <a:ext uri="{9D8B030D-6E8A-4147-A177-3AD203B41FA5}">
                      <a16:colId xmlns:a16="http://schemas.microsoft.com/office/drawing/2014/main" val="20000"/>
                    </a:ext>
                  </a:extLst>
                </a:gridCol>
                <a:gridCol w="3387875">
                  <a:extLst>
                    <a:ext uri="{9D8B030D-6E8A-4147-A177-3AD203B41FA5}">
                      <a16:colId xmlns:a16="http://schemas.microsoft.com/office/drawing/2014/main" val="20001"/>
                    </a:ext>
                  </a:extLst>
                </a:gridCol>
                <a:gridCol w="1368775">
                  <a:extLst>
                    <a:ext uri="{9D8B030D-6E8A-4147-A177-3AD203B41FA5}">
                      <a16:colId xmlns:a16="http://schemas.microsoft.com/office/drawing/2014/main" val="20002"/>
                    </a:ext>
                  </a:extLst>
                </a:gridCol>
                <a:gridCol w="1571925">
                  <a:extLst>
                    <a:ext uri="{9D8B030D-6E8A-4147-A177-3AD203B41FA5}">
                      <a16:colId xmlns:a16="http://schemas.microsoft.com/office/drawing/2014/main" val="20003"/>
                    </a:ext>
                  </a:extLst>
                </a:gridCol>
                <a:gridCol w="1263050">
                  <a:extLst>
                    <a:ext uri="{9D8B030D-6E8A-4147-A177-3AD203B41FA5}">
                      <a16:colId xmlns:a16="http://schemas.microsoft.com/office/drawing/2014/main" val="20004"/>
                    </a:ext>
                  </a:extLst>
                </a:gridCol>
              </a:tblGrid>
              <a:tr h="396200">
                <a:tc>
                  <a:txBody>
                    <a:bodyPr/>
                    <a:lstStyle/>
                    <a:p>
                      <a:pPr marL="0" lvl="0" indent="0" algn="ctr" rtl="0">
                        <a:spcBef>
                          <a:spcPts val="0"/>
                        </a:spcBef>
                        <a:spcAft>
                          <a:spcPts val="0"/>
                        </a:spcAft>
                        <a:buNone/>
                      </a:pPr>
                      <a:r>
                        <a:rPr lang="id" sz="1200" b="1">
                          <a:solidFill>
                            <a:schemeClr val="dk1"/>
                          </a:solidFill>
                          <a:latin typeface="Calibri"/>
                          <a:ea typeface="Calibri"/>
                          <a:cs typeface="Calibri"/>
                          <a:sym typeface="Calibri"/>
                        </a:rPr>
                        <a:t>Tahun</a:t>
                      </a:r>
                      <a:endParaRPr sz="1200" b="1">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d" sz="1200" b="1">
                          <a:solidFill>
                            <a:schemeClr val="dk1"/>
                          </a:solidFill>
                          <a:latin typeface="Calibri"/>
                          <a:ea typeface="Calibri"/>
                          <a:cs typeface="Calibri"/>
                          <a:sym typeface="Calibri"/>
                        </a:rPr>
                        <a:t>Judul</a:t>
                      </a:r>
                      <a:endParaRPr sz="1200" b="1">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d" sz="1200" b="1">
                          <a:solidFill>
                            <a:schemeClr val="dk1"/>
                          </a:solidFill>
                          <a:latin typeface="Calibri"/>
                          <a:ea typeface="Calibri"/>
                          <a:cs typeface="Calibri"/>
                          <a:sym typeface="Calibri"/>
                        </a:rPr>
                        <a:t>Peneliti</a:t>
                      </a:r>
                      <a:endParaRPr sz="1200" b="1">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d" sz="1200" b="1">
                          <a:solidFill>
                            <a:schemeClr val="dk1"/>
                          </a:solidFill>
                          <a:latin typeface="Calibri"/>
                          <a:ea typeface="Calibri"/>
                          <a:cs typeface="Calibri"/>
                          <a:sym typeface="Calibri"/>
                        </a:rPr>
                        <a:t>Skema</a:t>
                      </a:r>
                      <a:endParaRPr sz="1200" b="1">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d" sz="1200" b="1">
                          <a:solidFill>
                            <a:schemeClr val="dk1"/>
                          </a:solidFill>
                          <a:latin typeface="Calibri"/>
                          <a:ea typeface="Calibri"/>
                          <a:cs typeface="Calibri"/>
                          <a:sym typeface="Calibri"/>
                        </a:rPr>
                        <a:t>Dana</a:t>
                      </a:r>
                      <a:endParaRPr sz="1200" b="1">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ctr" rtl="0">
                        <a:lnSpc>
                          <a:spcPct val="115000"/>
                        </a:lnSpc>
                        <a:spcBef>
                          <a:spcPts val="0"/>
                        </a:spcBef>
                        <a:spcAft>
                          <a:spcPts val="0"/>
                        </a:spcAft>
                        <a:buNone/>
                      </a:pPr>
                      <a:r>
                        <a:rPr lang="id" sz="1200">
                          <a:solidFill>
                            <a:schemeClr val="dk1"/>
                          </a:solidFill>
                          <a:latin typeface="Calibri"/>
                          <a:ea typeface="Calibri"/>
                          <a:cs typeface="Calibri"/>
                          <a:sym typeface="Calibri"/>
                        </a:rPr>
                        <a:t>2021</a:t>
                      </a:r>
                      <a:endParaRPr sz="1200">
                        <a:solidFill>
                          <a:schemeClr val="dk1"/>
                        </a:solidFill>
                        <a:latin typeface="Calibri"/>
                        <a:ea typeface="Calibri"/>
                        <a:cs typeface="Calibri"/>
                        <a:sym typeface="Calibri"/>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Pengembangan Desain Innovative Dinnerware untuk Menunjang Gastronomy Tourism</a:t>
                      </a:r>
                      <a:endParaRPr sz="1200">
                        <a:solidFill>
                          <a:schemeClr val="dk1"/>
                        </a:solidFill>
                        <a:latin typeface="Calibri"/>
                        <a:ea typeface="Calibri"/>
                        <a:cs typeface="Calibri"/>
                        <a:sym typeface="Calibri"/>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Ellya Zulaikha, S.T., M.Sn., Ph.D</a:t>
                      </a:r>
                      <a:endParaRPr sz="1200">
                        <a:solidFill>
                          <a:schemeClr val="dk1"/>
                        </a:solidFill>
                        <a:latin typeface="Calibri"/>
                        <a:ea typeface="Calibri"/>
                        <a:cs typeface="Calibri"/>
                        <a:sym typeface="Calibri"/>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Kemitraan Sumber Dana ITS</a:t>
                      </a:r>
                      <a:endParaRPr sz="1200">
                        <a:solidFill>
                          <a:schemeClr val="dk1"/>
                        </a:solidFill>
                        <a:latin typeface="Calibri"/>
                        <a:ea typeface="Calibri"/>
                        <a:cs typeface="Calibri"/>
                        <a:sym typeface="Calibri"/>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50.000.000</a:t>
                      </a:r>
                      <a:endParaRPr sz="1200">
                        <a:solidFill>
                          <a:schemeClr val="dk1"/>
                        </a:solidFill>
                        <a:latin typeface="Calibri"/>
                        <a:ea typeface="Calibri"/>
                        <a:cs typeface="Calibri"/>
                        <a:sym typeface="Calibri"/>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lnSpc>
                          <a:spcPct val="115000"/>
                        </a:lnSpc>
                        <a:spcBef>
                          <a:spcPts val="0"/>
                        </a:spcBef>
                        <a:spcAft>
                          <a:spcPts val="0"/>
                        </a:spcAft>
                        <a:buNone/>
                      </a:pPr>
                      <a:r>
                        <a:rPr lang="id" sz="1200">
                          <a:solidFill>
                            <a:schemeClr val="dk1"/>
                          </a:solidFill>
                          <a:latin typeface="Calibri"/>
                          <a:ea typeface="Calibri"/>
                          <a:cs typeface="Calibri"/>
                          <a:sym typeface="Calibri"/>
                        </a:rPr>
                        <a:t>2021</a:t>
                      </a:r>
                      <a:endParaRPr sz="1200">
                        <a:solidFill>
                          <a:schemeClr val="dk1"/>
                        </a:solidFill>
                        <a:latin typeface="Calibri"/>
                        <a:ea typeface="Calibri"/>
                        <a:cs typeface="Calibri"/>
                        <a:sym typeface="Calibri"/>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Desain Smart Office Desk sebagai Sarana Work Life Balance</a:t>
                      </a:r>
                      <a:endParaRPr sz="1200">
                        <a:solidFill>
                          <a:schemeClr val="dk1"/>
                        </a:solidFill>
                        <a:latin typeface="Calibri"/>
                        <a:ea typeface="Calibri"/>
                        <a:cs typeface="Calibri"/>
                        <a:sym typeface="Calibri"/>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Irna Arlianti, S.T., M.Ds.</a:t>
                      </a:r>
                      <a:endParaRPr sz="1200">
                        <a:solidFill>
                          <a:schemeClr val="dk1"/>
                        </a:solidFill>
                        <a:latin typeface="Calibri"/>
                        <a:ea typeface="Calibri"/>
                        <a:cs typeface="Calibri"/>
                        <a:sym typeface="Calibri"/>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Dana Departemen</a:t>
                      </a:r>
                      <a:endParaRPr sz="1200">
                        <a:solidFill>
                          <a:schemeClr val="dk1"/>
                        </a:solidFill>
                        <a:latin typeface="Calibri"/>
                        <a:ea typeface="Calibri"/>
                        <a:cs typeface="Calibri"/>
                        <a:sym typeface="Calibri"/>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20.000.000</a:t>
                      </a:r>
                      <a:endParaRPr sz="1200">
                        <a:solidFill>
                          <a:schemeClr val="dk1"/>
                        </a:solidFill>
                        <a:latin typeface="Calibri"/>
                        <a:ea typeface="Calibri"/>
                        <a:cs typeface="Calibri"/>
                        <a:sym typeface="Calibri"/>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2"/>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1"/>
          <p:cNvSpPr txBox="1">
            <a:spLocks noGrp="1"/>
          </p:cNvSpPr>
          <p:nvPr>
            <p:ph type="title"/>
          </p:nvPr>
        </p:nvSpPr>
        <p:spPr>
          <a:xfrm>
            <a:off x="283450" y="257025"/>
            <a:ext cx="8520600" cy="5727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id" sz="1900" b="1">
                <a:latin typeface="Calibri"/>
                <a:ea typeface="Calibri"/>
                <a:cs typeface="Calibri"/>
                <a:sym typeface="Calibri"/>
              </a:rPr>
              <a:t>List kerjasama internasional</a:t>
            </a:r>
            <a:endParaRPr sz="3500" b="1"/>
          </a:p>
        </p:txBody>
      </p:sp>
      <p:graphicFrame>
        <p:nvGraphicFramePr>
          <p:cNvPr id="99" name="Google Shape;99;p21"/>
          <p:cNvGraphicFramePr/>
          <p:nvPr/>
        </p:nvGraphicFramePr>
        <p:xfrm>
          <a:off x="311750" y="967175"/>
          <a:ext cx="8464000" cy="3221225"/>
        </p:xfrm>
        <a:graphic>
          <a:graphicData uri="http://schemas.openxmlformats.org/drawingml/2006/table">
            <a:tbl>
              <a:tblPr>
                <a:noFill/>
                <a:tableStyleId>{B9F7377E-20D6-4E0E-9047-806E3B2A191C}</a:tableStyleId>
              </a:tblPr>
              <a:tblGrid>
                <a:gridCol w="1692800">
                  <a:extLst>
                    <a:ext uri="{9D8B030D-6E8A-4147-A177-3AD203B41FA5}">
                      <a16:colId xmlns:a16="http://schemas.microsoft.com/office/drawing/2014/main" val="20000"/>
                    </a:ext>
                  </a:extLst>
                </a:gridCol>
                <a:gridCol w="2229975">
                  <a:extLst>
                    <a:ext uri="{9D8B030D-6E8A-4147-A177-3AD203B41FA5}">
                      <a16:colId xmlns:a16="http://schemas.microsoft.com/office/drawing/2014/main" val="20001"/>
                    </a:ext>
                  </a:extLst>
                </a:gridCol>
                <a:gridCol w="1343625">
                  <a:extLst>
                    <a:ext uri="{9D8B030D-6E8A-4147-A177-3AD203B41FA5}">
                      <a16:colId xmlns:a16="http://schemas.microsoft.com/office/drawing/2014/main" val="20002"/>
                    </a:ext>
                  </a:extLst>
                </a:gridCol>
                <a:gridCol w="1316800">
                  <a:extLst>
                    <a:ext uri="{9D8B030D-6E8A-4147-A177-3AD203B41FA5}">
                      <a16:colId xmlns:a16="http://schemas.microsoft.com/office/drawing/2014/main" val="20003"/>
                    </a:ext>
                  </a:extLst>
                </a:gridCol>
                <a:gridCol w="1880800">
                  <a:extLst>
                    <a:ext uri="{9D8B030D-6E8A-4147-A177-3AD203B41FA5}">
                      <a16:colId xmlns:a16="http://schemas.microsoft.com/office/drawing/2014/main" val="20004"/>
                    </a:ext>
                  </a:extLst>
                </a:gridCol>
              </a:tblGrid>
              <a:tr h="396200">
                <a:tc>
                  <a:txBody>
                    <a:bodyPr/>
                    <a:lstStyle/>
                    <a:p>
                      <a:pPr marL="0" lvl="0" indent="0" algn="ctr" rtl="0">
                        <a:spcBef>
                          <a:spcPts val="0"/>
                        </a:spcBef>
                        <a:spcAft>
                          <a:spcPts val="0"/>
                        </a:spcAft>
                        <a:buNone/>
                      </a:pPr>
                      <a:r>
                        <a:rPr lang="id" sz="1200" b="1">
                          <a:solidFill>
                            <a:schemeClr val="dk1"/>
                          </a:solidFill>
                          <a:latin typeface="Calibri"/>
                          <a:ea typeface="Calibri"/>
                          <a:cs typeface="Calibri"/>
                          <a:sym typeface="Calibri"/>
                        </a:rPr>
                        <a:t>Tahun</a:t>
                      </a:r>
                      <a:endParaRPr sz="1200" b="1">
                        <a:solidFill>
                          <a:schemeClr val="dk1"/>
                        </a:solidFill>
                        <a:latin typeface="Calibri"/>
                        <a:ea typeface="Calibri"/>
                        <a:cs typeface="Calibri"/>
                        <a:sym typeface="Calibri"/>
                      </a:endParaRPr>
                    </a:p>
                  </a:txBody>
                  <a:tcPr marL="91425" marR="91425" marT="91425" marB="91425"/>
                </a:tc>
                <a:tc>
                  <a:txBody>
                    <a:bodyPr/>
                    <a:lstStyle/>
                    <a:p>
                      <a:pPr marL="0" lvl="0" indent="0" algn="ctr" rtl="0">
                        <a:lnSpc>
                          <a:spcPct val="115000"/>
                        </a:lnSpc>
                        <a:spcBef>
                          <a:spcPts val="0"/>
                        </a:spcBef>
                        <a:spcAft>
                          <a:spcPts val="0"/>
                        </a:spcAft>
                        <a:buNone/>
                      </a:pPr>
                      <a:r>
                        <a:rPr lang="id" sz="1200" b="1">
                          <a:solidFill>
                            <a:schemeClr val="dk1"/>
                          </a:solidFill>
                          <a:latin typeface="Calibri"/>
                          <a:ea typeface="Calibri"/>
                          <a:cs typeface="Calibri"/>
                          <a:sym typeface="Calibri"/>
                        </a:rPr>
                        <a:t>Nama Program</a:t>
                      </a:r>
                      <a:endParaRPr sz="1200" b="1">
                        <a:solidFill>
                          <a:schemeClr val="dk1"/>
                        </a:solidFill>
                        <a:latin typeface="Calibri"/>
                        <a:ea typeface="Calibri"/>
                        <a:cs typeface="Calibri"/>
                        <a:sym typeface="Calibri"/>
                      </a:endParaRPr>
                    </a:p>
                  </a:txBody>
                  <a:tcPr marL="91425" marR="91425" marT="91425" marB="91425"/>
                </a:tc>
                <a:tc>
                  <a:txBody>
                    <a:bodyPr/>
                    <a:lstStyle/>
                    <a:p>
                      <a:pPr marL="0" lvl="0" indent="0" algn="ctr" rtl="0">
                        <a:lnSpc>
                          <a:spcPct val="115000"/>
                        </a:lnSpc>
                        <a:spcBef>
                          <a:spcPts val="0"/>
                        </a:spcBef>
                        <a:spcAft>
                          <a:spcPts val="0"/>
                        </a:spcAft>
                        <a:buNone/>
                      </a:pPr>
                      <a:r>
                        <a:rPr lang="id" sz="1200" b="1">
                          <a:solidFill>
                            <a:schemeClr val="dk1"/>
                          </a:solidFill>
                          <a:latin typeface="Calibri"/>
                          <a:ea typeface="Calibri"/>
                          <a:cs typeface="Calibri"/>
                          <a:sym typeface="Calibri"/>
                        </a:rPr>
                        <a:t>Dosen</a:t>
                      </a:r>
                      <a:endParaRPr sz="1200" b="1">
                        <a:solidFill>
                          <a:schemeClr val="dk1"/>
                        </a:solidFill>
                        <a:latin typeface="Calibri"/>
                        <a:ea typeface="Calibri"/>
                        <a:cs typeface="Calibri"/>
                        <a:sym typeface="Calibri"/>
                      </a:endParaRPr>
                    </a:p>
                  </a:txBody>
                  <a:tcPr marL="91425" marR="91425" marT="91425" marB="91425"/>
                </a:tc>
                <a:tc>
                  <a:txBody>
                    <a:bodyPr/>
                    <a:lstStyle/>
                    <a:p>
                      <a:pPr marL="0" lvl="0" indent="0" algn="ctr" rtl="0">
                        <a:lnSpc>
                          <a:spcPct val="115000"/>
                        </a:lnSpc>
                        <a:spcBef>
                          <a:spcPts val="0"/>
                        </a:spcBef>
                        <a:spcAft>
                          <a:spcPts val="0"/>
                        </a:spcAft>
                        <a:buNone/>
                      </a:pPr>
                      <a:r>
                        <a:rPr lang="id" sz="1200" b="1">
                          <a:solidFill>
                            <a:schemeClr val="dk1"/>
                          </a:solidFill>
                          <a:latin typeface="Calibri"/>
                          <a:ea typeface="Calibri"/>
                          <a:cs typeface="Calibri"/>
                          <a:sym typeface="Calibri"/>
                        </a:rPr>
                        <a:t>Jenis Program</a:t>
                      </a:r>
                      <a:endParaRPr sz="1200" b="1">
                        <a:solidFill>
                          <a:schemeClr val="dk1"/>
                        </a:solidFill>
                        <a:latin typeface="Calibri"/>
                        <a:ea typeface="Calibri"/>
                        <a:cs typeface="Calibri"/>
                        <a:sym typeface="Calibri"/>
                      </a:endParaRPr>
                    </a:p>
                  </a:txBody>
                  <a:tcPr marL="91425" marR="91425" marT="91425" marB="91425"/>
                </a:tc>
                <a:tc>
                  <a:txBody>
                    <a:bodyPr/>
                    <a:lstStyle/>
                    <a:p>
                      <a:pPr marL="0" lvl="0" indent="0" algn="ctr" rtl="0">
                        <a:lnSpc>
                          <a:spcPct val="115000"/>
                        </a:lnSpc>
                        <a:spcBef>
                          <a:spcPts val="0"/>
                        </a:spcBef>
                        <a:spcAft>
                          <a:spcPts val="0"/>
                        </a:spcAft>
                        <a:buNone/>
                      </a:pPr>
                      <a:r>
                        <a:rPr lang="id" sz="1200" b="1">
                          <a:solidFill>
                            <a:schemeClr val="dk1"/>
                          </a:solidFill>
                          <a:latin typeface="Calibri"/>
                          <a:ea typeface="Calibri"/>
                          <a:cs typeface="Calibri"/>
                          <a:sym typeface="Calibri"/>
                        </a:rPr>
                        <a:t>Mitra</a:t>
                      </a:r>
                      <a:endParaRPr sz="1200" b="1">
                        <a:solidFill>
                          <a:schemeClr val="dk1"/>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ctr" rtl="0">
                        <a:lnSpc>
                          <a:spcPct val="115000"/>
                        </a:lnSpc>
                        <a:spcBef>
                          <a:spcPts val="0"/>
                        </a:spcBef>
                        <a:spcAft>
                          <a:spcPts val="0"/>
                        </a:spcAft>
                        <a:buNone/>
                      </a:pPr>
                      <a:r>
                        <a:rPr lang="id" sz="1200">
                          <a:solidFill>
                            <a:schemeClr val="dk1"/>
                          </a:solidFill>
                          <a:latin typeface="Calibri"/>
                          <a:ea typeface="Calibri"/>
                          <a:cs typeface="Calibri"/>
                          <a:sym typeface="Calibri"/>
                        </a:rPr>
                        <a:t>2019</a:t>
                      </a:r>
                      <a:endParaRPr sz="1200">
                        <a:solidFill>
                          <a:schemeClr val="dk1"/>
                        </a:solidFill>
                        <a:latin typeface="Calibri"/>
                        <a:ea typeface="Calibri"/>
                        <a:cs typeface="Calibri"/>
                        <a:sym typeface="Calibri"/>
                      </a:endParaRPr>
                    </a:p>
                  </a:txBody>
                  <a:tcPr marL="91425" marR="91425" marT="91425" marB="91425"/>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Super Lecture Series</a:t>
                      </a:r>
                      <a:endParaRPr sz="1200">
                        <a:solidFill>
                          <a:schemeClr val="dk1"/>
                        </a:solidFill>
                        <a:latin typeface="Calibri"/>
                        <a:ea typeface="Calibri"/>
                        <a:cs typeface="Calibri"/>
                        <a:sym typeface="Calibri"/>
                      </a:endParaRPr>
                    </a:p>
                  </a:txBody>
                  <a:tcPr marL="91425" marR="91425" marT="91425" marB="91425"/>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Ellya Zulaikha, S.T., M.Sn., Ph.D ; Heat Read ; Andy stanton</a:t>
                      </a:r>
                      <a:endParaRPr sz="1200">
                        <a:solidFill>
                          <a:schemeClr val="dk1"/>
                        </a:solidFill>
                        <a:latin typeface="Calibri"/>
                        <a:ea typeface="Calibri"/>
                        <a:cs typeface="Calibri"/>
                        <a:sym typeface="Calibri"/>
                      </a:endParaRPr>
                    </a:p>
                  </a:txBody>
                  <a:tcPr marL="91425" marR="91425" marT="91425" marB="91425"/>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Seminar / conference</a:t>
                      </a:r>
                      <a:endParaRPr sz="1200">
                        <a:solidFill>
                          <a:schemeClr val="dk1"/>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id" sz="1200">
                          <a:solidFill>
                            <a:schemeClr val="dk1"/>
                          </a:solidFill>
                          <a:latin typeface="Calibri"/>
                          <a:ea typeface="Calibri"/>
                          <a:cs typeface="Calibri"/>
                          <a:sym typeface="Calibri"/>
                        </a:rPr>
                        <a:t>Sheffield Hallam University</a:t>
                      </a:r>
                      <a:endParaRPr sz="1200">
                        <a:solidFill>
                          <a:schemeClr val="dk1"/>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ctr" rtl="0">
                        <a:lnSpc>
                          <a:spcPct val="115000"/>
                        </a:lnSpc>
                        <a:spcBef>
                          <a:spcPts val="0"/>
                        </a:spcBef>
                        <a:spcAft>
                          <a:spcPts val="0"/>
                        </a:spcAft>
                        <a:buNone/>
                      </a:pPr>
                      <a:r>
                        <a:rPr lang="id" sz="1200">
                          <a:latin typeface="Calibri"/>
                          <a:ea typeface="Calibri"/>
                          <a:cs typeface="Calibri"/>
                          <a:sym typeface="Calibri"/>
                        </a:rPr>
                        <a:t>2019</a:t>
                      </a:r>
                      <a:endParaRPr sz="1200">
                        <a:latin typeface="Calibri"/>
                        <a:ea typeface="Calibri"/>
                        <a:cs typeface="Calibri"/>
                        <a:sym typeface="Calibri"/>
                      </a:endParaRPr>
                    </a:p>
                  </a:txBody>
                  <a:tcPr marL="91425" marR="91425" marT="91425" marB="91425"/>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Design Thinking in Jewerly Design</a:t>
                      </a:r>
                      <a:endParaRPr sz="1200">
                        <a:solidFill>
                          <a:schemeClr val="dk1"/>
                        </a:solidFill>
                        <a:latin typeface="Calibri"/>
                        <a:ea typeface="Calibri"/>
                        <a:cs typeface="Calibri"/>
                        <a:sym typeface="Calibri"/>
                      </a:endParaRPr>
                    </a:p>
                  </a:txBody>
                  <a:tcPr marL="91425" marR="91425" marT="91425" marB="91425"/>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Ellya Zulaikha, S.T., M.Sn., Ph.D ; Maria Hanson ; Laura Cave</a:t>
                      </a:r>
                      <a:endParaRPr sz="1200">
                        <a:solidFill>
                          <a:schemeClr val="dk1"/>
                        </a:solidFill>
                        <a:latin typeface="Calibri"/>
                        <a:ea typeface="Calibri"/>
                        <a:cs typeface="Calibri"/>
                        <a:sym typeface="Calibri"/>
                      </a:endParaRPr>
                    </a:p>
                  </a:txBody>
                  <a:tcPr marL="91425" marR="91425" marT="91425" marB="91425"/>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Research visit</a:t>
                      </a:r>
                      <a:endParaRPr sz="1200">
                        <a:solidFill>
                          <a:schemeClr val="dk1"/>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id" sz="1200">
                          <a:latin typeface="Calibri"/>
                          <a:ea typeface="Calibri"/>
                          <a:cs typeface="Calibri"/>
                          <a:sym typeface="Calibri"/>
                        </a:rPr>
                        <a:t>Sheffield Hallam University</a:t>
                      </a:r>
                      <a:endParaRPr sz="1200">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ctr" rtl="0">
                        <a:lnSpc>
                          <a:spcPct val="115000"/>
                        </a:lnSpc>
                        <a:spcBef>
                          <a:spcPts val="0"/>
                        </a:spcBef>
                        <a:spcAft>
                          <a:spcPts val="0"/>
                        </a:spcAft>
                        <a:buNone/>
                      </a:pPr>
                      <a:r>
                        <a:rPr lang="id" sz="1200">
                          <a:latin typeface="Calibri"/>
                          <a:ea typeface="Calibri"/>
                          <a:cs typeface="Calibri"/>
                          <a:sym typeface="Calibri"/>
                        </a:rPr>
                        <a:t>2020</a:t>
                      </a:r>
                      <a:endParaRPr sz="1200">
                        <a:latin typeface="Calibri"/>
                        <a:ea typeface="Calibri"/>
                        <a:cs typeface="Calibri"/>
                        <a:sym typeface="Calibri"/>
                      </a:endParaRPr>
                    </a:p>
                  </a:txBody>
                  <a:tcPr marL="91425" marR="91425" marT="91425" marB="91425"/>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Keep Online Design Thinking Alive: a Case Study in Indonesia</a:t>
                      </a:r>
                      <a:endParaRPr sz="1200">
                        <a:solidFill>
                          <a:schemeClr val="dk1"/>
                        </a:solidFill>
                        <a:latin typeface="Calibri"/>
                        <a:ea typeface="Calibri"/>
                        <a:cs typeface="Calibri"/>
                        <a:sym typeface="Calibri"/>
                      </a:endParaRPr>
                    </a:p>
                  </a:txBody>
                  <a:tcPr marL="91425" marR="91425" marT="91425" marB="91425"/>
                </a:tc>
                <a:tc>
                  <a:txBody>
                    <a:bodyPr/>
                    <a:lstStyle/>
                    <a:p>
                      <a:pPr marL="0" lvl="0" indent="0" algn="l" rtl="0">
                        <a:lnSpc>
                          <a:spcPct val="115000"/>
                        </a:lnSpc>
                        <a:spcBef>
                          <a:spcPts val="0"/>
                        </a:spcBef>
                        <a:spcAft>
                          <a:spcPts val="0"/>
                        </a:spcAft>
                        <a:buClr>
                          <a:schemeClr val="dk1"/>
                        </a:buClr>
                        <a:buSzPts val="1100"/>
                        <a:buFont typeface="Arial"/>
                        <a:buNone/>
                      </a:pPr>
                      <a:r>
                        <a:rPr lang="id" sz="1200">
                          <a:solidFill>
                            <a:schemeClr val="dk1"/>
                          </a:solidFill>
                          <a:latin typeface="Calibri"/>
                          <a:ea typeface="Calibri"/>
                          <a:cs typeface="Calibri"/>
                          <a:sym typeface="Calibri"/>
                        </a:rPr>
                        <a:t>Ellya Zulaikha, S.T., M.Sn., Ph.D ;  Dr. Eunice Sari</a:t>
                      </a:r>
                      <a:endParaRPr sz="1200">
                        <a:solidFill>
                          <a:schemeClr val="dk1"/>
                        </a:solidFill>
                        <a:latin typeface="Calibri"/>
                        <a:ea typeface="Calibri"/>
                        <a:cs typeface="Calibri"/>
                        <a:sym typeface="Calibri"/>
                      </a:endParaRPr>
                    </a:p>
                  </a:txBody>
                  <a:tcPr marL="91425" marR="91425" marT="91425" marB="91425"/>
                </a:tc>
                <a:tc>
                  <a:txBody>
                    <a:bodyPr/>
                    <a:lstStyle/>
                    <a:p>
                      <a:pPr marL="0" lvl="0" indent="0" algn="l" rtl="0">
                        <a:lnSpc>
                          <a:spcPct val="115000"/>
                        </a:lnSpc>
                        <a:spcBef>
                          <a:spcPts val="0"/>
                        </a:spcBef>
                        <a:spcAft>
                          <a:spcPts val="0"/>
                        </a:spcAft>
                        <a:buNone/>
                      </a:pPr>
                      <a:r>
                        <a:rPr lang="id" sz="1200">
                          <a:solidFill>
                            <a:schemeClr val="dk1"/>
                          </a:solidFill>
                          <a:latin typeface="Calibri"/>
                          <a:ea typeface="Calibri"/>
                          <a:cs typeface="Calibri"/>
                          <a:sym typeface="Calibri"/>
                        </a:rPr>
                        <a:t>Publikasi bersama</a:t>
                      </a:r>
                      <a:endParaRPr sz="1200">
                        <a:solidFill>
                          <a:schemeClr val="dk1"/>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id" sz="1200">
                          <a:latin typeface="Calibri"/>
                          <a:ea typeface="Calibri"/>
                          <a:cs typeface="Calibri"/>
                          <a:sym typeface="Calibri"/>
                        </a:rPr>
                        <a:t>UX Indonesia ; Customer Experience Insight Pty Ltd (Australia)</a:t>
                      </a:r>
                      <a:endParaRPr sz="1200">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Peragaan Layar (16:9)</PresentationFormat>
  <Slides>29</Slides>
  <Notes>29</Notes>
  <HiddenSlides>0</HiddenSlides>
  <ScaleCrop>false</ScaleCrop>
  <HeadingPairs>
    <vt:vector size="4" baseType="variant">
      <vt:variant>
        <vt:lpstr>Tema</vt:lpstr>
      </vt:variant>
      <vt:variant>
        <vt:i4>1</vt:i4>
      </vt:variant>
      <vt:variant>
        <vt:lpstr>Judul Slide</vt:lpstr>
      </vt:variant>
      <vt:variant>
        <vt:i4>29</vt:i4>
      </vt:variant>
    </vt:vector>
  </HeadingPairs>
  <TitlesOfParts>
    <vt:vector size="30" baseType="lpstr">
      <vt:lpstr>Simple Light</vt:lpstr>
      <vt:lpstr>Human Centered Design</vt:lpstr>
      <vt:lpstr>Deskripsi Laboratorium</vt:lpstr>
      <vt:lpstr>Tampilkan foto gedung atau ruangan lab, dari dalam maupun luar gedung (jika memungkinkan).</vt:lpstr>
      <vt:lpstr>List riset dan pengabdian</vt:lpstr>
      <vt:lpstr>Presentasi PowerPoint</vt:lpstr>
      <vt:lpstr>Presentasi PowerPoint</vt:lpstr>
      <vt:lpstr>Presentasi PowerPoint</vt:lpstr>
      <vt:lpstr>Presentasi PowerPoint</vt:lpstr>
      <vt:lpstr>List kerjasama internasional</vt:lpstr>
      <vt:lpstr>Anggota Laboratorium</vt:lpstr>
      <vt:lpstr>Anggota Laboratorium</vt:lpstr>
      <vt:lpstr>Anggota Laboratorium</vt:lpstr>
      <vt:lpstr>Anggota Laboratorium</vt:lpstr>
      <vt:lpstr>Presentasi PowerPoint</vt:lpstr>
      <vt:lpstr>Presentasi PowerPoint</vt:lpstr>
      <vt:lpstr>Presentasi PowerPoint</vt:lpstr>
      <vt:lpstr>Aktivitas Laboratorium</vt:lpstr>
      <vt:lpstr>1- Rancang Bangun Sepeda Tandem Serbaguna untuk Penghuni Gedung Apartemen di Surabaya dalam Rangka Peningkatan Kualitas Lingkungan di Perkotaan (2015)</vt:lpstr>
      <vt:lpstr>2- Pengembangan Air Purifier Bike untuk Menunjang Upaya Penurunan Tingkat Polusi Udara Kota (2018)</vt:lpstr>
      <vt:lpstr>3- Usaha Penghematan Konsumsi Energi Listrik Sistem Pengkondisian Udara pada Gedung Apartemen melalui Studi Orientasi, Elevasi dan Material Bangunan (2018)</vt:lpstr>
      <vt:lpstr>4- Pengolahan Plastik Daur Ulang sebagai Material Baru Furniture (2019)</vt:lpstr>
      <vt:lpstr>5- Telaah Efektifitas Metode Pengalaman Pengguna (Ux Research) Dalam Pengembangan Desain Produk Perhiasan  (2020)</vt:lpstr>
      <vt:lpstr>6- Keep Online Design Thinking Alive: a Case Study in Indonesia (2020)</vt:lpstr>
      <vt:lpstr>7- Desain Model Pariwisata Bahari Berbasis Masyarakat (2019 - 2021)</vt:lpstr>
      <vt:lpstr>8- Desain Interior dan Human Factors iCar ITS  (2020)</vt:lpstr>
      <vt:lpstr>9- Pengembangan Prototype dan Uji Klinik Smart Laryngoscope (kolaborasi dengan Lab SDM 2021)</vt:lpstr>
      <vt:lpstr>10- Pengembangan Desain Innovative Dinnerware untuk Menunjang Gastronomy Tourism  (2021)</vt:lpstr>
      <vt:lpstr>Mitra Kerjasama</vt:lpstr>
      <vt:lpstr>Notable Researcher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Centered Design</dc:title>
  <cp:revision>9</cp:revision>
  <dcterms:modified xsi:type="dcterms:W3CDTF">2021-09-30T02:49:17Z</dcterms:modified>
</cp:coreProperties>
</file>