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wnload\Downloads\Analisis%20Kuesioner%20Performa%20Lulusan%20Biologi%20ITS%20di%20Lingkungan%20Kerja%20(Tahun%20Rekap%202022)%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wnload\Downloads\Rekap%20Tracer%20Studi%20Seluruh%20Lulusan%20S1%20Biologi%20(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wnload\Downloads\Rekap%20Tracer%20Studi%20Seluruh%20Lulusan%20S1%20Biologi%20(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wnload\Downloads\Rekap%20Tracer%20Studi%20Seluruh%20Lulusan%20S1%20Biologi%20(1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wnload\Downloads\Rekap%20Tracer%20Studi%20Seluruh%20Lulusan%20S1%20Biologi%20(1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wnload\Downloads\Rekap%20Tracer%20Studi%20Seluruh%20Lulusan%20S1%20Biologi%20(1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D" sz="2800" b="1"/>
              <a:t>Persentase Kepuasan Pengguna Lulusan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Sangat Baik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Sheet1!$C$2:$C$8</c:f>
              <c:strCache>
                <c:ptCount val="7"/>
                <c:pt idx="0">
                  <c:v>1. Etika</c:v>
                </c:pt>
                <c:pt idx="1">
                  <c:v>2. Keahlian pada bidang ilmu (kompetensi utama)</c:v>
                </c:pt>
                <c:pt idx="2">
                  <c:v>3. Kemampuan berbahasa asing</c:v>
                </c:pt>
                <c:pt idx="3">
                  <c:v>4. Penggunaan teknologi informasi</c:v>
                </c:pt>
                <c:pt idx="4">
                  <c:v>5. Kemampuan berkomunikasi</c:v>
                </c:pt>
                <c:pt idx="5">
                  <c:v>6. Kerjasama</c:v>
                </c:pt>
                <c:pt idx="6">
                  <c:v>7. Pengembangan diri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107</c:v>
                </c:pt>
                <c:pt idx="1">
                  <c:v>95</c:v>
                </c:pt>
                <c:pt idx="2">
                  <c:v>40</c:v>
                </c:pt>
                <c:pt idx="3">
                  <c:v>46</c:v>
                </c:pt>
                <c:pt idx="4">
                  <c:v>98</c:v>
                </c:pt>
                <c:pt idx="5">
                  <c:v>108</c:v>
                </c:pt>
                <c:pt idx="6">
                  <c:v>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37-4BCA-9667-22F4777010FD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Baik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Sheet1!$C$2:$C$8</c:f>
              <c:strCache>
                <c:ptCount val="7"/>
                <c:pt idx="0">
                  <c:v>1. Etika</c:v>
                </c:pt>
                <c:pt idx="1">
                  <c:v>2. Keahlian pada bidang ilmu (kompetensi utama)</c:v>
                </c:pt>
                <c:pt idx="2">
                  <c:v>3. Kemampuan berbahasa asing</c:v>
                </c:pt>
                <c:pt idx="3">
                  <c:v>4. Penggunaan teknologi informasi</c:v>
                </c:pt>
                <c:pt idx="4">
                  <c:v>5. Kemampuan berkomunikasi</c:v>
                </c:pt>
                <c:pt idx="5">
                  <c:v>6. Kerjasama</c:v>
                </c:pt>
                <c:pt idx="6">
                  <c:v>7. Pengembangan diri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43</c:v>
                </c:pt>
                <c:pt idx="1">
                  <c:v>47</c:v>
                </c:pt>
                <c:pt idx="2">
                  <c:v>50</c:v>
                </c:pt>
                <c:pt idx="3">
                  <c:v>89</c:v>
                </c:pt>
                <c:pt idx="4">
                  <c:v>51</c:v>
                </c:pt>
                <c:pt idx="5">
                  <c:v>41</c:v>
                </c:pt>
                <c:pt idx="6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37-4BCA-9667-22F4777010FD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Cukup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Sheet1!$C$2:$C$8</c:f>
              <c:strCache>
                <c:ptCount val="7"/>
                <c:pt idx="0">
                  <c:v>1. Etika</c:v>
                </c:pt>
                <c:pt idx="1">
                  <c:v>2. Keahlian pada bidang ilmu (kompetensi utama)</c:v>
                </c:pt>
                <c:pt idx="2">
                  <c:v>3. Kemampuan berbahasa asing</c:v>
                </c:pt>
                <c:pt idx="3">
                  <c:v>4. Penggunaan teknologi informasi</c:v>
                </c:pt>
                <c:pt idx="4">
                  <c:v>5. Kemampuan berkomunikasi</c:v>
                </c:pt>
                <c:pt idx="5">
                  <c:v>6. Kerjasama</c:v>
                </c:pt>
                <c:pt idx="6">
                  <c:v>7. Pengembangan diri</c:v>
                </c:pt>
              </c:strCache>
            </c:strRef>
          </c:cat>
          <c:val>
            <c:numRef>
              <c:f>Sheet1!$F$2:$F$8</c:f>
              <c:numCache>
                <c:formatCode>General</c:formatCode>
                <c:ptCount val="7"/>
                <c:pt idx="1">
                  <c:v>8</c:v>
                </c:pt>
                <c:pt idx="2">
                  <c:v>8</c:v>
                </c:pt>
                <c:pt idx="3">
                  <c:v>15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F37-4BCA-9667-22F4777010FD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Kurang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Sheet1!$C$2:$C$8</c:f>
              <c:strCache>
                <c:ptCount val="7"/>
                <c:pt idx="0">
                  <c:v>1. Etika</c:v>
                </c:pt>
                <c:pt idx="1">
                  <c:v>2. Keahlian pada bidang ilmu (kompetensi utama)</c:v>
                </c:pt>
                <c:pt idx="2">
                  <c:v>3. Kemampuan berbahasa asing</c:v>
                </c:pt>
                <c:pt idx="3">
                  <c:v>4. Penggunaan teknologi informasi</c:v>
                </c:pt>
                <c:pt idx="4">
                  <c:v>5. Kemampuan berkomunikasi</c:v>
                </c:pt>
                <c:pt idx="5">
                  <c:v>6. Kerjasama</c:v>
                </c:pt>
                <c:pt idx="6">
                  <c:v>7. Pengembangan diri</c:v>
                </c:pt>
              </c:strCache>
            </c:strRef>
          </c:cat>
          <c:val>
            <c:numRef>
              <c:f>Sheet1!$G$2:$G$8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3-9F37-4BCA-9667-22F4777010F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426655103"/>
        <c:axId val="1422838111"/>
      </c:barChart>
      <c:catAx>
        <c:axId val="14266551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2838111"/>
        <c:crosses val="autoZero"/>
        <c:auto val="1"/>
        <c:lblAlgn val="ctr"/>
        <c:lblOffset val="100"/>
        <c:noMultiLvlLbl val="0"/>
      </c:catAx>
      <c:valAx>
        <c:axId val="142283811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6655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D" sz="2800" dirty="0" err="1"/>
              <a:t>Persentase</a:t>
            </a:r>
            <a:r>
              <a:rPr lang="en-ID" sz="2800" dirty="0"/>
              <a:t> </a:t>
            </a:r>
            <a:r>
              <a:rPr lang="en-ID" sz="2800" dirty="0" err="1"/>
              <a:t>Tempat</a:t>
            </a:r>
            <a:r>
              <a:rPr lang="en-ID" sz="2800" dirty="0"/>
              <a:t> </a:t>
            </a:r>
            <a:r>
              <a:rPr lang="en-ID" sz="2800" dirty="0" err="1"/>
              <a:t>Kerja</a:t>
            </a:r>
            <a:endParaRPr lang="en-ID" sz="2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Rekap!$B$29</c:f>
              <c:strCache>
                <c:ptCount val="1"/>
                <c:pt idx="0">
                  <c:v>Lokal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Rekap!$A$30:$A$32</c:f>
              <c:strCache>
                <c:ptCount val="3"/>
                <c:pt idx="0">
                  <c:v>TS-4</c:v>
                </c:pt>
                <c:pt idx="1">
                  <c:v>TS-3</c:v>
                </c:pt>
                <c:pt idx="2">
                  <c:v>TS-2</c:v>
                </c:pt>
              </c:strCache>
            </c:strRef>
          </c:cat>
          <c:val>
            <c:numRef>
              <c:f>Rekap!$B$30:$B$32</c:f>
              <c:numCache>
                <c:formatCode>0%</c:formatCode>
                <c:ptCount val="3"/>
                <c:pt idx="0">
                  <c:v>5.8823529411764705E-2</c:v>
                </c:pt>
                <c:pt idx="1">
                  <c:v>0.40259740259740262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A0-45B7-A853-9654CA84A771}"/>
            </c:ext>
          </c:extLst>
        </c:ser>
        <c:ser>
          <c:idx val="1"/>
          <c:order val="1"/>
          <c:tx>
            <c:strRef>
              <c:f>Rekap!$C$29</c:f>
              <c:strCache>
                <c:ptCount val="1"/>
                <c:pt idx="0">
                  <c:v>Nasional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Rekap!$A$30:$A$32</c:f>
              <c:strCache>
                <c:ptCount val="3"/>
                <c:pt idx="0">
                  <c:v>TS-4</c:v>
                </c:pt>
                <c:pt idx="1">
                  <c:v>TS-3</c:v>
                </c:pt>
                <c:pt idx="2">
                  <c:v>TS-2</c:v>
                </c:pt>
              </c:strCache>
            </c:strRef>
          </c:cat>
          <c:val>
            <c:numRef>
              <c:f>Rekap!$C$30:$C$32</c:f>
              <c:numCache>
                <c:formatCode>0%</c:formatCode>
                <c:ptCount val="3"/>
                <c:pt idx="0">
                  <c:v>0.80392156862745101</c:v>
                </c:pt>
                <c:pt idx="1">
                  <c:v>0.45454545454545453</c:v>
                </c:pt>
                <c:pt idx="2">
                  <c:v>0.52857142857142858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A0-45B7-A853-9654CA84A771}"/>
            </c:ext>
          </c:extLst>
        </c:ser>
        <c:ser>
          <c:idx val="2"/>
          <c:order val="2"/>
          <c:tx>
            <c:strRef>
              <c:f>Rekap!$D$29</c:f>
              <c:strCache>
                <c:ptCount val="1"/>
                <c:pt idx="0">
                  <c:v>Internasional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Rekap!$A$30:$A$32</c:f>
              <c:strCache>
                <c:ptCount val="3"/>
                <c:pt idx="0">
                  <c:v>TS-4</c:v>
                </c:pt>
                <c:pt idx="1">
                  <c:v>TS-3</c:v>
                </c:pt>
                <c:pt idx="2">
                  <c:v>TS-2</c:v>
                </c:pt>
              </c:strCache>
            </c:strRef>
          </c:cat>
          <c:val>
            <c:numRef>
              <c:f>Rekap!$D$30:$D$32</c:f>
              <c:numCache>
                <c:formatCode>0%</c:formatCode>
                <c:ptCount val="3"/>
                <c:pt idx="0">
                  <c:v>0.13725490196078433</c:v>
                </c:pt>
                <c:pt idx="1">
                  <c:v>0.14285714285714285</c:v>
                </c:pt>
                <c:pt idx="2">
                  <c:v>0.17142857142857143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A0-45B7-A853-9654CA84A77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611333039"/>
        <c:axId val="1802899871"/>
      </c:barChart>
      <c:catAx>
        <c:axId val="16113330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2899871"/>
        <c:crosses val="autoZero"/>
        <c:auto val="1"/>
        <c:lblAlgn val="ctr"/>
        <c:lblOffset val="100"/>
        <c:noMultiLvlLbl val="0"/>
      </c:catAx>
      <c:valAx>
        <c:axId val="180289987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13330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D" b="1" dirty="0" err="1"/>
              <a:t>Persentase</a:t>
            </a:r>
            <a:r>
              <a:rPr lang="en-ID" b="1" dirty="0"/>
              <a:t> </a:t>
            </a:r>
            <a:r>
              <a:rPr lang="en-ID" b="1" dirty="0" err="1"/>
              <a:t>Kesesuaian</a:t>
            </a:r>
            <a:r>
              <a:rPr lang="en-ID" b="1" dirty="0"/>
              <a:t> </a:t>
            </a:r>
            <a:r>
              <a:rPr lang="en-ID" b="1" dirty="0" err="1"/>
              <a:t>Bidang</a:t>
            </a:r>
            <a:r>
              <a:rPr lang="en-ID" b="1" dirty="0"/>
              <a:t> </a:t>
            </a:r>
            <a:r>
              <a:rPr lang="en-ID" b="1" dirty="0" err="1"/>
              <a:t>Kerja</a:t>
            </a:r>
            <a:endParaRPr lang="en-ID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Rekap!$H$29</c:f>
              <c:strCache>
                <c:ptCount val="1"/>
                <c:pt idx="0">
                  <c:v>Rendah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Rekap!$A$30:$A$32</c:f>
              <c:strCache>
                <c:ptCount val="3"/>
                <c:pt idx="0">
                  <c:v>TS-4</c:v>
                </c:pt>
                <c:pt idx="1">
                  <c:v>TS-3</c:v>
                </c:pt>
                <c:pt idx="2">
                  <c:v>TS-2</c:v>
                </c:pt>
              </c:strCache>
            </c:strRef>
          </c:cat>
          <c:val>
            <c:numRef>
              <c:f>Rekap!$H$30:$H$32</c:f>
              <c:numCache>
                <c:formatCode>0%</c:formatCode>
                <c:ptCount val="3"/>
                <c:pt idx="0">
                  <c:v>0.23529411764705882</c:v>
                </c:pt>
                <c:pt idx="1">
                  <c:v>0.12987012987012986</c:v>
                </c:pt>
                <c:pt idx="2">
                  <c:v>0.31428571428571428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49-4102-BCF0-743A08A65AF4}"/>
            </c:ext>
          </c:extLst>
        </c:ser>
        <c:ser>
          <c:idx val="1"/>
          <c:order val="1"/>
          <c:tx>
            <c:strRef>
              <c:f>Rekap!$I$29</c:f>
              <c:strCache>
                <c:ptCount val="1"/>
                <c:pt idx="0">
                  <c:v>Sedang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Rekap!$A$30:$A$32</c:f>
              <c:strCache>
                <c:ptCount val="3"/>
                <c:pt idx="0">
                  <c:v>TS-4</c:v>
                </c:pt>
                <c:pt idx="1">
                  <c:v>TS-3</c:v>
                </c:pt>
                <c:pt idx="2">
                  <c:v>TS-2</c:v>
                </c:pt>
              </c:strCache>
            </c:strRef>
          </c:cat>
          <c:val>
            <c:numRef>
              <c:f>Rekap!$I$30:$I$32</c:f>
              <c:numCache>
                <c:formatCode>0%</c:formatCode>
                <c:ptCount val="3"/>
                <c:pt idx="0">
                  <c:v>0.13725490196078433</c:v>
                </c:pt>
                <c:pt idx="1">
                  <c:v>0.37662337662337664</c:v>
                </c:pt>
                <c:pt idx="2">
                  <c:v>0.24285714285714285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49-4102-BCF0-743A08A65AF4}"/>
            </c:ext>
          </c:extLst>
        </c:ser>
        <c:ser>
          <c:idx val="2"/>
          <c:order val="2"/>
          <c:tx>
            <c:strRef>
              <c:f>Rekap!$J$29</c:f>
              <c:strCache>
                <c:ptCount val="1"/>
                <c:pt idx="0">
                  <c:v>Tinggi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Rekap!$A$30:$A$32</c:f>
              <c:strCache>
                <c:ptCount val="3"/>
                <c:pt idx="0">
                  <c:v>TS-4</c:v>
                </c:pt>
                <c:pt idx="1">
                  <c:v>TS-3</c:v>
                </c:pt>
                <c:pt idx="2">
                  <c:v>TS-2</c:v>
                </c:pt>
              </c:strCache>
            </c:strRef>
          </c:cat>
          <c:val>
            <c:numRef>
              <c:f>Rekap!$J$30:$J$32</c:f>
              <c:numCache>
                <c:formatCode>0%</c:formatCode>
                <c:ptCount val="3"/>
                <c:pt idx="0">
                  <c:v>0.62745098039215685</c:v>
                </c:pt>
                <c:pt idx="1">
                  <c:v>0.4935064935064935</c:v>
                </c:pt>
                <c:pt idx="2">
                  <c:v>0.44285714285714284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49-4102-BCF0-743A08A65AF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611333039"/>
        <c:axId val="1802899871"/>
      </c:barChart>
      <c:catAx>
        <c:axId val="16113330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2899871"/>
        <c:crosses val="autoZero"/>
        <c:auto val="1"/>
        <c:lblAlgn val="ctr"/>
        <c:lblOffset val="100"/>
        <c:noMultiLvlLbl val="0"/>
      </c:catAx>
      <c:valAx>
        <c:axId val="180289987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13330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D" b="1" dirty="0" err="1"/>
              <a:t>Persentase</a:t>
            </a:r>
            <a:r>
              <a:rPr lang="en-ID" b="1" dirty="0"/>
              <a:t> Waktu </a:t>
            </a:r>
            <a:r>
              <a:rPr lang="en-ID" b="1" dirty="0" err="1"/>
              <a:t>Tunggu</a:t>
            </a:r>
            <a:r>
              <a:rPr lang="en-ID" b="1" dirty="0"/>
              <a:t> </a:t>
            </a:r>
            <a:r>
              <a:rPr lang="en-ID" b="1" dirty="0" err="1"/>
              <a:t>Lulusan</a:t>
            </a:r>
            <a:endParaRPr lang="en-ID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Rekap!$V$29</c:f>
              <c:strCache>
                <c:ptCount val="1"/>
                <c:pt idx="0">
                  <c:v>WT &lt; 6 bulan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Rekap!$A$30:$A$32</c:f>
              <c:strCache>
                <c:ptCount val="3"/>
                <c:pt idx="0">
                  <c:v>TS-4</c:v>
                </c:pt>
                <c:pt idx="1">
                  <c:v>TS-3</c:v>
                </c:pt>
                <c:pt idx="2">
                  <c:v>TS-2</c:v>
                </c:pt>
              </c:strCache>
            </c:strRef>
          </c:cat>
          <c:val>
            <c:numRef>
              <c:f>Rekap!$V$30:$V$32</c:f>
              <c:numCache>
                <c:formatCode>0%</c:formatCode>
                <c:ptCount val="3"/>
                <c:pt idx="0">
                  <c:v>0.90196078431372551</c:v>
                </c:pt>
                <c:pt idx="1">
                  <c:v>0.83116883116883122</c:v>
                </c:pt>
                <c:pt idx="2">
                  <c:v>0.87142857142857144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8D-4BEB-963D-095D95DC5672}"/>
            </c:ext>
          </c:extLst>
        </c:ser>
        <c:ser>
          <c:idx val="1"/>
          <c:order val="1"/>
          <c:tx>
            <c:strRef>
              <c:f>Rekap!$W$29</c:f>
              <c:strCache>
                <c:ptCount val="1"/>
                <c:pt idx="0">
                  <c:v>6 ≤ WT ≤ 18 bulan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Rekap!$A$30:$A$32</c:f>
              <c:strCache>
                <c:ptCount val="3"/>
                <c:pt idx="0">
                  <c:v>TS-4</c:v>
                </c:pt>
                <c:pt idx="1">
                  <c:v>TS-3</c:v>
                </c:pt>
                <c:pt idx="2">
                  <c:v>TS-2</c:v>
                </c:pt>
              </c:strCache>
            </c:strRef>
          </c:cat>
          <c:val>
            <c:numRef>
              <c:f>Rekap!$W$30:$W$32</c:f>
              <c:numCache>
                <c:formatCode>0%</c:formatCode>
                <c:ptCount val="3"/>
                <c:pt idx="0">
                  <c:v>9.8039215686274508E-2</c:v>
                </c:pt>
                <c:pt idx="1">
                  <c:v>0.16883116883116883</c:v>
                </c:pt>
                <c:pt idx="2">
                  <c:v>0.12857142857142856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8D-4BEB-963D-095D95DC5672}"/>
            </c:ext>
          </c:extLst>
        </c:ser>
        <c:ser>
          <c:idx val="2"/>
          <c:order val="2"/>
          <c:tx>
            <c:strRef>
              <c:f>Rekap!$X$29</c:f>
              <c:strCache>
                <c:ptCount val="1"/>
                <c:pt idx="0">
                  <c:v>WT &gt; 18 bulan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Rekap!$A$30:$A$32</c:f>
              <c:strCache>
                <c:ptCount val="3"/>
                <c:pt idx="0">
                  <c:v>TS-4</c:v>
                </c:pt>
                <c:pt idx="1">
                  <c:v>TS-3</c:v>
                </c:pt>
                <c:pt idx="2">
                  <c:v>TS-2</c:v>
                </c:pt>
              </c:strCache>
            </c:strRef>
          </c:cat>
          <c:val>
            <c:numRef>
              <c:f>Rekap!$X$30:$X$32</c:f>
              <c:numCache>
                <c:formatCode>0%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8D-4BEB-963D-095D95DC567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611333039"/>
        <c:axId val="1802899871"/>
      </c:barChart>
      <c:catAx>
        <c:axId val="16113330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2899871"/>
        <c:crosses val="autoZero"/>
        <c:auto val="1"/>
        <c:lblAlgn val="ctr"/>
        <c:lblOffset val="100"/>
        <c:noMultiLvlLbl val="0"/>
      </c:catAx>
      <c:valAx>
        <c:axId val="180289987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13330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ID" sz="2800" b="1" dirty="0" err="1"/>
              <a:t>Persentase</a:t>
            </a:r>
            <a:r>
              <a:rPr lang="en-ID" sz="2800" b="1" dirty="0"/>
              <a:t> </a:t>
            </a:r>
            <a:r>
              <a:rPr lang="en-ID" sz="2800" b="1" dirty="0" err="1"/>
              <a:t>Profil</a:t>
            </a:r>
            <a:r>
              <a:rPr lang="en-ID" sz="2800" b="1" dirty="0"/>
              <a:t> </a:t>
            </a:r>
            <a:r>
              <a:rPr lang="en-ID" sz="2800" b="1" dirty="0" err="1"/>
              <a:t>Lulusan</a:t>
            </a:r>
            <a:r>
              <a:rPr lang="en-ID" sz="2800" b="1" dirty="0"/>
              <a:t> 2018-2020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Rekap!$C$12</c:f>
              <c:strCache>
                <c:ptCount val="1"/>
                <c:pt idx="0">
                  <c:v>Akademisi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Rekap!$B$18:$B$20</c:f>
              <c:strCache>
                <c:ptCount val="3"/>
                <c:pt idx="0">
                  <c:v>TS-4</c:v>
                </c:pt>
                <c:pt idx="1">
                  <c:v>TS-3</c:v>
                </c:pt>
                <c:pt idx="2">
                  <c:v>TS-2</c:v>
                </c:pt>
              </c:strCache>
            </c:strRef>
          </c:cat>
          <c:val>
            <c:numRef>
              <c:f>Rekap!$C$18:$C$20</c:f>
              <c:numCache>
                <c:formatCode>0%</c:formatCode>
                <c:ptCount val="3"/>
                <c:pt idx="0">
                  <c:v>0.17647058823529413</c:v>
                </c:pt>
                <c:pt idx="1">
                  <c:v>0.20779220779220781</c:v>
                </c:pt>
                <c:pt idx="2">
                  <c:v>0.2857142857142857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A1-4689-8D86-C89CC3E28BA9}"/>
            </c:ext>
          </c:extLst>
        </c:ser>
        <c:ser>
          <c:idx val="1"/>
          <c:order val="1"/>
          <c:tx>
            <c:strRef>
              <c:f>Rekap!$D$12</c:f>
              <c:strCache>
                <c:ptCount val="1"/>
                <c:pt idx="0">
                  <c:v>Ilmuwan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Rekap!$B$18:$B$20</c:f>
              <c:strCache>
                <c:ptCount val="3"/>
                <c:pt idx="0">
                  <c:v>TS-4</c:v>
                </c:pt>
                <c:pt idx="1">
                  <c:v>TS-3</c:v>
                </c:pt>
                <c:pt idx="2">
                  <c:v>TS-2</c:v>
                </c:pt>
              </c:strCache>
            </c:strRef>
          </c:cat>
          <c:val>
            <c:numRef>
              <c:f>Rekap!$D$18:$D$20</c:f>
              <c:numCache>
                <c:formatCode>0%</c:formatCode>
                <c:ptCount val="3"/>
                <c:pt idx="0">
                  <c:v>0</c:v>
                </c:pt>
                <c:pt idx="1">
                  <c:v>0</c:v>
                </c:pt>
                <c:pt idx="2">
                  <c:v>2.8571428571428571E-2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A1-4689-8D86-C89CC3E28BA9}"/>
            </c:ext>
          </c:extLst>
        </c:ser>
        <c:ser>
          <c:idx val="2"/>
          <c:order val="2"/>
          <c:tx>
            <c:strRef>
              <c:f>Rekap!$E$12</c:f>
              <c:strCache>
                <c:ptCount val="1"/>
                <c:pt idx="0">
                  <c:v>Konsultan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78372892179275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BA1-4689-8D86-C89CC3E28B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Rekap!$B$18:$B$20</c:f>
              <c:strCache>
                <c:ptCount val="3"/>
                <c:pt idx="0">
                  <c:v>TS-4</c:v>
                </c:pt>
                <c:pt idx="1">
                  <c:v>TS-3</c:v>
                </c:pt>
                <c:pt idx="2">
                  <c:v>TS-2</c:v>
                </c:pt>
              </c:strCache>
            </c:strRef>
          </c:cat>
          <c:val>
            <c:numRef>
              <c:f>Rekap!$E$18:$E$20</c:f>
              <c:numCache>
                <c:formatCode>0%</c:formatCode>
                <c:ptCount val="3"/>
                <c:pt idx="0">
                  <c:v>1.9607843137254902E-2</c:v>
                </c:pt>
                <c:pt idx="1">
                  <c:v>9.0909090909090912E-2</c:v>
                </c:pt>
                <c:pt idx="2">
                  <c:v>8.5714285714285715E-2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A1-4689-8D86-C89CC3E28BA9}"/>
            </c:ext>
          </c:extLst>
        </c:ser>
        <c:ser>
          <c:idx val="3"/>
          <c:order val="3"/>
          <c:tx>
            <c:strRef>
              <c:f>Rekap!$F$12</c:f>
              <c:strCache>
                <c:ptCount val="1"/>
                <c:pt idx="0">
                  <c:v>Entrepreneur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391864460896363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BA1-4689-8D86-C89CC3E28B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Rekap!$B$18:$B$20</c:f>
              <c:strCache>
                <c:ptCount val="3"/>
                <c:pt idx="0">
                  <c:v>TS-4</c:v>
                </c:pt>
                <c:pt idx="1">
                  <c:v>TS-3</c:v>
                </c:pt>
                <c:pt idx="2">
                  <c:v>TS-2</c:v>
                </c:pt>
              </c:strCache>
            </c:strRef>
          </c:cat>
          <c:val>
            <c:numRef>
              <c:f>Rekap!$F$18:$F$20</c:f>
              <c:numCache>
                <c:formatCode>0%</c:formatCode>
                <c:ptCount val="3"/>
                <c:pt idx="0">
                  <c:v>1.9607843137254902E-2</c:v>
                </c:pt>
                <c:pt idx="1">
                  <c:v>0.1038961038961039</c:v>
                </c:pt>
                <c:pt idx="2">
                  <c:v>0.14285714285714285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BA1-4689-8D86-C89CC3E28BA9}"/>
            </c:ext>
          </c:extLst>
        </c:ser>
        <c:ser>
          <c:idx val="4"/>
          <c:order val="4"/>
          <c:tx>
            <c:strRef>
              <c:f>Rekap!$G$12</c:f>
              <c:strCache>
                <c:ptCount val="1"/>
                <c:pt idx="0">
                  <c:v>Staff/ Karyawan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Rekap!$B$18:$B$20</c:f>
              <c:strCache>
                <c:ptCount val="3"/>
                <c:pt idx="0">
                  <c:v>TS-4</c:v>
                </c:pt>
                <c:pt idx="1">
                  <c:v>TS-3</c:v>
                </c:pt>
                <c:pt idx="2">
                  <c:v>TS-2</c:v>
                </c:pt>
              </c:strCache>
            </c:strRef>
          </c:cat>
          <c:val>
            <c:numRef>
              <c:f>Rekap!$G$18:$G$20</c:f>
              <c:numCache>
                <c:formatCode>0%</c:formatCode>
                <c:ptCount val="3"/>
                <c:pt idx="0">
                  <c:v>0.78431372549019607</c:v>
                </c:pt>
                <c:pt idx="1">
                  <c:v>0.59740259740259738</c:v>
                </c:pt>
                <c:pt idx="2">
                  <c:v>0.45714285714285713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BA1-4689-8D86-C89CC3E28BA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40796719"/>
        <c:axId val="1616033327"/>
      </c:barChart>
      <c:catAx>
        <c:axId val="17407967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6033327"/>
        <c:crosses val="autoZero"/>
        <c:auto val="1"/>
        <c:lblAlgn val="ctr"/>
        <c:lblOffset val="100"/>
        <c:noMultiLvlLbl val="0"/>
      </c:catAx>
      <c:valAx>
        <c:axId val="161603332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07967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D" b="1" dirty="0" err="1"/>
              <a:t>Persentase</a:t>
            </a:r>
            <a:r>
              <a:rPr lang="en-ID" b="1" dirty="0"/>
              <a:t> Staff </a:t>
            </a:r>
            <a:r>
              <a:rPr lang="en-ID" b="1" dirty="0" err="1"/>
              <a:t>Berdasarkan</a:t>
            </a:r>
            <a:r>
              <a:rPr lang="en-ID" b="1" dirty="0"/>
              <a:t> </a:t>
            </a:r>
            <a:r>
              <a:rPr lang="en-ID" b="1" dirty="0" err="1"/>
              <a:t>Bidang</a:t>
            </a:r>
            <a:endParaRPr lang="en-ID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Rekap!$I$17</c:f>
              <c:strCache>
                <c:ptCount val="1"/>
                <c:pt idx="0">
                  <c:v>Staff sebidang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Rekap!$H$18:$H$20</c:f>
              <c:strCache>
                <c:ptCount val="3"/>
                <c:pt idx="0">
                  <c:v>TS-4</c:v>
                </c:pt>
                <c:pt idx="1">
                  <c:v>TS-3</c:v>
                </c:pt>
                <c:pt idx="2">
                  <c:v>TS-2</c:v>
                </c:pt>
              </c:strCache>
            </c:strRef>
          </c:cat>
          <c:val>
            <c:numRef>
              <c:f>Rekap!$I$18:$I$20</c:f>
              <c:numCache>
                <c:formatCode>0%</c:formatCode>
                <c:ptCount val="3"/>
                <c:pt idx="0">
                  <c:v>0.75</c:v>
                </c:pt>
                <c:pt idx="1">
                  <c:v>0.36956521739130432</c:v>
                </c:pt>
                <c:pt idx="2">
                  <c:v>0.34375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7D-4FAA-95BD-06DE7BE95B17}"/>
            </c:ext>
          </c:extLst>
        </c:ser>
        <c:ser>
          <c:idx val="1"/>
          <c:order val="1"/>
          <c:tx>
            <c:strRef>
              <c:f>Rekap!$J$17</c:f>
              <c:strCache>
                <c:ptCount val="1"/>
                <c:pt idx="0">
                  <c:v>Staff tidak sebidang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Rekap!$H$18:$H$20</c:f>
              <c:strCache>
                <c:ptCount val="3"/>
                <c:pt idx="0">
                  <c:v>TS-4</c:v>
                </c:pt>
                <c:pt idx="1">
                  <c:v>TS-3</c:v>
                </c:pt>
                <c:pt idx="2">
                  <c:v>TS-2</c:v>
                </c:pt>
              </c:strCache>
            </c:strRef>
          </c:cat>
          <c:val>
            <c:numRef>
              <c:f>Rekap!$J$18:$J$20</c:f>
              <c:numCache>
                <c:formatCode>0%</c:formatCode>
                <c:ptCount val="3"/>
                <c:pt idx="0">
                  <c:v>0.25</c:v>
                </c:pt>
                <c:pt idx="1">
                  <c:v>0.63043478260869568</c:v>
                </c:pt>
                <c:pt idx="2">
                  <c:v>0.65625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7D-4FAA-95BD-06DE7BE95B1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40846367"/>
        <c:axId val="1609088767"/>
      </c:barChart>
      <c:catAx>
        <c:axId val="17408463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9088767"/>
        <c:crosses val="autoZero"/>
        <c:auto val="1"/>
        <c:lblAlgn val="ctr"/>
        <c:lblOffset val="100"/>
        <c:noMultiLvlLbl val="0"/>
      </c:catAx>
      <c:valAx>
        <c:axId val="16090887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08463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9AB92-0AE2-0E21-D1D0-0BAD242D7D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1CAAE7-744E-06C9-8FFF-CE5B811009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CE48E-919B-97EB-3BD3-053CE001B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016EF-AC8F-4952-B1C8-1A60DAD69057}" type="datetimeFigureOut">
              <a:rPr lang="en-ID" smtClean="0"/>
              <a:t>01/03/2023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86D03-04CB-7DA9-6EC3-6A63662A2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D405C-DF0F-9924-2DFC-F40FA4324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B230-0A14-480F-BB34-F03D46010E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9125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EA239-25D8-5335-3D2C-4427C9E65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34F1EB-BD1B-555A-4AE3-0DB1D771F3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5A5E5-9C14-A352-1C70-FDE590B72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016EF-AC8F-4952-B1C8-1A60DAD69057}" type="datetimeFigureOut">
              <a:rPr lang="en-ID" smtClean="0"/>
              <a:t>01/03/2023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6C35B-C1B8-2B8D-8D0F-964968B3C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31D6B-785F-42B6-8D56-DEC96C4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B230-0A14-480F-BB34-F03D46010E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2306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E0D306-FF79-9FF0-A485-A3722411FC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F0200B-7B4D-CAAE-ED9B-3C3220299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455DF-CCB3-8584-0EDA-5E45EB4DC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016EF-AC8F-4952-B1C8-1A60DAD69057}" type="datetimeFigureOut">
              <a:rPr lang="en-ID" smtClean="0"/>
              <a:t>01/03/2023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AB788-3626-7903-D5F0-0D99158E5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1A9AC-6590-67CA-F0A2-C389B5D95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B230-0A14-480F-BB34-F03D46010E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632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BC325-5336-4561-D753-4F013FEF7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85D38-2B14-5DC3-02D0-6C02D0900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7A076-998D-A8DA-8822-DED13AF74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016EF-AC8F-4952-B1C8-1A60DAD69057}" type="datetimeFigureOut">
              <a:rPr lang="en-ID" smtClean="0"/>
              <a:t>01/03/2023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AB7F-0824-BE4F-CA23-D43B6C21E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1F73D-5AD6-1110-5E4E-6EE551EA4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B230-0A14-480F-BB34-F03D46010E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84169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9AE32-D4FE-20C8-F7FC-10AEB9954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050121-AF02-ACFB-C88D-B2DA7550F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5F111-3445-F4AD-D44D-032C9CDA5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016EF-AC8F-4952-B1C8-1A60DAD69057}" type="datetimeFigureOut">
              <a:rPr lang="en-ID" smtClean="0"/>
              <a:t>01/03/2023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C1331A-680B-3E5C-38C2-8C4A09830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BA8BA-23FA-31B2-B408-32C8E80F0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B230-0A14-480F-BB34-F03D46010E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91518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5AFF8-3A85-38C2-3BD9-574A375F0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9510D-7EE1-235A-B36C-0107D445D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0D24AF-7F2D-D858-4A19-CA7F3E5BD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60DDE-2ED7-585F-5ECE-B32FE6C28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016EF-AC8F-4952-B1C8-1A60DAD69057}" type="datetimeFigureOut">
              <a:rPr lang="en-ID" smtClean="0"/>
              <a:t>01/03/2023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DD79AC-C406-7F81-E2C2-7C0B4FC9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4EB9C5-CD62-CB92-777B-6893E89A8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B230-0A14-480F-BB34-F03D46010E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1508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BDFED-4F31-5328-2E96-B823BBE5A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0751E0-7AD4-ACDD-3F90-147FEBFE1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AD625-9FC4-C123-2AA1-2EDDA68C5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93A5C3-99DC-CA85-74E3-D85661AF83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2D4365-64DD-84D1-49C9-28D16651DC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36BE73-4A24-1E7A-DCB1-55C341469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016EF-AC8F-4952-B1C8-1A60DAD69057}" type="datetimeFigureOut">
              <a:rPr lang="en-ID" smtClean="0"/>
              <a:t>01/03/2023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3473FB-FD8A-6153-117A-74BA8D4F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6F1BE8-A127-06E6-A0A0-C6835A319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B230-0A14-480F-BB34-F03D46010E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0707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81DC2-98AD-13CF-B426-F1AC73DCA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E6B991-64E6-21A6-D403-5FD86CB24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016EF-AC8F-4952-B1C8-1A60DAD69057}" type="datetimeFigureOut">
              <a:rPr lang="en-ID" smtClean="0"/>
              <a:t>01/03/2023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3A842A-5E47-57F8-943D-BD5D45FFA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AD579C-04BE-0026-4D60-FFE670E13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B230-0A14-480F-BB34-F03D46010E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04083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9B39B-582B-6FAA-3618-9549008AE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016EF-AC8F-4952-B1C8-1A60DAD69057}" type="datetimeFigureOut">
              <a:rPr lang="en-ID" smtClean="0"/>
              <a:t>01/03/2023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310AA0-41F1-C649-B186-554ED46E5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6B430-853D-CCA4-F1EB-74F4DABD1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B230-0A14-480F-BB34-F03D46010E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6260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31024-9852-8322-DE59-08D5E1F83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0C086-4E55-3AA9-1151-01ECD34B7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3BDE11-7F92-3176-17F8-15277374B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141371-8F3A-03A7-D85C-2C280D71C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016EF-AC8F-4952-B1C8-1A60DAD69057}" type="datetimeFigureOut">
              <a:rPr lang="en-ID" smtClean="0"/>
              <a:t>01/03/2023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5E5C9C-3FFB-562D-FAA8-C66A2373C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23A1AE-A9CC-5676-62BD-9E5ED7EE8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B230-0A14-480F-BB34-F03D46010E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39818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5C8C5-9ADC-8155-469C-369D91748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7BF4FE-B3C8-E047-EFA7-E0A4B48228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EEAA7A-5CD5-EEDD-306E-B51BC997B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63865C-D93B-AE36-5EA2-54283A8E5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016EF-AC8F-4952-B1C8-1A60DAD69057}" type="datetimeFigureOut">
              <a:rPr lang="en-ID" smtClean="0"/>
              <a:t>01/03/2023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173AEE-386F-C0E6-F852-0B71B10EC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47DCCB-F103-22B0-C5E5-5C0210A4A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B230-0A14-480F-BB34-F03D46010E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2577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5BB5D3-D8F2-5130-EFFC-3F0C377D4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9665A0-C2E6-8509-6D24-F2C6B5368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A8436-33C8-E012-D14D-3D6056D3A5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016EF-AC8F-4952-B1C8-1A60DAD69057}" type="datetimeFigureOut">
              <a:rPr lang="en-ID" smtClean="0"/>
              <a:t>01/03/2023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54CF8-00F6-076C-27B8-98CD35CDAA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30504-C953-C848-BB37-5D7CC8027C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3B230-0A14-480F-BB34-F03D46010E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44932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BC5F8-3FBD-5302-599E-8B73A5F65D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Lulusan</a:t>
            </a:r>
            <a:r>
              <a:rPr lang="en-US" dirty="0"/>
              <a:t> Biologi ITS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E0A72D-E091-E2D5-FCE6-5296D63160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2018-2020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43183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63038BC-9FCB-466B-8EE5-7B0DC8F25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58F4797-C77D-4821-B8FF-057D7524C6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0CB3DB-B42E-47BF-A595-527CB329A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515" y="685800"/>
            <a:ext cx="10800971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63EB5B-52D6-D4F7-5745-80107A1B4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572" y="1036674"/>
            <a:ext cx="9292856" cy="1371600"/>
          </a:xfrm>
        </p:spPr>
        <p:txBody>
          <a:bodyPr>
            <a:normAutofit/>
          </a:bodyPr>
          <a:lstStyle/>
          <a:p>
            <a:pPr algn="ctr"/>
            <a:endParaRPr lang="en-ID" sz="32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3760D1A-2558-C1D6-54B8-B4916985A2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277115"/>
              </p:ext>
            </p:extLst>
          </p:nvPr>
        </p:nvGraphicFramePr>
        <p:xfrm>
          <a:off x="1294455" y="2716620"/>
          <a:ext cx="9603091" cy="3051547"/>
        </p:xfrm>
        <a:graphic>
          <a:graphicData uri="http://schemas.openxmlformats.org/drawingml/2006/table">
            <a:tbl>
              <a:tblPr/>
              <a:tblGrid>
                <a:gridCol w="2804374">
                  <a:extLst>
                    <a:ext uri="{9D8B030D-6E8A-4147-A177-3AD203B41FA5}">
                      <a16:colId xmlns:a16="http://schemas.microsoft.com/office/drawing/2014/main" val="3682234004"/>
                    </a:ext>
                  </a:extLst>
                </a:gridCol>
                <a:gridCol w="2830367">
                  <a:extLst>
                    <a:ext uri="{9D8B030D-6E8A-4147-A177-3AD203B41FA5}">
                      <a16:colId xmlns:a16="http://schemas.microsoft.com/office/drawing/2014/main" val="886511556"/>
                    </a:ext>
                  </a:extLst>
                </a:gridCol>
                <a:gridCol w="3968350">
                  <a:extLst>
                    <a:ext uri="{9D8B030D-6E8A-4147-A177-3AD203B41FA5}">
                      <a16:colId xmlns:a16="http://schemas.microsoft.com/office/drawing/2014/main" val="2997268116"/>
                    </a:ext>
                  </a:extLst>
                </a:gridCol>
              </a:tblGrid>
              <a:tr h="806217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Tahun Lulus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6D8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Jumlah Lulusan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6D8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Jumlah Tanggapan Kepuasan Pengguna yang Terlacak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6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065237"/>
                  </a:ext>
                </a:extLst>
              </a:tr>
              <a:tr h="42105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850015"/>
                  </a:ext>
                </a:extLst>
              </a:tr>
              <a:tr h="456069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TS-4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109907"/>
                  </a:ext>
                </a:extLst>
              </a:tr>
              <a:tr h="456069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TS-3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322463"/>
                  </a:ext>
                </a:extLst>
              </a:tr>
              <a:tr h="456069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TS-2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534106"/>
                  </a:ext>
                </a:extLst>
              </a:tr>
              <a:tr h="456069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Jumlah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  <a:endParaRPr lang="en-ID" sz="4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2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  <a:endParaRPr lang="en-ID" sz="4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884" marR="21884" marT="21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970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273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E9D20EA1-A2B4-F0A6-73AC-EDAE32EFA8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726370"/>
              </p:ext>
            </p:extLst>
          </p:nvPr>
        </p:nvGraphicFramePr>
        <p:xfrm>
          <a:off x="838200" y="710119"/>
          <a:ext cx="10515600" cy="54668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226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655A4CF-D6E4-9C27-4622-7DEE990750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0227715"/>
              </p:ext>
            </p:extLst>
          </p:nvPr>
        </p:nvGraphicFramePr>
        <p:xfrm>
          <a:off x="2025445" y="1347019"/>
          <a:ext cx="7718323" cy="4788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0844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8B80948-71C9-4B91-8E73-422E3174FE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5622578"/>
              </p:ext>
            </p:extLst>
          </p:nvPr>
        </p:nvGraphicFramePr>
        <p:xfrm>
          <a:off x="2084439" y="963561"/>
          <a:ext cx="7344696" cy="4748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07069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F44D22F-0815-4656-8024-076CF7278C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7635411"/>
              </p:ext>
            </p:extLst>
          </p:nvPr>
        </p:nvGraphicFramePr>
        <p:xfrm>
          <a:off x="2480553" y="1488333"/>
          <a:ext cx="7120647" cy="4319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1905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E568F717-5014-51DB-4D81-EAB064527D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9627720"/>
              </p:ext>
            </p:extLst>
          </p:nvPr>
        </p:nvGraphicFramePr>
        <p:xfrm>
          <a:off x="924321" y="564414"/>
          <a:ext cx="10515600" cy="54746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390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8575BA4-521F-4422-780F-82CC7DBE9A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5769464"/>
              </p:ext>
            </p:extLst>
          </p:nvPr>
        </p:nvGraphicFramePr>
        <p:xfrm>
          <a:off x="2172929" y="1061885"/>
          <a:ext cx="7777316" cy="5115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1642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54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Lulusan Biologi ITS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Lulusan Biologi ITS</dc:title>
  <dc:creator>Nova Maulidina Ashuri,S.Si., M.Si.(4340)</dc:creator>
  <cp:lastModifiedBy>Nova Maulidina Ashuri,S.Si., M.Si.(4340)</cp:lastModifiedBy>
  <cp:revision>3</cp:revision>
  <dcterms:created xsi:type="dcterms:W3CDTF">2023-03-01T03:40:42Z</dcterms:created>
  <dcterms:modified xsi:type="dcterms:W3CDTF">2023-03-01T05:19:31Z</dcterms:modified>
</cp:coreProperties>
</file>