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ex Brush" pitchFamily="2" charset="77"/>
      <p:regular r:id="rId14"/>
    </p:embeddedFont>
    <p:embeddedFont>
      <p:font typeface="Anton" pitchFamily="2" charset="77"/>
      <p:regular r:id="rId15"/>
    </p:embeddedFont>
    <p:embeddedFont>
      <p:font typeface="Inter" panose="020B0502030000000004" pitchFamily="34" charset="0"/>
      <p:regular r:id="rId16"/>
    </p:embeddedFont>
    <p:embeddedFont>
      <p:font typeface="Inter Bold" panose="020B0802030000000004" pitchFamily="34" charset="0"/>
      <p:regular r:id="rId17"/>
      <p:bold r:id="rId18"/>
    </p:embeddedFont>
    <p:embeddedFont>
      <p:font typeface="Inter Italics" panose="020B0502030000000004" pitchFamily="34" charset="0"/>
      <p:regular r:id="rId19"/>
      <p:italic r:id="rId20"/>
    </p:embeddedFont>
    <p:embeddedFont>
      <p:font typeface="Mr Dafoe" panose="02000000000000000000" pitchFamily="2" charset="77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5" autoAdjust="0"/>
  </p:normalViewPr>
  <p:slideViewPr>
    <p:cSldViewPr>
      <p:cViewPr>
        <p:scale>
          <a:sx n="65" d="100"/>
          <a:sy n="65" d="100"/>
        </p:scale>
        <p:origin x="130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tkolaborasi.its.ac.i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tkolaborasi.its.ac.i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10411"/>
            <a:ext cx="15599141" cy="390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59"/>
              </a:lnSpc>
            </a:pPr>
            <a:r>
              <a:rPr lang="en-US" sz="15059" spc="451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JUDUL </a:t>
            </a:r>
          </a:p>
          <a:p>
            <a:pPr algn="l">
              <a:lnSpc>
                <a:spcPts val="15059"/>
              </a:lnSpc>
            </a:pPr>
            <a:r>
              <a:rPr lang="en-US" sz="15059" spc="451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PENELITIAN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165B7E-6D55-42EA-0AD7-45F5D93127C5}"/>
              </a:ext>
            </a:extLst>
          </p:cNvPr>
          <p:cNvGrpSpPr/>
          <p:nvPr/>
        </p:nvGrpSpPr>
        <p:grpSpPr>
          <a:xfrm>
            <a:off x="-3420" y="-29398"/>
            <a:ext cx="18291420" cy="4407338"/>
            <a:chOff x="-3420" y="-29398"/>
            <a:chExt cx="18291420" cy="4407338"/>
          </a:xfrm>
        </p:grpSpPr>
        <p:sp>
          <p:nvSpPr>
            <p:cNvPr id="4" name="Freeform 4"/>
            <p:cNvSpPr/>
            <p:nvPr/>
          </p:nvSpPr>
          <p:spPr>
            <a:xfrm rot="10800000">
              <a:off x="-3420" y="-29398"/>
              <a:ext cx="2976865" cy="4407338"/>
            </a:xfrm>
            <a:custGeom>
              <a:avLst/>
              <a:gdLst/>
              <a:ahLst/>
              <a:cxnLst/>
              <a:rect l="l" t="t" r="r" b="b"/>
              <a:pathLst>
                <a:path w="4697772" h="7310453">
                  <a:moveTo>
                    <a:pt x="0" y="0"/>
                  </a:moveTo>
                  <a:lnTo>
                    <a:pt x="4697772" y="0"/>
                  </a:lnTo>
                  <a:lnTo>
                    <a:pt x="4697772" y="7310453"/>
                  </a:lnTo>
                  <a:lnTo>
                    <a:pt x="0" y="731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" r="-18357" b="-24402"/>
              </a:stretch>
            </a:blipFill>
          </p:spPr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489AB2F-B4D4-C1D9-9AFE-15E9EC58D29F}"/>
                </a:ext>
              </a:extLst>
            </p:cNvPr>
            <p:cNvGrpSpPr/>
            <p:nvPr/>
          </p:nvGrpSpPr>
          <p:grpSpPr>
            <a:xfrm>
              <a:off x="2123789" y="-29398"/>
              <a:ext cx="16164211" cy="532144"/>
              <a:chOff x="2123789" y="-29398"/>
              <a:chExt cx="16164211" cy="532144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2123789" y="-20791"/>
                <a:ext cx="16164211" cy="501006"/>
                <a:chOff x="0" y="0"/>
                <a:chExt cx="4405477" cy="136547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4405477" cy="136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5477" h="136547">
                      <a:moveTo>
                        <a:pt x="0" y="0"/>
                      </a:moveTo>
                      <a:lnTo>
                        <a:pt x="4405477" y="0"/>
                      </a:lnTo>
                      <a:lnTo>
                        <a:pt x="4405477" y="136547"/>
                      </a:lnTo>
                      <a:lnTo>
                        <a:pt x="0" y="136547"/>
                      </a:lnTo>
                      <a:close/>
                    </a:path>
                  </a:pathLst>
                </a:custGeom>
                <a:solidFill>
                  <a:srgbClr val="FFFFFF">
                    <a:alpha val="83922"/>
                  </a:srgbClr>
                </a:solidFill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38100"/>
                  <a:ext cx="4405477" cy="1746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8" name="Freeform 8"/>
              <p:cNvSpPr/>
              <p:nvPr/>
            </p:nvSpPr>
            <p:spPr>
              <a:xfrm>
                <a:off x="2123789" y="-21314"/>
                <a:ext cx="501530" cy="501530"/>
              </a:xfrm>
              <a:custGeom>
                <a:avLst/>
                <a:gdLst/>
                <a:ahLst/>
                <a:cxnLst/>
                <a:rect l="l" t="t" r="r" b="b"/>
                <a:pathLst>
                  <a:path w="668707" h="668707">
                    <a:moveTo>
                      <a:pt x="0" y="0"/>
                    </a:moveTo>
                    <a:lnTo>
                      <a:pt x="668707" y="0"/>
                    </a:lnTo>
                    <a:lnTo>
                      <a:pt x="668707" y="668707"/>
                    </a:lnTo>
                    <a:lnTo>
                      <a:pt x="0" y="668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0242486" y="-23839"/>
                <a:ext cx="489958" cy="489958"/>
              </a:xfrm>
              <a:custGeom>
                <a:avLst/>
                <a:gdLst/>
                <a:ahLst/>
                <a:cxnLst/>
                <a:rect l="l" t="t" r="r" b="b"/>
                <a:pathLst>
                  <a:path w="653277" h="653277">
                    <a:moveTo>
                      <a:pt x="0" y="0"/>
                    </a:moveTo>
                    <a:lnTo>
                      <a:pt x="653277" y="0"/>
                    </a:lnTo>
                    <a:lnTo>
                      <a:pt x="653277" y="653277"/>
                    </a:lnTo>
                    <a:lnTo>
                      <a:pt x="0" y="6532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0488" t="-11050" r="-11089" b="-10527"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704677" y="-21314"/>
                <a:ext cx="501530" cy="501530"/>
              </a:xfrm>
              <a:custGeom>
                <a:avLst/>
                <a:gdLst/>
                <a:ahLst/>
                <a:cxnLst/>
                <a:rect l="l" t="t" r="r" b="b"/>
                <a:pathLst>
                  <a:path w="668707" h="668707">
                    <a:moveTo>
                      <a:pt x="0" y="0"/>
                    </a:moveTo>
                    <a:lnTo>
                      <a:pt x="668706" y="0"/>
                    </a:lnTo>
                    <a:lnTo>
                      <a:pt x="668706" y="668707"/>
                    </a:lnTo>
                    <a:lnTo>
                      <a:pt x="0" y="668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3284156" y="-10177"/>
                <a:ext cx="490394" cy="490394"/>
              </a:xfrm>
              <a:custGeom>
                <a:avLst/>
                <a:gdLst/>
                <a:ahLst/>
                <a:cxnLst/>
                <a:rect l="l" t="t" r="r" b="b"/>
                <a:pathLst>
                  <a:path w="653858" h="653858">
                    <a:moveTo>
                      <a:pt x="0" y="0"/>
                    </a:moveTo>
                    <a:lnTo>
                      <a:pt x="653858" y="0"/>
                    </a:lnTo>
                    <a:lnTo>
                      <a:pt x="653858" y="653858"/>
                    </a:lnTo>
                    <a:lnTo>
                      <a:pt x="0" y="6538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3847715" y="-10177"/>
                <a:ext cx="520895" cy="490394"/>
              </a:xfrm>
              <a:custGeom>
                <a:avLst/>
                <a:gdLst/>
                <a:ahLst/>
                <a:cxnLst/>
                <a:rect l="l" t="t" r="r" b="b"/>
                <a:pathLst>
                  <a:path w="694527" h="653858">
                    <a:moveTo>
                      <a:pt x="0" y="0"/>
                    </a:moveTo>
                    <a:lnTo>
                      <a:pt x="694528" y="0"/>
                    </a:lnTo>
                    <a:lnTo>
                      <a:pt x="694528" y="653858"/>
                    </a:lnTo>
                    <a:lnTo>
                      <a:pt x="0" y="6538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6219"/>
                </a:stretch>
              </a:blip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4410934" y="-10177"/>
                <a:ext cx="482279" cy="482279"/>
              </a:xfrm>
              <a:custGeom>
                <a:avLst/>
                <a:gdLst/>
                <a:ahLst/>
                <a:cxnLst/>
                <a:rect l="l" t="t" r="r" b="b"/>
                <a:pathLst>
                  <a:path w="643038" h="643038">
                    <a:moveTo>
                      <a:pt x="0" y="0"/>
                    </a:moveTo>
                    <a:lnTo>
                      <a:pt x="643038" y="0"/>
                    </a:lnTo>
                    <a:lnTo>
                      <a:pt x="643038" y="643037"/>
                    </a:lnTo>
                    <a:lnTo>
                      <a:pt x="0" y="6430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52315" y="-10177"/>
                <a:ext cx="482279" cy="482279"/>
              </a:xfrm>
              <a:custGeom>
                <a:avLst/>
                <a:gdLst/>
                <a:ahLst/>
                <a:cxnLst/>
                <a:rect l="l" t="t" r="r" b="b"/>
                <a:pathLst>
                  <a:path w="643038" h="643038">
                    <a:moveTo>
                      <a:pt x="0" y="0"/>
                    </a:moveTo>
                    <a:lnTo>
                      <a:pt x="643037" y="0"/>
                    </a:lnTo>
                    <a:lnTo>
                      <a:pt x="643037" y="643037"/>
                    </a:lnTo>
                    <a:lnTo>
                      <a:pt x="0" y="6430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5493695" y="-21314"/>
                <a:ext cx="458900" cy="501530"/>
              </a:xfrm>
              <a:custGeom>
                <a:avLst/>
                <a:gdLst/>
                <a:ahLst/>
                <a:cxnLst/>
                <a:rect l="l" t="t" r="r" b="b"/>
                <a:pathLst>
                  <a:path w="611867" h="668707">
                    <a:moveTo>
                      <a:pt x="0" y="0"/>
                    </a:moveTo>
                    <a:lnTo>
                      <a:pt x="611867" y="0"/>
                    </a:lnTo>
                    <a:lnTo>
                      <a:pt x="611867" y="668707"/>
                    </a:lnTo>
                    <a:lnTo>
                      <a:pt x="0" y="668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6027054" y="-21314"/>
                <a:ext cx="420032" cy="501530"/>
              </a:xfrm>
              <a:custGeom>
                <a:avLst/>
                <a:gdLst/>
                <a:ahLst/>
                <a:cxnLst/>
                <a:rect l="l" t="t" r="r" b="b"/>
                <a:pathLst>
                  <a:path w="560042" h="668707">
                    <a:moveTo>
                      <a:pt x="0" y="0"/>
                    </a:moveTo>
                    <a:lnTo>
                      <a:pt x="560042" y="0"/>
                    </a:lnTo>
                    <a:lnTo>
                      <a:pt x="560042" y="668707"/>
                    </a:lnTo>
                    <a:lnTo>
                      <a:pt x="0" y="668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6523034" y="-21314"/>
                <a:ext cx="494651" cy="493415"/>
              </a:xfrm>
              <a:custGeom>
                <a:avLst/>
                <a:gdLst/>
                <a:ahLst/>
                <a:cxnLst/>
                <a:rect l="l" t="t" r="r" b="b"/>
                <a:pathLst>
                  <a:path w="659535" h="657886">
                    <a:moveTo>
                      <a:pt x="0" y="0"/>
                    </a:moveTo>
                    <a:lnTo>
                      <a:pt x="659535" y="0"/>
                    </a:lnTo>
                    <a:lnTo>
                      <a:pt x="659535" y="657886"/>
                    </a:lnTo>
                    <a:lnTo>
                      <a:pt x="0" y="6578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7076705" y="-20791"/>
                <a:ext cx="501006" cy="501006"/>
              </a:xfrm>
              <a:custGeom>
                <a:avLst/>
                <a:gdLst/>
                <a:ahLst/>
                <a:cxnLst/>
                <a:rect l="l" t="t" r="r" b="b"/>
                <a:pathLst>
                  <a:path w="668008" h="668008">
                    <a:moveTo>
                      <a:pt x="0" y="0"/>
                    </a:moveTo>
                    <a:lnTo>
                      <a:pt x="668008" y="0"/>
                    </a:lnTo>
                    <a:lnTo>
                      <a:pt x="668008" y="668009"/>
                    </a:lnTo>
                    <a:lnTo>
                      <a:pt x="0" y="6680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7628699" y="-21314"/>
                <a:ext cx="411881" cy="501530"/>
              </a:xfrm>
              <a:custGeom>
                <a:avLst/>
                <a:gdLst/>
                <a:ahLst/>
                <a:cxnLst/>
                <a:rect l="l" t="t" r="r" b="b"/>
                <a:pathLst>
                  <a:path w="549175" h="668707">
                    <a:moveTo>
                      <a:pt x="0" y="0"/>
                    </a:moveTo>
                    <a:lnTo>
                      <a:pt x="549175" y="0"/>
                    </a:lnTo>
                    <a:lnTo>
                      <a:pt x="549175" y="668707"/>
                    </a:lnTo>
                    <a:lnTo>
                      <a:pt x="0" y="668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8098907" y="-18498"/>
                <a:ext cx="498713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664951" h="664951">
                    <a:moveTo>
                      <a:pt x="0" y="0"/>
                    </a:moveTo>
                    <a:lnTo>
                      <a:pt x="664951" y="0"/>
                    </a:lnTo>
                    <a:lnTo>
                      <a:pt x="664951" y="664952"/>
                    </a:lnTo>
                    <a:lnTo>
                      <a:pt x="0" y="6649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8648607" y="-13600"/>
                <a:ext cx="485093" cy="485700"/>
              </a:xfrm>
              <a:custGeom>
                <a:avLst/>
                <a:gdLst/>
                <a:ahLst/>
                <a:cxnLst/>
                <a:rect l="l" t="t" r="r" b="b"/>
                <a:pathLst>
                  <a:path w="646791" h="647600">
                    <a:moveTo>
                      <a:pt x="0" y="0"/>
                    </a:moveTo>
                    <a:lnTo>
                      <a:pt x="646790" y="0"/>
                    </a:lnTo>
                    <a:lnTo>
                      <a:pt x="646790" y="647600"/>
                    </a:lnTo>
                    <a:lnTo>
                      <a:pt x="0" y="647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9192843" y="-18498"/>
                <a:ext cx="426031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568041" h="664951">
                    <a:moveTo>
                      <a:pt x="0" y="0"/>
                    </a:moveTo>
                    <a:lnTo>
                      <a:pt x="568042" y="0"/>
                    </a:lnTo>
                    <a:lnTo>
                      <a:pt x="568042" y="664952"/>
                    </a:lnTo>
                    <a:lnTo>
                      <a:pt x="0" y="6649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9675845" y="-13600"/>
                <a:ext cx="485700" cy="485700"/>
              </a:xfrm>
              <a:custGeom>
                <a:avLst/>
                <a:gdLst/>
                <a:ahLst/>
                <a:cxnLst/>
                <a:rect l="l" t="t" r="r" b="b"/>
                <a:pathLst>
                  <a:path w="647600" h="647600">
                    <a:moveTo>
                      <a:pt x="0" y="0"/>
                    </a:moveTo>
                    <a:lnTo>
                      <a:pt x="647600" y="0"/>
                    </a:lnTo>
                    <a:lnTo>
                      <a:pt x="647600" y="647600"/>
                    </a:lnTo>
                    <a:lnTo>
                      <a:pt x="0" y="647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0824489" y="-29398"/>
                <a:ext cx="532144" cy="532144"/>
              </a:xfrm>
              <a:custGeom>
                <a:avLst/>
                <a:gdLst/>
                <a:ahLst/>
                <a:cxnLst/>
                <a:rect l="l" t="t" r="r" b="b"/>
                <a:pathLst>
                  <a:path w="709525" h="709525">
                    <a:moveTo>
                      <a:pt x="0" y="0"/>
                    </a:moveTo>
                    <a:lnTo>
                      <a:pt x="709524" y="0"/>
                    </a:lnTo>
                    <a:lnTo>
                      <a:pt x="709524" y="709525"/>
                    </a:lnTo>
                    <a:lnTo>
                      <a:pt x="0" y="7095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11426147" y="-21023"/>
                <a:ext cx="490932" cy="493124"/>
              </a:xfrm>
              <a:custGeom>
                <a:avLst/>
                <a:gdLst/>
                <a:ahLst/>
                <a:cxnLst/>
                <a:rect l="l" t="t" r="r" b="b"/>
                <a:pathLst>
                  <a:path w="654576" h="657498">
                    <a:moveTo>
                      <a:pt x="0" y="0"/>
                    </a:moveTo>
                    <a:lnTo>
                      <a:pt x="654576" y="0"/>
                    </a:lnTo>
                    <a:lnTo>
                      <a:pt x="654576" y="657498"/>
                    </a:lnTo>
                    <a:lnTo>
                      <a:pt x="0" y="6574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1"/>
                <a:stretch>
                  <a:fillRect/>
                </a:stretch>
              </a:blip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11998069" y="-23839"/>
                <a:ext cx="479546" cy="489958"/>
              </a:xfrm>
              <a:custGeom>
                <a:avLst/>
                <a:gdLst/>
                <a:ahLst/>
                <a:cxnLst/>
                <a:rect l="l" t="t" r="r" b="b"/>
                <a:pathLst>
                  <a:path w="639395" h="653277">
                    <a:moveTo>
                      <a:pt x="0" y="0"/>
                    </a:moveTo>
                    <a:lnTo>
                      <a:pt x="639395" y="0"/>
                    </a:lnTo>
                    <a:lnTo>
                      <a:pt x="639395" y="653277"/>
                    </a:lnTo>
                    <a:lnTo>
                      <a:pt x="0" y="6532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/>
                <a:stretch>
                  <a:fillRect/>
                </a:stretch>
              </a:blip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2569660" y="-21023"/>
                <a:ext cx="392827" cy="501239"/>
              </a:xfrm>
              <a:custGeom>
                <a:avLst/>
                <a:gdLst/>
                <a:ahLst/>
                <a:cxnLst/>
                <a:rect l="l" t="t" r="r" b="b"/>
                <a:pathLst>
                  <a:path w="523769" h="668318">
                    <a:moveTo>
                      <a:pt x="0" y="0"/>
                    </a:moveTo>
                    <a:lnTo>
                      <a:pt x="523769" y="0"/>
                    </a:lnTo>
                    <a:lnTo>
                      <a:pt x="523769" y="668319"/>
                    </a:lnTo>
                    <a:lnTo>
                      <a:pt x="0" y="6683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3"/>
                <a:stretch>
                  <a:fillRect b="-4494"/>
                </a:stretch>
              </a:blip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13037634" y="-23839"/>
                <a:ext cx="465620" cy="504054"/>
              </a:xfrm>
              <a:custGeom>
                <a:avLst/>
                <a:gdLst/>
                <a:ahLst/>
                <a:cxnLst/>
                <a:rect l="l" t="t" r="r" b="b"/>
                <a:pathLst>
                  <a:path w="620827" h="672072">
                    <a:moveTo>
                      <a:pt x="0" y="0"/>
                    </a:moveTo>
                    <a:lnTo>
                      <a:pt x="620826" y="0"/>
                    </a:lnTo>
                    <a:lnTo>
                      <a:pt x="620826" y="672073"/>
                    </a:lnTo>
                    <a:lnTo>
                      <a:pt x="0" y="672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/>
                <a:stretch>
                  <a:fillRect/>
                </a:stretch>
              </a:blip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3577545" y="-19570"/>
                <a:ext cx="676664" cy="499786"/>
              </a:xfrm>
              <a:custGeom>
                <a:avLst/>
                <a:gdLst/>
                <a:ahLst/>
                <a:cxnLst/>
                <a:rect l="l" t="t" r="r" b="b"/>
                <a:pathLst>
                  <a:path w="902218" h="666381">
                    <a:moveTo>
                      <a:pt x="0" y="0"/>
                    </a:moveTo>
                    <a:lnTo>
                      <a:pt x="902218" y="0"/>
                    </a:lnTo>
                    <a:lnTo>
                      <a:pt x="902218" y="666381"/>
                    </a:lnTo>
                    <a:lnTo>
                      <a:pt x="0" y="6663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/>
                <a:stretch>
                  <a:fillRect b="-1994"/>
                </a:stretch>
              </a:blip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4314310" y="-5109"/>
                <a:ext cx="478045" cy="485325"/>
              </a:xfrm>
              <a:custGeom>
                <a:avLst/>
                <a:gdLst/>
                <a:ahLst/>
                <a:cxnLst/>
                <a:rect l="l" t="t" r="r" b="b"/>
                <a:pathLst>
                  <a:path w="637393" h="647100">
                    <a:moveTo>
                      <a:pt x="0" y="0"/>
                    </a:moveTo>
                    <a:lnTo>
                      <a:pt x="637393" y="0"/>
                    </a:lnTo>
                    <a:lnTo>
                      <a:pt x="637393" y="647100"/>
                    </a:lnTo>
                    <a:lnTo>
                      <a:pt x="0" y="647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/>
                <a:stretch>
                  <a:fillRect/>
                </a:stretch>
              </a:blip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4874783" y="-29398"/>
                <a:ext cx="1924337" cy="495517"/>
              </a:xfrm>
              <a:custGeom>
                <a:avLst/>
                <a:gdLst/>
                <a:ahLst/>
                <a:cxnLst/>
                <a:rect l="l" t="t" r="r" b="b"/>
                <a:pathLst>
                  <a:path w="2565783" h="660689">
                    <a:moveTo>
                      <a:pt x="0" y="0"/>
                    </a:moveTo>
                    <a:lnTo>
                      <a:pt x="2565782" y="0"/>
                    </a:lnTo>
                    <a:lnTo>
                      <a:pt x="2565782" y="660689"/>
                    </a:lnTo>
                    <a:lnTo>
                      <a:pt x="0" y="6606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/>
                <a:stretch>
                  <a:fillRect/>
                </a:stretch>
              </a:blip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16927010" y="-7462"/>
                <a:ext cx="592022" cy="487678"/>
              </a:xfrm>
              <a:custGeom>
                <a:avLst/>
                <a:gdLst/>
                <a:ahLst/>
                <a:cxnLst/>
                <a:rect l="l" t="t" r="r" b="b"/>
                <a:pathLst>
                  <a:path w="789362" h="650237">
                    <a:moveTo>
                      <a:pt x="0" y="0"/>
                    </a:moveTo>
                    <a:lnTo>
                      <a:pt x="789361" y="0"/>
                    </a:lnTo>
                    <a:lnTo>
                      <a:pt x="789361" y="650237"/>
                    </a:lnTo>
                    <a:lnTo>
                      <a:pt x="0" y="6502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8"/>
                <a:stretch>
                  <a:fillRect/>
                </a:stretch>
              </a:blip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17749143" y="-29398"/>
                <a:ext cx="380299" cy="509613"/>
              </a:xfrm>
              <a:custGeom>
                <a:avLst/>
                <a:gdLst/>
                <a:ahLst/>
                <a:cxnLst/>
                <a:rect l="l" t="t" r="r" b="b"/>
                <a:pathLst>
                  <a:path w="507065" h="679484">
                    <a:moveTo>
                      <a:pt x="0" y="0"/>
                    </a:moveTo>
                    <a:lnTo>
                      <a:pt x="507065" y="0"/>
                    </a:lnTo>
                    <a:lnTo>
                      <a:pt x="507065" y="679485"/>
                    </a:lnTo>
                    <a:lnTo>
                      <a:pt x="0" y="6794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9"/>
                <a:stretch>
                  <a:fillRect/>
                </a:stretch>
              </a:blip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7221761"/>
            <a:ext cx="7911756" cy="53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85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Nama Peneliti Utama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7863923"/>
            <a:ext cx="7911756" cy="53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85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Perguruan tinggi peneliti utama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098494" y="821852"/>
            <a:ext cx="6189506" cy="9465148"/>
            <a:chOff x="0" y="0"/>
            <a:chExt cx="8252674" cy="12620197"/>
          </a:xfrm>
        </p:grpSpPr>
        <p:sp>
          <p:nvSpPr>
            <p:cNvPr id="37" name="Freeform 37"/>
            <p:cNvSpPr/>
            <p:nvPr/>
          </p:nvSpPr>
          <p:spPr>
            <a:xfrm rot="-10800000" flipH="1" flipV="1">
              <a:off x="3554903" y="5309744"/>
              <a:ext cx="4697772" cy="7310453"/>
            </a:xfrm>
            <a:custGeom>
              <a:avLst/>
              <a:gdLst/>
              <a:ahLst/>
              <a:cxnLst/>
              <a:rect l="l" t="t" r="r" b="b"/>
              <a:pathLst>
                <a:path w="4697772" h="7310453">
                  <a:moveTo>
                    <a:pt x="4697771" y="7310453"/>
                  </a:moveTo>
                  <a:lnTo>
                    <a:pt x="0" y="7310453"/>
                  </a:lnTo>
                  <a:lnTo>
                    <a:pt x="0" y="0"/>
                  </a:lnTo>
                  <a:lnTo>
                    <a:pt x="4697771" y="0"/>
                  </a:lnTo>
                  <a:lnTo>
                    <a:pt x="4697771" y="7310453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8" name="Group 38"/>
            <p:cNvGrpSpPr/>
            <p:nvPr/>
          </p:nvGrpSpPr>
          <p:grpSpPr>
            <a:xfrm>
              <a:off x="0" y="4106400"/>
              <a:ext cx="2515028" cy="4718217"/>
              <a:chOff x="0" y="0"/>
              <a:chExt cx="496796" cy="93199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96796" cy="931993"/>
              </a:xfrm>
              <a:custGeom>
                <a:avLst/>
                <a:gdLst/>
                <a:ahLst/>
                <a:cxnLst/>
                <a:rect l="l" t="t" r="r" b="b"/>
                <a:pathLst>
                  <a:path w="496796" h="931993">
                    <a:moveTo>
                      <a:pt x="0" y="0"/>
                    </a:moveTo>
                    <a:lnTo>
                      <a:pt x="496796" y="0"/>
                    </a:lnTo>
                    <a:lnTo>
                      <a:pt x="496796" y="931993"/>
                    </a:lnTo>
                    <a:lnTo>
                      <a:pt x="0" y="931993"/>
                    </a:lnTo>
                    <a:close/>
                  </a:path>
                </a:pathLst>
              </a:custGeom>
              <a:solidFill>
                <a:srgbClr val="145DA0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496796" cy="9700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421242" y="4526311"/>
              <a:ext cx="697715" cy="3708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37"/>
                </a:lnSpc>
              </a:pPr>
              <a:r>
                <a:rPr lang="en-US" sz="5559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2025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1257514" y="0"/>
              <a:ext cx="6995160" cy="8212800"/>
              <a:chOff x="0" y="0"/>
              <a:chExt cx="812800" cy="95428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9542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4283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954283"/>
                    </a:lnTo>
                    <a:lnTo>
                      <a:pt x="0" y="954283"/>
                    </a:lnTo>
                    <a:close/>
                  </a:path>
                </a:pathLst>
              </a:custGeom>
              <a:blipFill>
                <a:blip r:embed="rId30"/>
                <a:stretch>
                  <a:fillRect l="-47624" r="-47624"/>
                </a:stretch>
              </a:blipFill>
            </p:spPr>
          </p:sp>
        </p:grpSp>
      </p:grpSp>
      <p:sp>
        <p:nvSpPr>
          <p:cNvPr id="44" name="TextBox 44"/>
          <p:cNvSpPr txBox="1"/>
          <p:nvPr/>
        </p:nvSpPr>
        <p:spPr>
          <a:xfrm>
            <a:off x="1028700" y="9095835"/>
            <a:ext cx="7911756" cy="531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85" b="1">
                <a:solidFill>
                  <a:srgbClr val="145DA0"/>
                </a:solidFill>
                <a:latin typeface="Inter Bold"/>
                <a:ea typeface="Inter Bold"/>
                <a:cs typeface="Inter Bold"/>
                <a:sym typeface="Inter Bold"/>
              </a:rPr>
              <a:t>Padang, 27 November 2025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0" y="9792039"/>
            <a:ext cx="3498765" cy="494961"/>
            <a:chOff x="0" y="0"/>
            <a:chExt cx="4665021" cy="659948"/>
          </a:xfrm>
        </p:grpSpPr>
        <p:sp>
          <p:nvSpPr>
            <p:cNvPr id="46" name="Freeform 46"/>
            <p:cNvSpPr/>
            <p:nvPr/>
          </p:nvSpPr>
          <p:spPr>
            <a:xfrm>
              <a:off x="655802" y="84691"/>
              <a:ext cx="4009218" cy="575257"/>
            </a:xfrm>
            <a:custGeom>
              <a:avLst/>
              <a:gdLst/>
              <a:ahLst/>
              <a:cxnLst/>
              <a:rect l="l" t="t" r="r" b="b"/>
              <a:pathLst>
                <a:path w="4009218" h="575257">
                  <a:moveTo>
                    <a:pt x="0" y="0"/>
                  </a:moveTo>
                  <a:lnTo>
                    <a:pt x="4009219" y="0"/>
                  </a:lnTo>
                  <a:lnTo>
                    <a:pt x="4009219" y="575257"/>
                  </a:lnTo>
                  <a:lnTo>
                    <a:pt x="0" y="5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 l="-1452" t="-13160" b="-10123"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655802" cy="659948"/>
            </a:xfrm>
            <a:custGeom>
              <a:avLst/>
              <a:gdLst/>
              <a:ahLst/>
              <a:cxnLst/>
              <a:rect l="l" t="t" r="r" b="b"/>
              <a:pathLst>
                <a:path w="655802" h="659948">
                  <a:moveTo>
                    <a:pt x="0" y="0"/>
                  </a:moveTo>
                  <a:lnTo>
                    <a:pt x="655802" y="0"/>
                  </a:lnTo>
                  <a:lnTo>
                    <a:pt x="655802" y="659948"/>
                  </a:lnTo>
                  <a:lnTo>
                    <a:pt x="0" y="659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 l="-9798" t="-8794" r="-9166" b="-9422"/>
              </a:stretch>
            </a:blipFill>
          </p:spPr>
        </p:sp>
      </p:grpSp>
      <p:sp>
        <p:nvSpPr>
          <p:cNvPr id="48" name="TextBox 48"/>
          <p:cNvSpPr txBox="1"/>
          <p:nvPr/>
        </p:nvSpPr>
        <p:spPr>
          <a:xfrm>
            <a:off x="-2327404" y="1126652"/>
            <a:ext cx="1491022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50"/>
              </a:lnSpc>
            </a:pPr>
            <a:r>
              <a:rPr lang="en-US" sz="9000" spc="270">
                <a:solidFill>
                  <a:srgbClr val="2085FF"/>
                </a:solidFill>
                <a:latin typeface="Mr Dafoe"/>
                <a:ea typeface="Mr Dafoe"/>
                <a:cs typeface="Mr Dafoe"/>
                <a:sym typeface="Mr Dafoe"/>
              </a:rPr>
              <a:t>Seminar dan Monev Akhir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144000" y="7758545"/>
            <a:ext cx="5910623" cy="2665055"/>
            <a:chOff x="0" y="-190500"/>
            <a:chExt cx="7880831" cy="3553406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190500"/>
              <a:ext cx="4046502" cy="2214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9"/>
                </a:lnSpc>
              </a:pPr>
              <a:r>
                <a:rPr lang="en-US" sz="9999">
                  <a:solidFill>
                    <a:srgbClr val="145DA0"/>
                  </a:solidFill>
                  <a:latin typeface="Anton"/>
                  <a:ea typeface="Anton"/>
                  <a:cs typeface="Anton"/>
                  <a:sym typeface="Anton"/>
                </a:rPr>
                <a:t>RKI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503672" y="1071029"/>
              <a:ext cx="2011645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C00000"/>
                  </a:solidFill>
                  <a:latin typeface="Alex Brush"/>
                  <a:ea typeface="Alex Brush"/>
                  <a:cs typeface="Alex Brush"/>
                  <a:sym typeface="Alex Brush"/>
                </a:rPr>
                <a:t>Dan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834329" y="1148872"/>
              <a:ext cx="4046502" cy="2214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9"/>
                </a:lnSpc>
              </a:pPr>
              <a:r>
                <a:rPr lang="en-US" sz="9999">
                  <a:solidFill>
                    <a:srgbClr val="F8BC00"/>
                  </a:solidFill>
                  <a:latin typeface="Anton"/>
                  <a:ea typeface="Anton"/>
                  <a:cs typeface="Anton"/>
                  <a:sym typeface="Anton"/>
                </a:rPr>
                <a:t>PKMI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7149F20A-3EE5-E42D-E4AE-288DCA8B0C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BUKTI UNGGAH LAPORAN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124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Berisi tangkapan layar unggah Laporan di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SIM Internal Kampus B (untuk mitra)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C9B2C1FF-1BD6-A900-5411-0DF794E8DE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 dirty="0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BUKTI UNGGAH LAPORAN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166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Berisi tangkapan layar unggah Laporan di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SIM Internal Kampus C (untuk mitra)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A8919366-03B5-6448-C5B6-32A3869111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" y="26068"/>
            <a:ext cx="18426931" cy="10375232"/>
          </a:xfrm>
          <a:prstGeom prst="rect">
            <a:avLst/>
          </a:prstGeom>
        </p:spPr>
      </p:pic>
      <p:sp>
        <p:nvSpPr>
          <p:cNvPr id="70" name="TextBox 2">
            <a:extLst>
              <a:ext uri="{FF2B5EF4-FFF2-40B4-BE49-F238E27FC236}">
                <a16:creationId xmlns:a16="http://schemas.microsoft.com/office/drawing/2014/main" id="{FF5B2C79-ED3E-FAAD-2AFF-3D2FDA225A16}"/>
              </a:ext>
            </a:extLst>
          </p:cNvPr>
          <p:cNvSpPr txBox="1"/>
          <p:nvPr/>
        </p:nvSpPr>
        <p:spPr>
          <a:xfrm>
            <a:off x="2880581" y="3654810"/>
            <a:ext cx="12526838" cy="267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0"/>
              </a:lnSpc>
            </a:pPr>
            <a:r>
              <a:rPr lang="en-US" sz="20000" spc="600" dirty="0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B7CDB7F0-2FB5-E77B-BF6D-177EEC4032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0250"/>
            <a:ext cx="13026397" cy="93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9"/>
              </a:lnSpc>
            </a:pPr>
            <a:r>
              <a:rPr lang="en-US" sz="6999" spc="419" dirty="0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JUDUL, LOKASI, TIM PENGUSUL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417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Judul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3361"/>
              </a:lnSpc>
            </a:pPr>
            <a:endParaRPr lang="en-US" sz="2400" dirty="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Lokasi </a:t>
            </a: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kegiatan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518346" lvl="1" indent="-259173" algn="l">
              <a:lnSpc>
                <a:spcPts val="3361"/>
              </a:lnSpc>
              <a:buAutoNum type="arabicPeriod"/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Pengusul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518346" lvl="1" indent="-259173" algn="l">
              <a:lnSpc>
                <a:spcPts val="3361"/>
              </a:lnSpc>
              <a:buAutoNum type="arabicPeriod"/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Ketua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518346" lvl="1" indent="-259173" algn="l">
              <a:lnSpc>
                <a:spcPts val="3361"/>
              </a:lnSpc>
              <a:buAutoNum type="arabicPeriod"/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Anggota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algn="l">
              <a:lnSpc>
                <a:spcPts val="3361"/>
              </a:lnSpc>
            </a:pPr>
            <a:endParaRPr lang="en-US" sz="2400" dirty="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Anggota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 1 (Univ 1)</a:t>
            </a:r>
          </a:p>
          <a:p>
            <a:pPr algn="l">
              <a:lnSpc>
                <a:spcPts val="3361"/>
              </a:lnSpc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Anggota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 2 (Univ 2)</a:t>
            </a:r>
          </a:p>
          <a:p>
            <a:pPr algn="l">
              <a:lnSpc>
                <a:spcPts val="3361"/>
              </a:lnSpc>
            </a:pPr>
            <a:r>
              <a:rPr lang="en-US" sz="2400" dirty="0" err="1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Anggota</a:t>
            </a:r>
            <a:r>
              <a:rPr lang="en-US" sz="2400" dirty="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 3 (Univ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96179212-BC6B-B83E-16A5-0166345D06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IDENTITAS USULAN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292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Permasalahan </a:t>
            </a:r>
          </a:p>
          <a:p>
            <a:pPr marL="518346" lvl="1" indent="-259173" algn="l">
              <a:lnSpc>
                <a:spcPts val="3361"/>
              </a:lnSpc>
              <a:buFont typeface="Arial"/>
              <a:buChar char="•"/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Permasalah penelitian</a:t>
            </a: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Solusi Terhadap permasalahan</a:t>
            </a:r>
          </a:p>
          <a:p>
            <a:pPr marL="518346" lvl="1" indent="-259173" algn="l">
              <a:lnSpc>
                <a:spcPts val="3361"/>
              </a:lnSpc>
              <a:buFont typeface="Arial"/>
              <a:buChar char="•"/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Solusi yang diajukan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Dana disetujui: total dana Host dan Co-Host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0EC8D3EB-D563-37AC-F0C0-BEA4190FE9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PROGRES KEGIATAN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40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Jelaskan kemajuan kegiatan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BC9F2B1B-44D7-C854-F278-658894ED4A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graphicFrame>
        <p:nvGraphicFramePr>
          <p:cNvPr id="8" name="Object 8"/>
          <p:cNvGraphicFramePr/>
          <p:nvPr>
            <p:extLst>
              <p:ext uri="{D42A27DB-BD31-4B8C-83A1-F6EECF244321}">
                <p14:modId xmlns:p14="http://schemas.microsoft.com/office/powerpoint/2010/main" val="721672008"/>
              </p:ext>
            </p:extLst>
          </p:nvPr>
        </p:nvGraphicFramePr>
        <p:xfrm>
          <a:off x="679450" y="3076575"/>
          <a:ext cx="15287625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8338800" imgH="8763000" progId="Excel.Sheet.12">
                  <p:embed/>
                </p:oleObj>
              </mc:Choice>
              <mc:Fallback>
                <p:oleObj name="Worksheet" r:id="rId3" imgW="18338800" imgH="8763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50" y="3076575"/>
                        <a:ext cx="15287625" cy="571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221526" y="2079775"/>
            <a:ext cx="14665115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 dirty="0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LUARAN PENELITIAN (PUBLIKASI, HKI)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049BB8C7-0E2F-717E-D118-E390260904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DOKUMENTASI KEGIATAN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D10BCDDE-B656-F23C-FD61-0763F1A9C8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BUKTI UNGGAH LUARAN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11118354" cy="208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Berisi tangkapan layar unggah luaran di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SIM Riset Kolaborasi (untuk host) </a:t>
            </a:r>
            <a:r>
              <a:rPr lang="en-US" sz="2400" i="1" u="sng">
                <a:solidFill>
                  <a:srgbClr val="145DA0"/>
                </a:solidFill>
                <a:latin typeface="Inter Italics"/>
                <a:ea typeface="Inter Italics"/>
                <a:cs typeface="Inter Italics"/>
                <a:sym typeface="Inter Italics"/>
                <a:hlinkClick r:id="rId3" tooltip="https://risetkolaborasi.its.ac.id"/>
              </a:rPr>
              <a:t>https://risetkolaborasi.its.ac.id/</a:t>
            </a:r>
          </a:p>
          <a:p>
            <a:pPr algn="l">
              <a:lnSpc>
                <a:spcPts val="3361"/>
              </a:lnSpc>
            </a:pPr>
            <a:endParaRPr lang="en-US" sz="2400" i="1" u="sng">
              <a:solidFill>
                <a:srgbClr val="145DA0"/>
              </a:solidFill>
              <a:latin typeface="Inter Italics"/>
              <a:ea typeface="Inter Italics"/>
              <a:cs typeface="Inter Italics"/>
              <a:sym typeface="Inter Italics"/>
              <a:hlinkClick r:id="rId3" tooltip="https://risetkolaborasi.its.ac.id"/>
            </a:endParaRPr>
          </a:p>
          <a:p>
            <a:pPr algn="l">
              <a:lnSpc>
                <a:spcPts val="3361"/>
              </a:lnSpc>
            </a:pPr>
            <a:endParaRPr lang="en-US" sz="2400" i="1" u="sng">
              <a:solidFill>
                <a:srgbClr val="145DA0"/>
              </a:solidFill>
              <a:latin typeface="Inter Italics"/>
              <a:ea typeface="Inter Italics"/>
              <a:cs typeface="Inter Italics"/>
              <a:sym typeface="Inter Italics"/>
              <a:hlinkClick r:id="rId3" tooltip="https://risetkolaborasi.its.ac.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E719278C-5D0F-529B-ACEE-2B7096D38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BUKTI UNGGAH LAPORAN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14167443" cy="208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Berisi tangkapan layar unggah Laporan di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SIM Riset Kolaborasi (untuk host) </a:t>
            </a:r>
            <a:r>
              <a:rPr lang="en-US" sz="2400" i="1" u="sng">
                <a:solidFill>
                  <a:srgbClr val="145DA0"/>
                </a:solidFill>
                <a:latin typeface="Inter Italics"/>
                <a:ea typeface="Inter Italics"/>
                <a:cs typeface="Inter Italics"/>
                <a:sym typeface="Inter Italics"/>
                <a:hlinkClick r:id="rId3" tooltip="https://risetkolaborasi.its.ac.id"/>
              </a:rPr>
              <a:t>https://risetkolaborasi.its.ac.id/</a:t>
            </a:r>
          </a:p>
          <a:p>
            <a:pPr algn="l">
              <a:lnSpc>
                <a:spcPts val="3361"/>
              </a:lnSpc>
            </a:pPr>
            <a:endParaRPr lang="en-US" sz="2400" i="1" u="sng">
              <a:solidFill>
                <a:srgbClr val="145DA0"/>
              </a:solidFill>
              <a:latin typeface="Inter Italics"/>
              <a:ea typeface="Inter Italics"/>
              <a:cs typeface="Inter Italics"/>
              <a:sym typeface="Inter Italics"/>
              <a:hlinkClick r:id="rId3" tooltip="https://risetkolaborasi.its.ac.id"/>
            </a:endParaRPr>
          </a:p>
          <a:p>
            <a:pPr algn="l">
              <a:lnSpc>
                <a:spcPts val="3361"/>
              </a:lnSpc>
            </a:pPr>
            <a:endParaRPr lang="en-US" sz="2400" i="1" u="sng">
              <a:solidFill>
                <a:srgbClr val="145DA0"/>
              </a:solidFill>
              <a:latin typeface="Inter Italics"/>
              <a:ea typeface="Inter Italics"/>
              <a:cs typeface="Inter Italics"/>
              <a:sym typeface="Inter Italics"/>
              <a:hlinkClick r:id="rId3" tooltip="https://risetkolaborasi.its.ac.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white background with a border of colorful icons&#10;&#10;AI-generated content may be incorrect.">
            <a:extLst>
              <a:ext uri="{FF2B5EF4-FFF2-40B4-BE49-F238E27FC236}">
                <a16:creationId xmlns:a16="http://schemas.microsoft.com/office/drawing/2014/main" id="{C4A892A7-1244-D7D7-F910-C1A01820AD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0"/>
            <a:ext cx="18288000" cy="103220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21526" y="2079775"/>
            <a:ext cx="130263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419">
                <a:solidFill>
                  <a:srgbClr val="145DA0"/>
                </a:solidFill>
                <a:latin typeface="Anton"/>
                <a:ea typeface="Anton"/>
                <a:cs typeface="Anton"/>
                <a:sym typeface="Anton"/>
              </a:rPr>
              <a:t>BUKTI UNGGAH LAPORAN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1526" y="3400245"/>
            <a:ext cx="8334925" cy="124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Berisi tangkapan layar unggah Laporan di</a:t>
            </a:r>
          </a:p>
          <a:p>
            <a:pPr algn="l">
              <a:lnSpc>
                <a:spcPts val="3361"/>
              </a:lnSpc>
            </a:pPr>
            <a:endParaRPr lang="en-US" sz="2400">
              <a:solidFill>
                <a:srgbClr val="145D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361"/>
              </a:lnSpc>
            </a:pPr>
            <a:r>
              <a:rPr lang="en-US" sz="2400">
                <a:solidFill>
                  <a:srgbClr val="145DA0"/>
                </a:solidFill>
                <a:latin typeface="Inter"/>
                <a:ea typeface="Inter"/>
                <a:cs typeface="Inter"/>
                <a:sym typeface="Inter"/>
              </a:rPr>
              <a:t>SIM Internal Kampus A (untuk host)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48 0.25163" pathEditMode="relative" ptsTypes="AA">
                                      <p:cBhvr>
                                        <p:cTn id="6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48 0.25163 L 0.10795 0.12756" pathEditMode="relative" ptsTypes="AA">
                                      <p:cBhvr>
                                        <p:cTn id="11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0795 0.12756 L -0.24948 -0.02943" pathEditMode="relative" ptsTypes="AA">
                                      <p:cBhvr>
                                        <p:cTn id="14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02943 L -0.24948 -0.25163" pathEditMode="relative" ptsTypes="AA">
                                      <p:cBhvr>
                                        <p:cTn id="17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48 -0.25163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195</Words>
  <Application>Microsoft Macintosh PowerPoint</Application>
  <PresentationFormat>Custom</PresentationFormat>
  <Paragraphs>53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Inter</vt:lpstr>
      <vt:lpstr>Calibri</vt:lpstr>
      <vt:lpstr>Alex Brush</vt:lpstr>
      <vt:lpstr>Inter Bold</vt:lpstr>
      <vt:lpstr>Mr Dafoe</vt:lpstr>
      <vt:lpstr>Arial</vt:lpstr>
      <vt:lpstr>Anton</vt:lpstr>
      <vt:lpstr>Inter Italics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PPT Seminar dan Monev Akhir RKI 2025</dc:title>
  <cp:lastModifiedBy>Microsoft Office User</cp:lastModifiedBy>
  <cp:revision>2</cp:revision>
  <dcterms:created xsi:type="dcterms:W3CDTF">2006-08-16T00:00:00Z</dcterms:created>
  <dcterms:modified xsi:type="dcterms:W3CDTF">2025-11-06T02:46:01Z</dcterms:modified>
  <dc:identifier>DAG30WwMepc</dc:identifier>
</cp:coreProperties>
</file>