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4" r:id="rId13"/>
    <p:sldId id="263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261A1-CE75-4526-B978-4392C5FEAF9E}" type="datetimeFigureOut">
              <a:rPr lang="en-ID" smtClean="0"/>
              <a:t>23/10/2025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3F8C4-3629-429E-AA28-4341D028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321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9DF0AA55-98B0-E870-87B8-DAD3D7D72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83E49DB1-0859-96FA-ADA1-124C340A9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CD2943E0-6BE1-A71E-1E2E-CC0C4AE3A7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953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97FD1F23-EE53-2965-DDC0-68F26F26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B2D17FFE-2C1A-BB9E-E626-D6A23A075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F1CFBCAF-3D2A-A008-AB4A-127511FB8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1580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6178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1405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260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B9A1F4D4-5261-BB1D-2A54-ACF98909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CE57D710-4C8F-9B4A-7D22-21375CE6E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0C70363C-188A-53D2-33EE-20E3F7862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027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3604B2DE-A953-64AB-461F-92AAF6AA8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DCE3C495-2D66-113E-2C57-CA8E5BEDCA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D0189031-9756-83FB-2656-A0F36BFE68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7411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DD96FBD5-5C41-63A5-0A34-90D176D7E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BE2CE6C3-6A72-34F2-6A1D-7264969C87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7A8E62C6-644C-DC8D-0994-BB3D55802E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989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E6161760-503C-6AD0-3FC4-B4A75141F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47D8D2DB-7221-99B3-22C7-109A844F9A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38E1BEB8-CB9A-311B-4CCA-C4FD1A2F33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4716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5055D578-9643-8362-0132-827E85C69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6DF179B3-A06D-59B7-6F64-37CA063BF9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09698FF9-E673-1A3C-8F6E-B4E4DB2E17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189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005C-1BA3-B9D8-0098-2E6B2BADC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27E76-E9F1-22F7-AB5F-330353E97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27C54-078A-0574-BA69-EFAB79FF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23/10/2025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85DA5-558D-285A-3817-974F6ADF2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27986-08C2-5E76-3CBC-C3EC56B4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120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4B25-2B25-9D3E-BE73-CDECCB029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3EF9D-E0DE-3EEB-0236-713B714B5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57113-F23C-198A-F0CC-DBB03BAB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23/10/2025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668C6-528D-04AD-F433-D1000F13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8F8D9-4207-2FEA-E080-8EACD05E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064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8E55E-C8D8-E143-631E-4E4DDFBB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97215-BCDA-4C07-208F-661F2A45C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4FE0D-751F-E381-F8FF-FED99605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23/10/2025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8586C-0BDB-5ECE-E17A-07402ABD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396E2-093B-2A9D-994F-D0D966A9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495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7C2F-1FF2-AA13-68A3-73245AEB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F4DF8-45DA-D7D9-270E-B32E13527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4F590-F357-1C7B-183E-2C86D88E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23/10/2025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DA88-4A37-AA58-4B96-0D6AB5A4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1FF65-7D3A-9945-B113-83C72C8D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121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D6877-1B72-D839-2B95-7B19FE01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254FA-5C7B-A7D2-EE8B-0C7CA5A4F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4A55E-738D-B323-4210-389BA6D5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23/10/2025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B1799-2C73-BF88-D270-7C9B190E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1EA2A-663A-61A3-DC09-3777824D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342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CF32-7F55-8FD3-28B7-BACF61F8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D045F-4B31-2C8C-7079-2ACB25337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A6091-DE4F-5EEC-B0A4-75B8DF747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63ED-23D4-36B6-D98D-40F68C04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23/10/2025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BFB87-BF13-1407-C458-5C2E0889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815F6-A832-55F3-A8D4-1D4265FD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7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950D-5464-561B-5F8F-56D96866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774E-EC17-440E-BABC-5DC6DD020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9F424-CD07-8237-CF72-F15FAFB48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5BB24-D705-8EB5-68AB-5ADDDBD7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55BD8-6972-AE06-9C3A-198AD4452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EB439-D005-B6F5-4E1C-B29AFF48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23/10/2025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E7EBC3-68F1-B304-A266-28F0C016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A44546-5588-0815-69D8-7C095A07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045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A69D-6C57-2012-0C76-F564B437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05AAB4-7580-13FA-5533-C33571A0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23/10/2025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02CB3-E84F-054B-AD1A-59683A1C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DD3A5-D8D3-F924-7B24-88D67607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494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6984B-8EB8-ABF0-FFF4-183C5324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23/10/2025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3F41D-057C-F33F-C605-457F9F02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C170E-EF34-1A57-EBF4-0614CCE2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935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20BD-F3BC-D92D-D5EA-60A02175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8F67B-D105-4DD3-6289-F380AC099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2459C-06DE-91C4-A964-9CA3F72B7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2634D-8960-7171-95DF-D2092C5F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23/10/2025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E639F-C5E8-1BC1-2546-B4990CD5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C46A3-D148-D70B-ABEF-58B10AD5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764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320C2-FBE4-55B3-8B50-675D53B8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D67CD-7D17-8A81-88EE-A5F1C9FDC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7C05F-09C9-B2C0-11D6-5DF01EFEA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EC6A4-8D1E-2428-B1B4-9FEB091D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E063-EAEB-4895-AE6D-DAFB4E88BD36}" type="datetimeFigureOut">
              <a:rPr lang="en-ID" smtClean="0"/>
              <a:t>23/10/2025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C1779-30C0-EBDF-FA9B-BA16386A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26AD6-E7C6-2760-F5AB-DB157BD2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173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4FD8-F197-E7DD-24F8-41E7FE1A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77C5-9338-8E66-4500-414ABB4C1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B90E1-6ACD-344F-A506-A1A2DB9A1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23E063-EAEB-4895-AE6D-DAFB4E88BD36}" type="datetimeFigureOut">
              <a:rPr lang="en-ID" smtClean="0"/>
              <a:t>23/10/2025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05BDB-B5DA-13AF-AE03-D3BC08756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AA297-48A8-A9DF-9068-39ABF399E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2A36E5-6D7F-4F2B-A5C3-0B2F0EAB83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113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04E217-74A2-5F8D-A82A-C92C98E5C8BD}"/>
              </a:ext>
            </a:extLst>
          </p:cNvPr>
          <p:cNvSpPr/>
          <p:nvPr/>
        </p:nvSpPr>
        <p:spPr>
          <a:xfrm>
            <a:off x="3549296" y="1007700"/>
            <a:ext cx="3526914" cy="802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961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555706" y="5242526"/>
            <a:ext cx="4392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Nama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Ketua</a:t>
            </a: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Peneliti</a:t>
            </a:r>
            <a:endParaRPr sz="2000" b="0" i="0" u="none" strike="noStrike" cap="none" dirty="0">
              <a:solidFill>
                <a:srgbClr val="172F57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55705" y="3032821"/>
            <a:ext cx="719200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600" b="1" i="1" u="none" strike="noStrike" cap="none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JUDUL PENGABDIAN</a:t>
            </a:r>
            <a:endParaRPr sz="26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55705" y="5746022"/>
            <a:ext cx="505250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Departemen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sz="1600"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Fakultas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Raleway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Institut</a:t>
            </a:r>
            <a:r>
              <a:rPr lang="en-US" sz="1600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Teknologi</a:t>
            </a:r>
            <a:r>
              <a:rPr lang="en-US" sz="1600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Sepuluh</a:t>
            </a:r>
            <a:r>
              <a:rPr lang="en-US" sz="1600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Nopember</a:t>
            </a:r>
            <a:endParaRPr sz="1600"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Surabaya, (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Tanggal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…………..)</a:t>
            </a:r>
            <a:endParaRPr sz="1600"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038884F1-BB45-EAB3-1CB8-4FE0F9106FD3}"/>
              </a:ext>
            </a:extLst>
          </p:cNvPr>
          <p:cNvSpPr txBox="1"/>
          <p:nvPr/>
        </p:nvSpPr>
        <p:spPr>
          <a:xfrm>
            <a:off x="555706" y="139153"/>
            <a:ext cx="7192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PRESENTASI KEMAJUAN KEGIATAN</a:t>
            </a:r>
            <a:endParaRPr sz="20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71098ABA-3031-71C9-6373-7CDAF3680204}"/>
              </a:ext>
            </a:extLst>
          </p:cNvPr>
          <p:cNvSpPr txBox="1"/>
          <p:nvPr/>
        </p:nvSpPr>
        <p:spPr>
          <a:xfrm>
            <a:off x="555705" y="504245"/>
            <a:ext cx="7192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SKEMA PENGABDIAN</a:t>
            </a:r>
            <a:endParaRPr sz="2000" b="1" i="1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34DE0875-F3C1-6E5A-BE41-1256A36F357D}"/>
              </a:ext>
            </a:extLst>
          </p:cNvPr>
          <p:cNvGrpSpPr/>
          <p:nvPr/>
        </p:nvGrpSpPr>
        <p:grpSpPr>
          <a:xfrm>
            <a:off x="4197418" y="2559743"/>
            <a:ext cx="3573638" cy="1572383"/>
            <a:chOff x="-35467" y="-184302"/>
            <a:chExt cx="1053301" cy="384984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297F0920-1AF4-564C-803F-E592D845CE93}"/>
                </a:ext>
              </a:extLst>
            </p:cNvPr>
            <p:cNvSpPr/>
            <p:nvPr/>
          </p:nvSpPr>
          <p:spPr>
            <a:xfrm>
              <a:off x="-35467" y="-184302"/>
              <a:ext cx="1017834" cy="200682"/>
            </a:xfrm>
            <a:custGeom>
              <a:avLst/>
              <a:gdLst/>
              <a:ahLst/>
              <a:cxnLst/>
              <a:rect l="l" t="t" r="r" b="b"/>
              <a:pathLst>
                <a:path w="1017834" h="200682">
                  <a:moveTo>
                    <a:pt x="74868" y="0"/>
                  </a:moveTo>
                  <a:lnTo>
                    <a:pt x="942966" y="0"/>
                  </a:lnTo>
                  <a:cubicBezTo>
                    <a:pt x="962822" y="0"/>
                    <a:pt x="981865" y="7888"/>
                    <a:pt x="995906" y="21928"/>
                  </a:cubicBezTo>
                  <a:cubicBezTo>
                    <a:pt x="1009946" y="35969"/>
                    <a:pt x="1017834" y="55012"/>
                    <a:pt x="1017834" y="74868"/>
                  </a:cubicBezTo>
                  <a:lnTo>
                    <a:pt x="1017834" y="125813"/>
                  </a:lnTo>
                  <a:cubicBezTo>
                    <a:pt x="1017834" y="145670"/>
                    <a:pt x="1009946" y="164713"/>
                    <a:pt x="995906" y="178753"/>
                  </a:cubicBezTo>
                  <a:cubicBezTo>
                    <a:pt x="981865" y="192794"/>
                    <a:pt x="962822" y="200682"/>
                    <a:pt x="942966" y="200682"/>
                  </a:cubicBezTo>
                  <a:lnTo>
                    <a:pt x="74868" y="200682"/>
                  </a:lnTo>
                  <a:cubicBezTo>
                    <a:pt x="55012" y="200682"/>
                    <a:pt x="35969" y="192794"/>
                    <a:pt x="21928" y="178753"/>
                  </a:cubicBezTo>
                  <a:cubicBezTo>
                    <a:pt x="7888" y="164713"/>
                    <a:pt x="0" y="145670"/>
                    <a:pt x="0" y="125813"/>
                  </a:cubicBezTo>
                  <a:lnTo>
                    <a:pt x="0" y="74868"/>
                  </a:lnTo>
                  <a:cubicBezTo>
                    <a:pt x="0" y="55012"/>
                    <a:pt x="7888" y="35969"/>
                    <a:pt x="21928" y="21928"/>
                  </a:cubicBezTo>
                  <a:cubicBezTo>
                    <a:pt x="35969" y="7888"/>
                    <a:pt x="55012" y="0"/>
                    <a:pt x="748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2944D7D7-9DA7-9F04-43BB-23ACEBC93DAA}"/>
                </a:ext>
              </a:extLst>
            </p:cNvPr>
            <p:cNvSpPr txBox="1"/>
            <p:nvPr/>
          </p:nvSpPr>
          <p:spPr>
            <a:xfrm>
              <a:off x="0" y="-47625"/>
              <a:ext cx="1017834" cy="248307"/>
            </a:xfrm>
            <a:prstGeom prst="rect">
              <a:avLst/>
            </a:prstGeom>
          </p:spPr>
          <p:txBody>
            <a:bodyPr lIns="7984" tIns="7984" rIns="7984" bIns="7984" rtlCol="0" anchor="ctr"/>
            <a:lstStyle/>
            <a:p>
              <a:pPr algn="ctr">
                <a:lnSpc>
                  <a:spcPts val="1913"/>
                </a:lnSpc>
              </a:pPr>
              <a:endParaRPr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487DBD9-AAAE-66C2-CAB9-4F41C9A61220}"/>
              </a:ext>
            </a:extLst>
          </p:cNvPr>
          <p:cNvSpPr/>
          <p:nvPr/>
        </p:nvSpPr>
        <p:spPr>
          <a:xfrm>
            <a:off x="9154391" y="49615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40FD7E-FC8D-358C-3E4B-8130BF839920}"/>
              </a:ext>
            </a:extLst>
          </p:cNvPr>
          <p:cNvGrpSpPr/>
          <p:nvPr/>
        </p:nvGrpSpPr>
        <p:grpSpPr>
          <a:xfrm>
            <a:off x="8511682" y="0"/>
            <a:ext cx="3587849" cy="745667"/>
            <a:chOff x="3411913" y="1016223"/>
            <a:chExt cx="3587849" cy="745667"/>
          </a:xfrm>
        </p:grpSpPr>
        <p:sp>
          <p:nvSpPr>
            <p:cNvPr id="85" name="Google Shape;85;p1"/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759BEC9-34EA-8E56-F589-48792597EDA6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21" name="Freeform 4">
                <a:extLst>
                  <a:ext uri="{FF2B5EF4-FFF2-40B4-BE49-F238E27FC236}">
                    <a16:creationId xmlns:a16="http://schemas.microsoft.com/office/drawing/2014/main" id="{3C49E0BF-CDDD-7493-B074-9DC325EC3949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1F16DB75-EDDA-FC7B-FD66-075C727270DD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24F7C238-50FB-2ACD-49C9-97AC067DD81A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FE66F288-BA15-FC5C-04EF-C35B2239EF72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F06378ED-65E0-E2E3-5CD1-F9F2390B9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BFCEB68C-55BB-9D5F-4BF8-F109814BB0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3E16E9-4FC2-7286-CE89-9AEA3BB54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04880"/>
              </p:ext>
            </p:extLst>
          </p:nvPr>
        </p:nvGraphicFramePr>
        <p:xfrm>
          <a:off x="617220" y="1813831"/>
          <a:ext cx="11180332" cy="18284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7486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3705110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3373868">
                  <a:extLst>
                    <a:ext uri="{9D8B030D-6E8A-4147-A177-3AD203B41FA5}">
                      <a16:colId xmlns:a16="http://schemas.microsoft.com/office/drawing/2014/main" val="1912376600"/>
                    </a:ext>
                  </a:extLst>
                </a:gridCol>
                <a:gridCol w="3373868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</a:tblGrid>
              <a:tr h="162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Dokumen</a:t>
                      </a:r>
                      <a:r>
                        <a:rPr lang="en-US" sz="1400" dirty="0"/>
                        <a:t>/ </a:t>
                      </a:r>
                      <a:r>
                        <a:rPr lang="en-US" sz="1400" dirty="0" err="1"/>
                        <a:t>Sertifikat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Status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Link/ </a:t>
                      </a:r>
                      <a:r>
                        <a:rPr lang="en-US" sz="1400" dirty="0" err="1"/>
                        <a:t>Nomor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Dokumen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</a:tbl>
          </a:graphicData>
        </a:graphic>
      </p:graphicFrame>
      <p:sp>
        <p:nvSpPr>
          <p:cNvPr id="5" name="Google Shape;115;p5">
            <a:extLst>
              <a:ext uri="{FF2B5EF4-FFF2-40B4-BE49-F238E27FC236}">
                <a16:creationId xmlns:a16="http://schemas.microsoft.com/office/drawing/2014/main" id="{8FEC4CDA-81B6-1F94-B194-62678B66CA5F}"/>
              </a:ext>
            </a:extLst>
          </p:cNvPr>
          <p:cNvSpPr txBox="1">
            <a:spLocks/>
          </p:cNvSpPr>
          <p:nvPr/>
        </p:nvSpPr>
        <p:spPr>
          <a:xfrm>
            <a:off x="617220" y="244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</a:t>
            </a:r>
            <a:b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lang="pl-PL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TKDN / Sertifikasi Uji</a:t>
            </a:r>
            <a:endParaRPr lang="en-US"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381161-4C05-FFDE-0BDA-2BE63A926876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E6D002-98A7-C303-77E4-251B89327D7B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6" name="Google Shape;85;p1">
              <a:extLst>
                <a:ext uri="{FF2B5EF4-FFF2-40B4-BE49-F238E27FC236}">
                  <a16:creationId xmlns:a16="http://schemas.microsoft.com/office/drawing/2014/main" id="{9C4B2D12-0C2E-23A0-DEA7-533C61A38C7F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0A92EB-2739-A7A9-5F82-AFD3F29039D8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D686C8B0-6CC3-995D-ADEF-635EED5E2074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BB20EF0B-0E7C-C0EF-9A8D-CAD21704D488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1B6945E1-C175-B168-870F-33F992E319BE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532ED17C-2ABC-FCD8-7301-79E1F138D4B5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69188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D2B7B046-24AC-DCD2-AD5A-1842EB0C1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>
            <a:extLst>
              <a:ext uri="{FF2B5EF4-FFF2-40B4-BE49-F238E27FC236}">
                <a16:creationId xmlns:a16="http://schemas.microsoft.com/office/drawing/2014/main" id="{B8A35641-1737-AA8E-480B-A473002B66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>
            <a:extLst>
              <a:ext uri="{FF2B5EF4-FFF2-40B4-BE49-F238E27FC236}">
                <a16:creationId xmlns:a16="http://schemas.microsoft.com/office/drawing/2014/main" id="{1E678894-970D-FA36-855D-D5F832536B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162561"/>
            <a:ext cx="9867900" cy="12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172F57"/>
              </a:buClr>
              <a:buSzPts val="4400"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Rekap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Serapan Dana Tahap 1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257950-CAF6-B558-CFCC-A24111DD1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768196"/>
              </p:ext>
            </p:extLst>
          </p:nvPr>
        </p:nvGraphicFramePr>
        <p:xfrm>
          <a:off x="970276" y="1518920"/>
          <a:ext cx="10251445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8646">
                  <a:extLst>
                    <a:ext uri="{9D8B030D-6E8A-4147-A177-3AD203B41FA5}">
                      <a16:colId xmlns:a16="http://schemas.microsoft.com/office/drawing/2014/main" val="1906721904"/>
                    </a:ext>
                  </a:extLst>
                </a:gridCol>
                <a:gridCol w="6019798">
                  <a:extLst>
                    <a:ext uri="{9D8B030D-6E8A-4147-A177-3AD203B41FA5}">
                      <a16:colId xmlns:a16="http://schemas.microsoft.com/office/drawing/2014/main" val="22676245"/>
                    </a:ext>
                  </a:extLst>
                </a:gridCol>
                <a:gridCol w="3683001">
                  <a:extLst>
                    <a:ext uri="{9D8B030D-6E8A-4147-A177-3AD203B41FA5}">
                      <a16:colId xmlns:a16="http://schemas.microsoft.com/office/drawing/2014/main" val="1030012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ID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Uraian</a:t>
                      </a:r>
                      <a:endParaRPr lang="en-ID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endParaRPr lang="en-ID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/>
                        <a:t>Bahan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8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 err="1"/>
                        <a:t>Pengumpulan</a:t>
                      </a:r>
                      <a:r>
                        <a:rPr lang="en-ID" b="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Sewa 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Peralatan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0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Analisis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Data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2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Pelaporan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Luaran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Wajib/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Tambahan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9386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Jumlah</a:t>
                      </a:r>
                      <a:endParaRPr lang="en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5048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B4EB0B3-A427-ADA1-4AE6-CC9115D45FB6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776CDC-E45B-0B54-DFE2-C055E2B38628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E2B199FC-D43B-0394-7195-91D345323EFE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DB6D1F-85AD-3662-C2CD-209AA31188F6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19D33B2E-55C3-4CC1-4DC9-ADA27266C0D9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46EDBF6C-1413-3735-46D5-2F20AE92CFD7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095747FC-9865-6182-4288-1A1ADFBB3E87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8BE13512-AFCF-964D-C607-78D8C8028841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72917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56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Dokumentasi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64E1191C-B480-4263-3591-5A6F42D823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None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Dokumentasi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282C1C-EE40-7204-19C2-E9D154C75BAA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11C63A-9121-E4B5-12E6-0998D1B3B01E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5E5BBD57-53FC-6EED-DF81-A2F946EB37D7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7208A8-1934-0BAC-8513-3300B0C93A11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76E78C38-94B8-1264-FA8C-C08D3A941738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38E0E3FA-0047-57FE-901E-56060BADD627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86612B93-4BC1-642B-B7DD-D93009F548F8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1D1566AA-0703-4730-4FD9-B1A1CA949589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25346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Laporan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079783-257B-A3D9-0F7F-A9598F016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Laporan</a:t>
            </a:r>
            <a:r>
              <a:rPr lang="en-US" dirty="0">
                <a:highlight>
                  <a:srgbClr val="FFFF00"/>
                </a:highlight>
              </a:rPr>
              <a:t> pada SIMPEL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822233-7AE3-BDAE-B594-6DEB4DCEC581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3725BD-9415-9951-DFB9-34C124B375A4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57B67B5A-3B7A-AF30-622F-20C0007A5D28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F5E6A65-8278-1D3A-3021-8DECA3576C9F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4313FD01-6B33-AD6F-9347-B60B7C746B7D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B1B79EA1-444D-4E41-16ED-B20DCBEDCCB4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E4457A1B-577D-4FC6-C81A-CA930E0BA986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A5DC7CDF-A722-3662-8F08-B2E48D762260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935757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969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68AB-FD06-6155-DE39-2566988F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dokumen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serta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bukti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pada SIMPEL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BB96DA-0267-8BD8-AAB9-4553A86E2D30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5E9C4A-F94B-3934-E962-1BB22EBDCD7E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5" name="Google Shape;85;p1">
              <a:extLst>
                <a:ext uri="{FF2B5EF4-FFF2-40B4-BE49-F238E27FC236}">
                  <a16:creationId xmlns:a16="http://schemas.microsoft.com/office/drawing/2014/main" id="{D96D2281-9045-EC0F-5F0B-A10737DCF3CD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2B6FAC5-3F57-A24A-B320-CFB050D3C954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1C947CCF-BA3C-FD1A-2A92-B46B4B9723CB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77B3F2AF-01DF-4C86-E142-885C48D066D8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2DF349FD-E66A-A33C-85D4-63566D5247B1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A70BB25B-9400-B94D-605A-6A96708DB7EE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7090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064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Judul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, Lokasi, Tim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Pengusul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1064260" y="1325563"/>
            <a:ext cx="10515600" cy="473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Judul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Lokasi </a:t>
            </a: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kegiatan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Pengusul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 1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2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3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		: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 1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Mitra 2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endParaRPr lang="en-US" sz="2000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A95046-862D-C0A8-3D39-794950324DF0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16DFE5-D3D6-AA19-7A27-5B4F1FD16250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3" name="Google Shape;85;p1">
              <a:extLst>
                <a:ext uri="{FF2B5EF4-FFF2-40B4-BE49-F238E27FC236}">
                  <a16:creationId xmlns:a16="http://schemas.microsoft.com/office/drawing/2014/main" id="{02CFCDC8-BC5E-E71C-6884-F97515D821B5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CA08D9-F54F-FE4E-1087-A673FFD27EE1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9B740E48-C123-43C3-815B-0AEC948F0AD4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06002955-3F82-10F7-C97A-983BF700525B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DB4EAA84-040E-F233-8532-80E982B7BEF9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AF586244-E935-3DD0-C363-77282312D475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0744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Identitas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Usulan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74420" y="1253331"/>
            <a:ext cx="90469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sz="24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Permasalah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penelitian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Solusi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Terhadap</a:t>
            </a: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Solusi yang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diajukan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Dana </a:t>
            </a: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disetujui</a:t>
            </a: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</a:t>
            </a: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ITS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 Rp ………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Mitra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In Cash / In Kind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berupa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…….. (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Sebutkan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)</a:t>
            </a:r>
            <a:endParaRPr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3A94AA-731A-6F79-27E3-9C122A45BF17}"/>
              </a:ext>
            </a:extLst>
          </p:cNvPr>
          <p:cNvSpPr/>
          <p:nvPr/>
        </p:nvSpPr>
        <p:spPr>
          <a:xfrm>
            <a:off x="9154391" y="49615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DE33A7-7C2D-BF96-F6D6-1DE3795EB178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18" name="Google Shape;85;p1">
              <a:extLst>
                <a:ext uri="{FF2B5EF4-FFF2-40B4-BE49-F238E27FC236}">
                  <a16:creationId xmlns:a16="http://schemas.microsoft.com/office/drawing/2014/main" id="{08528885-4675-69C6-BD47-B0496FC308FE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8A30D60-AEF4-470D-BA07-E140F0C0F115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CD8803EB-2F63-2D88-2137-19C9CBBB4F31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CA07D60B-9611-3461-8D6E-5A4B8E071846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6076BFBB-E8DD-EE9D-DECF-2D4C1166F807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B28F3804-FC72-865B-7C3C-E0E4369B006F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73914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Progres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Char char="•"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Jelaskan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kemajuan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DF8F27-8784-4EDD-0584-0155A1DBB83E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CC941A-06E9-5A24-65FB-638D31DAB3EB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18" name="Google Shape;85;p1">
              <a:extLst>
                <a:ext uri="{FF2B5EF4-FFF2-40B4-BE49-F238E27FC236}">
                  <a16:creationId xmlns:a16="http://schemas.microsoft.com/office/drawing/2014/main" id="{F9B21C7B-57C7-35AB-59A2-618C41B8C2D6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3AE66D4-9CB7-D1C8-88F5-61D23741641D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1A2648E1-5A8C-18B0-FDBB-986A7581898E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70760D65-5C1B-ED41-D1A6-F412D8A05474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48B03BB-A2DF-3E69-FA34-12CDE252F521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8A5F751-ECAC-7396-4EFA-8BF914A01C07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02E51C31-0D43-EAE8-42B1-2108AACB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7D8E9E10-2B9C-FB8A-2F7E-55ED08ACD5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>
            <a:extLst>
              <a:ext uri="{FF2B5EF4-FFF2-40B4-BE49-F238E27FC236}">
                <a16:creationId xmlns:a16="http://schemas.microsoft.com/office/drawing/2014/main" id="{54F80E45-CD4A-A531-F9ED-D7A5B25B3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</a:t>
            </a:r>
            <a:b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Publikasi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F6177C-F75F-4E69-BD7D-353CBF502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37811"/>
              </p:ext>
            </p:extLst>
          </p:nvPr>
        </p:nvGraphicFramePr>
        <p:xfrm>
          <a:off x="617220" y="1548448"/>
          <a:ext cx="11457214" cy="32303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452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1636412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1705685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1439172">
                  <a:extLst>
                    <a:ext uri="{9D8B030D-6E8A-4147-A177-3AD203B41FA5}">
                      <a16:colId xmlns:a16="http://schemas.microsoft.com/office/drawing/2014/main" val="1839951686"/>
                    </a:ext>
                  </a:extLst>
                </a:gridCol>
                <a:gridCol w="1749071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  <a:gridCol w="2790538">
                  <a:extLst>
                    <a:ext uri="{9D8B030D-6E8A-4147-A177-3AD203B41FA5}">
                      <a16:colId xmlns:a16="http://schemas.microsoft.com/office/drawing/2014/main" val="2624148454"/>
                    </a:ext>
                  </a:extLst>
                </a:gridCol>
                <a:gridCol w="1531816">
                  <a:extLst>
                    <a:ext uri="{9D8B030D-6E8A-4147-A177-3AD203B41FA5}">
                      <a16:colId xmlns:a16="http://schemas.microsoft.com/office/drawing/2014/main" val="66612179"/>
                    </a:ext>
                  </a:extLst>
                </a:gridCol>
              </a:tblGrid>
              <a:tr h="7618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Judul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Nama </a:t>
                      </a:r>
                      <a:r>
                        <a:rPr lang="en-US" sz="1400" dirty="0" err="1"/>
                        <a:t>Jurnal</a:t>
                      </a:r>
                      <a:r>
                        <a:rPr lang="en-US" sz="1400" dirty="0"/>
                        <a:t> Internasional </a:t>
                      </a:r>
                      <a:r>
                        <a:rPr lang="en-US" sz="1400" dirty="0" err="1"/>
                        <a:t>Terindeks</a:t>
                      </a:r>
                      <a:r>
                        <a:rPr lang="en-US" sz="1400" dirty="0"/>
                        <a:t> Scopus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Quartile </a:t>
                      </a:r>
                      <a:r>
                        <a:rPr lang="en-US" sz="1400" dirty="0" err="1"/>
                        <a:t>Jurnal</a:t>
                      </a:r>
                      <a:r>
                        <a:rPr lang="en-US" sz="1400" dirty="0"/>
                        <a:t> Internasional </a:t>
                      </a:r>
                      <a:r>
                        <a:rPr lang="en-US" sz="1400" dirty="0" err="1"/>
                        <a:t>Terindeks</a:t>
                      </a:r>
                      <a:r>
                        <a:rPr lang="en-US" sz="1400" dirty="0"/>
                        <a:t> Scopus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PT / </a:t>
                      </a:r>
                      <a:r>
                        <a:rPr lang="en-US" sz="1400" dirty="0" err="1"/>
                        <a:t>Instansi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Penanggungjawab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Status</a:t>
                      </a:r>
                    </a:p>
                    <a:p>
                      <a:pPr algn="ctr"/>
                      <a:r>
                        <a:rPr lang="en-ID" sz="1400" dirty="0"/>
                        <a:t>(Draft, Manuscript, Submitted, Under Review, Accepted, Publish)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Link </a:t>
                      </a:r>
                      <a:r>
                        <a:rPr lang="en-US" sz="1400" dirty="0" err="1"/>
                        <a:t>Jurnal</a:t>
                      </a:r>
                      <a:r>
                        <a:rPr lang="en-US" sz="1400" dirty="0"/>
                        <a:t>/Artikel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Mitra (</a:t>
                      </a:r>
                      <a:r>
                        <a:rPr lang="en-US" sz="1400" dirty="0" err="1"/>
                        <a:t>sebutkan</a:t>
                      </a:r>
                      <a:r>
                        <a:rPr lang="en-US" sz="1400" dirty="0"/>
                        <a:t> nama </a:t>
                      </a:r>
                      <a:r>
                        <a:rPr lang="en-US" sz="1400" dirty="0" err="1"/>
                        <a:t>mitra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3 </a:t>
                      </a:r>
                      <a:r>
                        <a:rPr lang="en-US" sz="1400" dirty="0" err="1"/>
                        <a:t>dst</a:t>
                      </a:r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0590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37AD95C-791E-0497-0719-7F383AE114F1}"/>
              </a:ext>
            </a:extLst>
          </p:cNvPr>
          <p:cNvSpPr/>
          <p:nvPr/>
        </p:nvSpPr>
        <p:spPr>
          <a:xfrm>
            <a:off x="9154391" y="49615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64EFA9-6234-3546-4975-5206108388D9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12" name="Google Shape;85;p1">
              <a:extLst>
                <a:ext uri="{FF2B5EF4-FFF2-40B4-BE49-F238E27FC236}">
                  <a16:creationId xmlns:a16="http://schemas.microsoft.com/office/drawing/2014/main" id="{5877D3C8-16E7-2D93-12D9-171FA159E71D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864DD5-3A99-A5F2-1821-59A81312C6C6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7" name="Freeform 4">
                <a:extLst>
                  <a:ext uri="{FF2B5EF4-FFF2-40B4-BE49-F238E27FC236}">
                    <a16:creationId xmlns:a16="http://schemas.microsoft.com/office/drawing/2014/main" id="{815FE5DB-4E0E-84AF-A735-7F72E51700CE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C51C9E13-A8E5-B752-B590-B25A5692D981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C4E9148A-2743-C890-75DA-B3C87B00659D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ED460B3B-0627-4E8A-B9CC-5A2A84676359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05296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7A05851B-70DF-EC61-52D9-1A4327F9E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69241ACA-DF7E-432E-69B2-29E271F939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87B785-2E2C-0AF8-25FC-5556CD80C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62602"/>
              </p:ext>
            </p:extLst>
          </p:nvPr>
        </p:nvGraphicFramePr>
        <p:xfrm>
          <a:off x="617220" y="1813830"/>
          <a:ext cx="10837717" cy="22551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519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2396173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2497608">
                  <a:extLst>
                    <a:ext uri="{9D8B030D-6E8A-4147-A177-3AD203B41FA5}">
                      <a16:colId xmlns:a16="http://schemas.microsoft.com/office/drawing/2014/main" val="1912376600"/>
                    </a:ext>
                  </a:extLst>
                </a:gridCol>
                <a:gridCol w="2497608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2561138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</a:tblGrid>
              <a:tr h="3435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Judul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Buku</a:t>
                      </a:r>
                      <a:r>
                        <a:rPr lang="en-US" sz="1400" dirty="0"/>
                        <a:t>/ </a:t>
                      </a:r>
                      <a:r>
                        <a:rPr lang="en-US" sz="1400" dirty="0" err="1"/>
                        <a:t>Penerbit</a:t>
                      </a:r>
                      <a:r>
                        <a:rPr lang="en-US" sz="1400" dirty="0"/>
                        <a:t>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(ITS Press / PT ITS </a:t>
                      </a:r>
                      <a:r>
                        <a:rPr lang="en-US" sz="1400" dirty="0" err="1"/>
                        <a:t>Tekno</a:t>
                      </a:r>
                      <a:r>
                        <a:rPr lang="en-US" sz="1400" dirty="0"/>
                        <a:t> Sains)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Status (Draft, Submitted, Under Review, Accept/ In Press, Published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Link/ Repository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</a:tbl>
          </a:graphicData>
        </a:graphic>
      </p:graphicFrame>
      <p:sp>
        <p:nvSpPr>
          <p:cNvPr id="5" name="Google Shape;115;p5">
            <a:extLst>
              <a:ext uri="{FF2B5EF4-FFF2-40B4-BE49-F238E27FC236}">
                <a16:creationId xmlns:a16="http://schemas.microsoft.com/office/drawing/2014/main" id="{036BEA6F-4043-E2A1-0669-6A12675FC8B8}"/>
              </a:ext>
            </a:extLst>
          </p:cNvPr>
          <p:cNvSpPr txBox="1">
            <a:spLocks/>
          </p:cNvSpPr>
          <p:nvPr/>
        </p:nvSpPr>
        <p:spPr>
          <a:xfrm>
            <a:off x="617220" y="1016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</a:t>
            </a:r>
            <a:b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Book Chapter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92F4CA-C106-84B7-2365-C5D70AA551D6}"/>
              </a:ext>
            </a:extLst>
          </p:cNvPr>
          <p:cNvSpPr/>
          <p:nvPr/>
        </p:nvSpPr>
        <p:spPr>
          <a:xfrm>
            <a:off x="9154391" y="49615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DCD0A5-F68A-6C09-2174-23472871EA05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6" name="Google Shape;85;p1">
              <a:extLst>
                <a:ext uri="{FF2B5EF4-FFF2-40B4-BE49-F238E27FC236}">
                  <a16:creationId xmlns:a16="http://schemas.microsoft.com/office/drawing/2014/main" id="{22872FE3-EAEA-F5E7-11D2-347D527CF1C0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5638FE-DED9-CDFE-FE6D-258DFFB410EB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6ABFE601-4FE3-2FF2-1F04-FD7E90D8251C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6A97F61C-66B4-FBEB-6B91-78611423ED6E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EA34621-1AB5-344A-96BA-DFD61BF369ED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357804A8-8D5C-8934-C956-EB0B1F1C9254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12629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451DEA7D-0420-622F-B53B-96F45B60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B17CB41A-2600-B1FD-0CF5-3716F5C8E0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E2D459-50AA-7DFC-7BC8-DA9A1E666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26964"/>
              </p:ext>
            </p:extLst>
          </p:nvPr>
        </p:nvGraphicFramePr>
        <p:xfrm>
          <a:off x="617220" y="1995055"/>
          <a:ext cx="10837717" cy="18284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519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2396173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2497608">
                  <a:extLst>
                    <a:ext uri="{9D8B030D-6E8A-4147-A177-3AD203B41FA5}">
                      <a16:colId xmlns:a16="http://schemas.microsoft.com/office/drawing/2014/main" val="1912376600"/>
                    </a:ext>
                  </a:extLst>
                </a:gridCol>
                <a:gridCol w="2497608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2561138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</a:tblGrid>
              <a:tr h="162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Judul Berita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Media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Status (Draft/Published)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Link Berita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</a:tbl>
          </a:graphicData>
        </a:graphic>
      </p:graphicFrame>
      <p:sp>
        <p:nvSpPr>
          <p:cNvPr id="5" name="Google Shape;115;p5">
            <a:extLst>
              <a:ext uri="{FF2B5EF4-FFF2-40B4-BE49-F238E27FC236}">
                <a16:creationId xmlns:a16="http://schemas.microsoft.com/office/drawing/2014/main" id="{336217CA-E6E4-2830-5B10-A88C50941C71}"/>
              </a:ext>
            </a:extLst>
          </p:cNvPr>
          <p:cNvSpPr txBox="1">
            <a:spLocks/>
          </p:cNvSpPr>
          <p:nvPr/>
        </p:nvSpPr>
        <p:spPr>
          <a:xfrm>
            <a:off x="617220" y="244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</a:t>
            </a:r>
            <a:b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lang="it-IT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Berita Populer di Media Massa / ITS Online</a:t>
            </a:r>
            <a:endParaRPr lang="en-US"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3C8BF-879D-C28C-B443-1C6EEA59BF3A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59D911-5144-4905-F45B-C0AFB53407FE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6" name="Google Shape;85;p1">
              <a:extLst>
                <a:ext uri="{FF2B5EF4-FFF2-40B4-BE49-F238E27FC236}">
                  <a16:creationId xmlns:a16="http://schemas.microsoft.com/office/drawing/2014/main" id="{6740315D-2C4B-DDB2-DEC3-3AF4C41DCC40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B0D665-6924-3C1F-C657-653FF44F53D4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303655DE-3333-A089-1B67-23224479F0B3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6BA66206-887F-4332-A18B-288F32F4A2AD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5ABAFAF1-003C-4703-7D8E-DD69672CBDFB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28478183-DF47-DDAD-FE77-AE33FFA630AB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58298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8CEE6AB7-0FA5-67EA-2C31-6D0AA393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8178ECE4-28AB-2C22-AB23-F3F0994200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D62ADC-3988-778C-8F47-913112E37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4892"/>
              </p:ext>
            </p:extLst>
          </p:nvPr>
        </p:nvGraphicFramePr>
        <p:xfrm>
          <a:off x="617220" y="1995055"/>
          <a:ext cx="11103726" cy="10666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5944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3572747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3325227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3409808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</a:tblGrid>
              <a:tr h="162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Judul Video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Status (Draft/Published)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Link Video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</a:tbl>
          </a:graphicData>
        </a:graphic>
      </p:graphicFrame>
      <p:sp>
        <p:nvSpPr>
          <p:cNvPr id="5" name="Google Shape;115;p5">
            <a:extLst>
              <a:ext uri="{FF2B5EF4-FFF2-40B4-BE49-F238E27FC236}">
                <a16:creationId xmlns:a16="http://schemas.microsoft.com/office/drawing/2014/main" id="{754BA655-4524-03E0-5BC2-D6D46E5CF8FA}"/>
              </a:ext>
            </a:extLst>
          </p:cNvPr>
          <p:cNvSpPr txBox="1">
            <a:spLocks/>
          </p:cNvSpPr>
          <p:nvPr/>
        </p:nvSpPr>
        <p:spPr>
          <a:xfrm>
            <a:off x="617220" y="244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</a:t>
            </a:r>
            <a:b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lang="it-IT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Video Kegiatan Abmas</a:t>
            </a:r>
            <a:endParaRPr lang="en-US"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48E341-769B-7200-1EC6-815F9EE9F01E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0EE7F6-3461-C28D-ECC6-A30491F1BB0C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6" name="Google Shape;85;p1">
              <a:extLst>
                <a:ext uri="{FF2B5EF4-FFF2-40B4-BE49-F238E27FC236}">
                  <a16:creationId xmlns:a16="http://schemas.microsoft.com/office/drawing/2014/main" id="{F7D51CA3-93DD-1454-9217-EE307DCF0AC7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DAFEB4-1FC0-39BA-1195-AB4216752D7C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20F86BEA-5E69-65D4-464E-05DEB6B4E76D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48157F9C-B0B2-B7BA-9188-8B6A8CA515F8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559D799-097A-3A6D-0CEC-9A666E0975B5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37E7E9B8-B7C3-E1CB-1700-E89B8E08C7E8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36910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69E09E0F-84C4-A3F1-91D8-3419182ED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C4DE65E7-1101-CDD5-598F-9135D15B34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36A08B-4963-76B1-D156-E5003C009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71603"/>
              </p:ext>
            </p:extLst>
          </p:nvPr>
        </p:nvGraphicFramePr>
        <p:xfrm>
          <a:off x="677141" y="1813831"/>
          <a:ext cx="10837717" cy="20417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519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2396173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2497608">
                  <a:extLst>
                    <a:ext uri="{9D8B030D-6E8A-4147-A177-3AD203B41FA5}">
                      <a16:colId xmlns:a16="http://schemas.microsoft.com/office/drawing/2014/main" val="1912376600"/>
                    </a:ext>
                  </a:extLst>
                </a:gridCol>
                <a:gridCol w="2497608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2561138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</a:tblGrid>
              <a:tr h="162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Jenis </a:t>
                      </a:r>
                      <a:r>
                        <a:rPr lang="en-US" sz="1400" dirty="0" err="1"/>
                        <a:t>Luaran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Judul/ Nama </a:t>
                      </a:r>
                      <a:r>
                        <a:rPr lang="en-US" sz="1400" dirty="0" err="1"/>
                        <a:t>Produk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Status (Draft/Registered/Granted)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No / Link Bukti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</a:tbl>
          </a:graphicData>
        </a:graphic>
      </p:graphicFrame>
      <p:sp>
        <p:nvSpPr>
          <p:cNvPr id="5" name="Google Shape;115;p5">
            <a:extLst>
              <a:ext uri="{FF2B5EF4-FFF2-40B4-BE49-F238E27FC236}">
                <a16:creationId xmlns:a16="http://schemas.microsoft.com/office/drawing/2014/main" id="{FF6E3F24-F94F-33FE-5BD7-577EC3F3B368}"/>
              </a:ext>
            </a:extLst>
          </p:cNvPr>
          <p:cNvSpPr txBox="1">
            <a:spLocks/>
          </p:cNvSpPr>
          <p:nvPr/>
        </p:nvSpPr>
        <p:spPr>
          <a:xfrm>
            <a:off x="617220" y="244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</a:t>
            </a:r>
            <a:b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lang="pl-PL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Produk / HKI / Sertifikasi / Policy Brief</a:t>
            </a:r>
            <a:endParaRPr lang="en-US"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A0DA9B-D6A2-60BF-A672-12CA5837010B}"/>
              </a:ext>
            </a:extLst>
          </p:cNvPr>
          <p:cNvSpPr/>
          <p:nvPr/>
        </p:nvSpPr>
        <p:spPr>
          <a:xfrm>
            <a:off x="9154391" y="60006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8BFEFE-D26C-344C-0FEF-7B6B73E3EF2D}"/>
              </a:ext>
            </a:extLst>
          </p:cNvPr>
          <p:cNvGrpSpPr/>
          <p:nvPr/>
        </p:nvGrpSpPr>
        <p:grpSpPr>
          <a:xfrm>
            <a:off x="8413651" y="159932"/>
            <a:ext cx="3587849" cy="745667"/>
            <a:chOff x="3411913" y="1016223"/>
            <a:chExt cx="3587849" cy="745667"/>
          </a:xfrm>
        </p:grpSpPr>
        <p:sp>
          <p:nvSpPr>
            <p:cNvPr id="6" name="Google Shape;85;p1">
              <a:extLst>
                <a:ext uri="{FF2B5EF4-FFF2-40B4-BE49-F238E27FC236}">
                  <a16:creationId xmlns:a16="http://schemas.microsoft.com/office/drawing/2014/main" id="{D1243215-A7B3-A8D1-E502-E0EFEE77DAAB}"/>
                </a:ext>
              </a:extLst>
            </p:cNvPr>
            <p:cNvSpPr txBox="1"/>
            <p:nvPr/>
          </p:nvSpPr>
          <p:spPr>
            <a:xfrm>
              <a:off x="3411913" y="1016223"/>
              <a:ext cx="3587849" cy="745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52C65F-CD82-3A4C-8170-A4DE17AA7965}"/>
                </a:ext>
              </a:extLst>
            </p:cNvPr>
            <p:cNvGrpSpPr/>
            <p:nvPr/>
          </p:nvGrpSpPr>
          <p:grpSpPr>
            <a:xfrm>
              <a:off x="3549296" y="1055181"/>
              <a:ext cx="907372" cy="586244"/>
              <a:chOff x="682754" y="-259252"/>
              <a:chExt cx="1251331" cy="773811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83736CC4-891E-267F-91C4-534EE426BC4A}"/>
                  </a:ext>
                </a:extLst>
              </p:cNvPr>
              <p:cNvSpPr/>
              <p:nvPr/>
            </p:nvSpPr>
            <p:spPr>
              <a:xfrm>
                <a:off x="682754" y="-259252"/>
                <a:ext cx="1251331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251331" h="773811">
                    <a:moveTo>
                      <a:pt x="0" y="0"/>
                    </a:moveTo>
                    <a:lnTo>
                      <a:pt x="1251331" y="0"/>
                    </a:lnTo>
                    <a:lnTo>
                      <a:pt x="1251331" y="773811"/>
                    </a:lnTo>
                    <a:lnTo>
                      <a:pt x="0" y="7738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" r="-31"/>
                </a:stretch>
              </a:blip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3A903E20-7A63-7E96-8D9F-0A8BE2BF6F52}"/>
                </a:ext>
              </a:extLst>
            </p:cNvPr>
            <p:cNvSpPr/>
            <p:nvPr/>
          </p:nvSpPr>
          <p:spPr>
            <a:xfrm>
              <a:off x="4435184" y="1085522"/>
              <a:ext cx="1524747" cy="646644"/>
            </a:xfrm>
            <a:custGeom>
              <a:avLst/>
              <a:gdLst/>
              <a:ahLst/>
              <a:cxnLst/>
              <a:rect l="l" t="t" r="r" b="b"/>
              <a:pathLst>
                <a:path w="1577052" h="640151">
                  <a:moveTo>
                    <a:pt x="0" y="0"/>
                  </a:moveTo>
                  <a:lnTo>
                    <a:pt x="1577053" y="0"/>
                  </a:lnTo>
                  <a:lnTo>
                    <a:pt x="1577053" y="640151"/>
                  </a:lnTo>
                  <a:lnTo>
                    <a:pt x="0" y="64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74" b="-8964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23FDE8F-DAD6-62A6-904C-76A6B56A6476}"/>
                </a:ext>
              </a:extLst>
            </p:cNvPr>
            <p:cNvSpPr/>
            <p:nvPr/>
          </p:nvSpPr>
          <p:spPr>
            <a:xfrm>
              <a:off x="6477470" y="1157850"/>
              <a:ext cx="522292" cy="557062"/>
            </a:xfrm>
            <a:custGeom>
              <a:avLst/>
              <a:gdLst/>
              <a:ahLst/>
              <a:cxnLst/>
              <a:rect l="l" t="t" r="r" b="b"/>
              <a:pathLst>
                <a:path w="540209" h="551469">
                  <a:moveTo>
                    <a:pt x="0" y="0"/>
                  </a:moveTo>
                  <a:lnTo>
                    <a:pt x="540209" y="0"/>
                  </a:lnTo>
                  <a:lnTo>
                    <a:pt x="540209" y="551469"/>
                  </a:lnTo>
                  <a:lnTo>
                    <a:pt x="0" y="551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430" t="-12456" r="-17004" b="-1139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C47F96C0-39EB-93EF-3975-6A7E29A99D8B}"/>
                </a:ext>
              </a:extLst>
            </p:cNvPr>
            <p:cNvSpPr/>
            <p:nvPr/>
          </p:nvSpPr>
          <p:spPr>
            <a:xfrm>
              <a:off x="5942668" y="1157850"/>
              <a:ext cx="560222" cy="496056"/>
            </a:xfrm>
            <a:custGeom>
              <a:avLst/>
              <a:gdLst/>
              <a:ahLst/>
              <a:cxnLst/>
              <a:rect l="l" t="t" r="r" b="b"/>
              <a:pathLst>
                <a:path w="579440" h="491075">
                  <a:moveTo>
                    <a:pt x="0" y="0"/>
                  </a:moveTo>
                  <a:lnTo>
                    <a:pt x="579440" y="0"/>
                  </a:lnTo>
                  <a:lnTo>
                    <a:pt x="579440" y="491075"/>
                  </a:lnTo>
                  <a:lnTo>
                    <a:pt x="0" y="491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380496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348</Words>
  <Application>Microsoft Office PowerPoint</Application>
  <PresentationFormat>Widescreen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Raleway</vt:lpstr>
      <vt:lpstr>Raleway Black</vt:lpstr>
      <vt:lpstr>Raleway ExtraBold</vt:lpstr>
      <vt:lpstr>Raleway Medium</vt:lpstr>
      <vt:lpstr>Times New Roman</vt:lpstr>
      <vt:lpstr>Office Theme</vt:lpstr>
      <vt:lpstr>PowerPoint Presentation</vt:lpstr>
      <vt:lpstr>Judul, Lokasi, Tim Pengusul</vt:lpstr>
      <vt:lpstr>Identitas Usulan</vt:lpstr>
      <vt:lpstr>Progres Kegiatan</vt:lpstr>
      <vt:lpstr>Capaian Luaran Wajib Publikasi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Rekap Serapan Dana Tahap 1</vt:lpstr>
      <vt:lpstr>Dokumentasi kegiatan</vt:lpstr>
      <vt:lpstr>Bukti Unggah Laporan</vt:lpstr>
      <vt:lpstr>Bukti Unggah Luaran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Afrian Riznaldhy</dc:creator>
  <cp:lastModifiedBy>Afrian Riznaldhy</cp:lastModifiedBy>
  <cp:revision>3</cp:revision>
  <dcterms:created xsi:type="dcterms:W3CDTF">2025-10-23T02:33:03Z</dcterms:created>
  <dcterms:modified xsi:type="dcterms:W3CDTF">2025-10-23T08:30:30Z</dcterms:modified>
</cp:coreProperties>
</file>