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4"/>
  </p:notesMasterIdLst>
  <p:sldIdLst>
    <p:sldId id="256" r:id="rId5"/>
    <p:sldId id="257" r:id="rId6"/>
    <p:sldId id="258" r:id="rId7"/>
    <p:sldId id="259" r:id="rId8"/>
    <p:sldId id="265" r:id="rId9"/>
    <p:sldId id="266" r:id="rId10"/>
    <p:sldId id="264" r:id="rId11"/>
    <p:sldId id="263" r:id="rId12"/>
    <p:sldId id="262" r:id="rId13"/>
  </p:sldIdLst>
  <p:sldSz cx="12192000" cy="6858000"/>
  <p:notesSz cx="6858000" cy="9144000"/>
  <p:embeddedFontLst>
    <p:embeddedFont>
      <p:font typeface="Raleway" pitchFamily="2" charset="0"/>
      <p:regular r:id="rId15"/>
      <p:bold r:id="rId16"/>
      <p:italic r:id="rId17"/>
      <p:boldItalic r:id="rId18"/>
    </p:embeddedFont>
    <p:embeddedFont>
      <p:font typeface="Raleway Black" pitchFamily="2" charset="0"/>
      <p:bold r:id="rId19"/>
      <p:boldItalic r:id="rId20"/>
    </p:embeddedFont>
    <p:embeddedFont>
      <p:font typeface="Raleway ExtraBold" pitchFamily="2" charset="0"/>
      <p:bold r:id="rId21"/>
      <p:boldItalic r:id="rId22"/>
    </p:embeddedFont>
    <p:embeddedFont>
      <p:font typeface="Raleway Medium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ioUd9854L1h/e+1s4t2lgXSDJ8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FEAFA0-4228-4B3E-B9FD-A091DA591362}" v="10" dt="2023-11-06T02:24:26.1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38" y="6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>
          <a:extLst>
            <a:ext uri="{FF2B5EF4-FFF2-40B4-BE49-F238E27FC236}">
              <a16:creationId xmlns:a16="http://schemas.microsoft.com/office/drawing/2014/main" id="{B9A1F4D4-5261-BB1D-2A54-ACF9890966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>
            <a:extLst>
              <a:ext uri="{FF2B5EF4-FFF2-40B4-BE49-F238E27FC236}">
                <a16:creationId xmlns:a16="http://schemas.microsoft.com/office/drawing/2014/main" id="{CE57D710-4C8F-9B4A-7D22-21375CE6E7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p5:notes">
            <a:extLst>
              <a:ext uri="{FF2B5EF4-FFF2-40B4-BE49-F238E27FC236}">
                <a16:creationId xmlns:a16="http://schemas.microsoft.com/office/drawing/2014/main" id="{0C70363C-188A-53D2-33EE-20E3F78622E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00277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>
          <a:extLst>
            <a:ext uri="{FF2B5EF4-FFF2-40B4-BE49-F238E27FC236}">
              <a16:creationId xmlns:a16="http://schemas.microsoft.com/office/drawing/2014/main" id="{97FD1F23-EE53-2965-DDC0-68F26F26E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>
            <a:extLst>
              <a:ext uri="{FF2B5EF4-FFF2-40B4-BE49-F238E27FC236}">
                <a16:creationId xmlns:a16="http://schemas.microsoft.com/office/drawing/2014/main" id="{B2D17FFE-2C1A-BB9E-E626-D6A23A075C2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5" name="Google Shape;105;p4:notes">
            <a:extLst>
              <a:ext uri="{FF2B5EF4-FFF2-40B4-BE49-F238E27FC236}">
                <a16:creationId xmlns:a16="http://schemas.microsoft.com/office/drawing/2014/main" id="{F1CFBCAF-3D2A-A008-AB4A-127511FB873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21580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36178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51405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92607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555812" y="842683"/>
            <a:ext cx="4392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172F57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555706" y="5242526"/>
            <a:ext cx="439270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172F57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Nama </a:t>
            </a:r>
            <a:r>
              <a:rPr lang="en-US" sz="2000" b="0" i="0" u="none" strike="noStrike" cap="none" dirty="0" err="1">
                <a:solidFill>
                  <a:srgbClr val="172F57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Ketua</a:t>
            </a:r>
            <a:r>
              <a:rPr lang="en-US" sz="2000" b="0" i="0" u="none" strike="noStrike" cap="none" dirty="0">
                <a:solidFill>
                  <a:srgbClr val="172F57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 </a:t>
            </a:r>
            <a:r>
              <a:rPr lang="en-US" sz="2000" b="0" i="0" u="none" strike="noStrike" cap="none" dirty="0" err="1">
                <a:solidFill>
                  <a:srgbClr val="172F57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Peneliti</a:t>
            </a:r>
            <a:endParaRPr sz="2000" b="0" i="0" u="none" strike="noStrike" cap="none" dirty="0">
              <a:solidFill>
                <a:srgbClr val="172F57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555705" y="3032821"/>
            <a:ext cx="7192007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600" b="1" i="1" u="none" strike="noStrike" cap="none" dirty="0">
                <a:solidFill>
                  <a:schemeClr val="lt1"/>
                </a:solidFill>
                <a:highlight>
                  <a:srgbClr val="172F57"/>
                </a:highlight>
                <a:latin typeface="Raleway"/>
                <a:ea typeface="Raleway"/>
                <a:cs typeface="Raleway"/>
                <a:sym typeface="Raleway"/>
              </a:rPr>
              <a:t>JUDUL PENELITIAN</a:t>
            </a:r>
            <a:endParaRPr sz="2600" b="1" i="1" u="none" strike="noStrike" cap="none" dirty="0">
              <a:solidFill>
                <a:schemeClr val="lt1"/>
              </a:solidFill>
              <a:highlight>
                <a:srgbClr val="172F57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555812" y="5853764"/>
            <a:ext cx="5271248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b="0" i="0" u="none" strike="noStrike" cap="none" dirty="0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(</a:t>
            </a:r>
            <a:r>
              <a:rPr lang="en-US" b="0" i="0" u="none" strike="noStrike" cap="none" dirty="0" err="1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Departemen</a:t>
            </a:r>
            <a:r>
              <a:rPr lang="en-US" b="0" i="0" u="none" strike="noStrike" cap="none" dirty="0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 </a:t>
            </a:r>
            <a:r>
              <a:rPr lang="en-US" b="0" i="0" u="none" strike="noStrike" cap="none" dirty="0" err="1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Ketua</a:t>
            </a:r>
            <a:r>
              <a:rPr lang="en-US" b="0" i="0" u="none" strike="noStrike" cap="none" dirty="0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)</a:t>
            </a:r>
            <a:endParaRPr b="0" i="0" u="none" strike="noStrike" cap="none" dirty="0">
              <a:solidFill>
                <a:schemeClr val="lt1"/>
              </a:solidFill>
              <a:latin typeface="Raleway" pitchFamily="2" charset="0"/>
              <a:ea typeface="Raleway Medium"/>
              <a:cs typeface="Raleway Medium"/>
              <a:sym typeface="Raleway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b="0" i="0" u="none" strike="noStrike" cap="none" dirty="0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(</a:t>
            </a:r>
            <a:r>
              <a:rPr lang="en-US" b="0" i="0" u="none" strike="noStrike" cap="none" dirty="0" err="1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Fakultas</a:t>
            </a:r>
            <a:r>
              <a:rPr lang="en-US" b="0" i="0" u="none" strike="noStrike" cap="none" dirty="0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 </a:t>
            </a:r>
            <a:r>
              <a:rPr lang="en-US" b="0" i="0" u="none" strike="noStrike" cap="none" dirty="0" err="1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Ketua</a:t>
            </a:r>
            <a:r>
              <a:rPr lang="en-US" b="0" i="0" u="none" strike="noStrike" cap="none" dirty="0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)</a:t>
            </a:r>
            <a:endParaRPr sz="1600" b="0" i="0" u="none" strike="noStrike" cap="none" dirty="0">
              <a:solidFill>
                <a:srgbClr val="000000"/>
              </a:solidFill>
              <a:latin typeface="Raleway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dirty="0" err="1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Institut</a:t>
            </a:r>
            <a:r>
              <a:rPr lang="en-US" dirty="0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 </a:t>
            </a:r>
            <a:r>
              <a:rPr lang="en-US" dirty="0" err="1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Teknologi</a:t>
            </a:r>
            <a:r>
              <a:rPr lang="en-US" dirty="0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 </a:t>
            </a:r>
            <a:r>
              <a:rPr lang="en-US" dirty="0" err="1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Sepuluh</a:t>
            </a:r>
            <a:r>
              <a:rPr lang="en-US" dirty="0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 </a:t>
            </a:r>
            <a:r>
              <a:rPr lang="en-US" dirty="0" err="1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Nopember</a:t>
            </a:r>
            <a:endParaRPr b="0" i="0" u="none" strike="noStrike" cap="none" dirty="0">
              <a:solidFill>
                <a:schemeClr val="lt1"/>
              </a:solidFill>
              <a:latin typeface="Raleway" pitchFamily="2" charset="0"/>
              <a:ea typeface="Raleway Medium"/>
              <a:cs typeface="Raleway Medium"/>
              <a:sym typeface="Raleway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b="0" i="0" u="none" strike="noStrike" cap="none" dirty="0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Surabaya, (</a:t>
            </a:r>
            <a:r>
              <a:rPr lang="en-US" b="0" i="0" u="none" strike="noStrike" cap="none" dirty="0" err="1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Tanggal</a:t>
            </a:r>
            <a:r>
              <a:rPr lang="en-US" b="0" i="0" u="none" strike="noStrike" cap="none" dirty="0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 …………..)</a:t>
            </a:r>
            <a:endParaRPr b="0" i="0" u="none" strike="noStrike" cap="none" dirty="0">
              <a:solidFill>
                <a:schemeClr val="lt1"/>
              </a:solidFill>
              <a:latin typeface="Raleway" pitchFamily="2" charset="0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2" name="Google Shape;87;p1">
            <a:extLst>
              <a:ext uri="{FF2B5EF4-FFF2-40B4-BE49-F238E27FC236}">
                <a16:creationId xmlns:a16="http://schemas.microsoft.com/office/drawing/2014/main" id="{038884F1-BB45-EAB3-1CB8-4FE0F9106FD3}"/>
              </a:ext>
            </a:extLst>
          </p:cNvPr>
          <p:cNvSpPr txBox="1"/>
          <p:nvPr/>
        </p:nvSpPr>
        <p:spPr>
          <a:xfrm>
            <a:off x="555706" y="139153"/>
            <a:ext cx="719200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000" b="1" i="1" dirty="0">
                <a:solidFill>
                  <a:schemeClr val="lt1"/>
                </a:solidFill>
                <a:highlight>
                  <a:srgbClr val="172F57"/>
                </a:highlight>
                <a:latin typeface="Raleway"/>
                <a:ea typeface="Raleway"/>
                <a:cs typeface="Raleway"/>
                <a:sym typeface="Raleway"/>
              </a:rPr>
              <a:t>PRESENTASI KEMAJUAN KEGIATAN</a:t>
            </a:r>
            <a:endParaRPr sz="2000" b="1" i="1" u="none" strike="noStrike" cap="none" dirty="0">
              <a:solidFill>
                <a:schemeClr val="lt1"/>
              </a:solidFill>
              <a:highlight>
                <a:srgbClr val="172F57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" name="Google Shape;87;p1">
            <a:extLst>
              <a:ext uri="{FF2B5EF4-FFF2-40B4-BE49-F238E27FC236}">
                <a16:creationId xmlns:a16="http://schemas.microsoft.com/office/drawing/2014/main" id="{71098ABA-3031-71C9-6373-7CDAF3680204}"/>
              </a:ext>
            </a:extLst>
          </p:cNvPr>
          <p:cNvSpPr txBox="1"/>
          <p:nvPr/>
        </p:nvSpPr>
        <p:spPr>
          <a:xfrm>
            <a:off x="555705" y="504245"/>
            <a:ext cx="719200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000" b="1" i="1" u="none" strike="noStrike" cap="none" dirty="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rPr>
              <a:t>SKEMA PENELITIAN </a:t>
            </a:r>
            <a:endParaRPr sz="2000" b="1" i="1" u="none" strike="noStrike" cap="none" dirty="0">
              <a:solidFill>
                <a:schemeClr val="tx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8C38F2-DE64-CB5C-2B6F-61D731DAAF44}"/>
              </a:ext>
            </a:extLst>
          </p:cNvPr>
          <p:cNvSpPr/>
          <p:nvPr/>
        </p:nvSpPr>
        <p:spPr>
          <a:xfrm>
            <a:off x="9154391" y="121331"/>
            <a:ext cx="2847109" cy="708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487B26C-13C2-FDDC-3B8A-16768667E2F8}"/>
              </a:ext>
            </a:extLst>
          </p:cNvPr>
          <p:cNvGrpSpPr/>
          <p:nvPr/>
        </p:nvGrpSpPr>
        <p:grpSpPr>
          <a:xfrm>
            <a:off x="8413651" y="162561"/>
            <a:ext cx="3587849" cy="745667"/>
            <a:chOff x="3411913" y="1016223"/>
            <a:chExt cx="3587849" cy="745667"/>
          </a:xfrm>
        </p:grpSpPr>
        <p:sp>
          <p:nvSpPr>
            <p:cNvPr id="6" name="Google Shape;85;p1">
              <a:extLst>
                <a:ext uri="{FF2B5EF4-FFF2-40B4-BE49-F238E27FC236}">
                  <a16:creationId xmlns:a16="http://schemas.microsoft.com/office/drawing/2014/main" id="{5134D12C-B678-3B38-2345-EDA19A6C41D4}"/>
                </a:ext>
              </a:extLst>
            </p:cNvPr>
            <p:cNvSpPr txBox="1"/>
            <p:nvPr/>
          </p:nvSpPr>
          <p:spPr>
            <a:xfrm>
              <a:off x="3411913" y="1016223"/>
              <a:ext cx="3587849" cy="7456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endParaRPr sz="4000" b="0" i="0" u="none" strike="noStrike" cap="none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61CD4EE-C682-4DCA-B3CA-DA7C072A760B}"/>
                </a:ext>
              </a:extLst>
            </p:cNvPr>
            <p:cNvGrpSpPr/>
            <p:nvPr/>
          </p:nvGrpSpPr>
          <p:grpSpPr>
            <a:xfrm>
              <a:off x="3549296" y="1055181"/>
              <a:ext cx="907372" cy="586244"/>
              <a:chOff x="682754" y="-259252"/>
              <a:chExt cx="1251331" cy="773811"/>
            </a:xfrm>
          </p:grpSpPr>
          <p:sp>
            <p:nvSpPr>
              <p:cNvPr id="11" name="Freeform 4">
                <a:extLst>
                  <a:ext uri="{FF2B5EF4-FFF2-40B4-BE49-F238E27FC236}">
                    <a16:creationId xmlns:a16="http://schemas.microsoft.com/office/drawing/2014/main" id="{2B2AF206-2554-D3D1-8894-14CA3A2C28B1}"/>
                  </a:ext>
                </a:extLst>
              </p:cNvPr>
              <p:cNvSpPr/>
              <p:nvPr/>
            </p:nvSpPr>
            <p:spPr>
              <a:xfrm>
                <a:off x="682754" y="-259252"/>
                <a:ext cx="1251331" cy="773811"/>
              </a:xfrm>
              <a:custGeom>
                <a:avLst/>
                <a:gdLst/>
                <a:ahLst/>
                <a:cxnLst/>
                <a:rect l="l" t="t" r="r" b="b"/>
                <a:pathLst>
                  <a:path w="1251331" h="773811">
                    <a:moveTo>
                      <a:pt x="0" y="0"/>
                    </a:moveTo>
                    <a:lnTo>
                      <a:pt x="1251331" y="0"/>
                    </a:lnTo>
                    <a:lnTo>
                      <a:pt x="1251331" y="773811"/>
                    </a:lnTo>
                    <a:lnTo>
                      <a:pt x="0" y="77381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31" r="-31"/>
                </a:stretch>
              </a:blipFill>
            </p:spPr>
            <p:txBody>
              <a:bodyPr/>
              <a:lstStyle/>
              <a:p>
                <a:endParaRPr lang="en-ID" dirty="0"/>
              </a:p>
            </p:txBody>
          </p:sp>
        </p:grpSp>
        <p:sp>
          <p:nvSpPr>
            <p:cNvPr id="8" name="Freeform 21">
              <a:extLst>
                <a:ext uri="{FF2B5EF4-FFF2-40B4-BE49-F238E27FC236}">
                  <a16:creationId xmlns:a16="http://schemas.microsoft.com/office/drawing/2014/main" id="{F414EFB7-7157-64EA-7DBC-865CC83A265D}"/>
                </a:ext>
              </a:extLst>
            </p:cNvPr>
            <p:cNvSpPr/>
            <p:nvPr/>
          </p:nvSpPr>
          <p:spPr>
            <a:xfrm>
              <a:off x="4435184" y="1085522"/>
              <a:ext cx="1524747" cy="646644"/>
            </a:xfrm>
            <a:custGeom>
              <a:avLst/>
              <a:gdLst/>
              <a:ahLst/>
              <a:cxnLst/>
              <a:rect l="l" t="t" r="r" b="b"/>
              <a:pathLst>
                <a:path w="1577052" h="640151">
                  <a:moveTo>
                    <a:pt x="0" y="0"/>
                  </a:moveTo>
                  <a:lnTo>
                    <a:pt x="1577053" y="0"/>
                  </a:lnTo>
                  <a:lnTo>
                    <a:pt x="1577053" y="640151"/>
                  </a:lnTo>
                  <a:lnTo>
                    <a:pt x="0" y="6401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074" b="-8964"/>
              </a:stretch>
            </a:blipFill>
          </p:spPr>
          <p:txBody>
            <a:bodyPr/>
            <a:lstStyle/>
            <a:p>
              <a:endParaRPr lang="en-ID" dirty="0"/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47E6A80F-5F2D-810C-87BD-1C6C5A8BC00B}"/>
                </a:ext>
              </a:extLst>
            </p:cNvPr>
            <p:cNvSpPr/>
            <p:nvPr/>
          </p:nvSpPr>
          <p:spPr>
            <a:xfrm>
              <a:off x="6477470" y="1157850"/>
              <a:ext cx="522292" cy="557062"/>
            </a:xfrm>
            <a:custGeom>
              <a:avLst/>
              <a:gdLst/>
              <a:ahLst/>
              <a:cxnLst/>
              <a:rect l="l" t="t" r="r" b="b"/>
              <a:pathLst>
                <a:path w="540209" h="551469">
                  <a:moveTo>
                    <a:pt x="0" y="0"/>
                  </a:moveTo>
                  <a:lnTo>
                    <a:pt x="540209" y="0"/>
                  </a:lnTo>
                  <a:lnTo>
                    <a:pt x="540209" y="551469"/>
                  </a:lnTo>
                  <a:lnTo>
                    <a:pt x="0" y="5514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9430" t="-12456" r="-17004" b="-11396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0" name="Freeform 23">
              <a:extLst>
                <a:ext uri="{FF2B5EF4-FFF2-40B4-BE49-F238E27FC236}">
                  <a16:creationId xmlns:a16="http://schemas.microsoft.com/office/drawing/2014/main" id="{6BDDF08E-F4EC-6C89-A10D-F4193623730C}"/>
                </a:ext>
              </a:extLst>
            </p:cNvPr>
            <p:cNvSpPr/>
            <p:nvPr/>
          </p:nvSpPr>
          <p:spPr>
            <a:xfrm>
              <a:off x="5942668" y="1157850"/>
              <a:ext cx="560222" cy="496056"/>
            </a:xfrm>
            <a:custGeom>
              <a:avLst/>
              <a:gdLst/>
              <a:ahLst/>
              <a:cxnLst/>
              <a:rect l="l" t="t" r="r" b="b"/>
              <a:pathLst>
                <a:path w="579440" h="491075">
                  <a:moveTo>
                    <a:pt x="0" y="0"/>
                  </a:moveTo>
                  <a:lnTo>
                    <a:pt x="579440" y="0"/>
                  </a:lnTo>
                  <a:lnTo>
                    <a:pt x="579440" y="491075"/>
                  </a:lnTo>
                  <a:lnTo>
                    <a:pt x="0" y="4910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106426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4400"/>
              <a:buFont typeface="Raleway Black"/>
              <a:buNone/>
            </a:pPr>
            <a:r>
              <a:rPr lang="en-US" sz="3600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Judul</a:t>
            </a:r>
            <a:r>
              <a:rPr lang="en-US" sz="3600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, Lokasi, Tim </a:t>
            </a:r>
            <a:r>
              <a:rPr lang="en-US" sz="3600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Pengusul</a:t>
            </a:r>
            <a:endParaRPr sz="3600" dirty="0">
              <a:solidFill>
                <a:srgbClr val="172F57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1"/>
          </p:nvPr>
        </p:nvSpPr>
        <p:spPr>
          <a:xfrm>
            <a:off x="1064260" y="1325563"/>
            <a:ext cx="10515600" cy="4739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2400"/>
              <a:buFont typeface="+mj-lt"/>
              <a:buAutoNum type="arabicPeriod"/>
            </a:pPr>
            <a:r>
              <a:rPr lang="en-US" sz="2000" dirty="0" err="1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Judul</a:t>
            </a:r>
            <a:r>
              <a:rPr lang="en-US" sz="2000" dirty="0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		: </a:t>
            </a:r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2400"/>
              <a:buFont typeface="+mj-lt"/>
              <a:buAutoNum type="arabicPeriod"/>
            </a:pPr>
            <a:r>
              <a:rPr lang="en-US" sz="2000" dirty="0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Lokasi </a:t>
            </a:r>
            <a:r>
              <a:rPr lang="en-US" sz="2000" dirty="0" err="1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kegiatan</a:t>
            </a:r>
            <a:r>
              <a:rPr lang="en-US" sz="2000" dirty="0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	:</a:t>
            </a:r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2400"/>
              <a:buFont typeface="+mj-lt"/>
              <a:buAutoNum type="arabicPeriod"/>
            </a:pPr>
            <a:r>
              <a:rPr lang="en-US" sz="2000" dirty="0" err="1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Pengusul</a:t>
            </a:r>
            <a:r>
              <a:rPr lang="en-US" sz="2000" dirty="0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		:</a:t>
            </a:r>
          </a:p>
          <a:p>
            <a:pPr lvl="1" indent="-457200">
              <a:spcBef>
                <a:spcPts val="0"/>
              </a:spcBef>
              <a:buClr>
                <a:srgbClr val="172F57"/>
              </a:buClr>
              <a:buSzPts val="2400"/>
              <a:buFont typeface="+mj-lt"/>
              <a:buAutoNum type="alphaLcParenR"/>
            </a:pPr>
            <a:r>
              <a:rPr lang="en-US" sz="2000" dirty="0" err="1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Ketua</a:t>
            </a:r>
            <a:r>
              <a:rPr lang="en-US" sz="2000" dirty="0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		: </a:t>
            </a:r>
          </a:p>
          <a:p>
            <a:pPr lvl="1" indent="-457200">
              <a:spcBef>
                <a:spcPts val="0"/>
              </a:spcBef>
              <a:buClr>
                <a:srgbClr val="172F57"/>
              </a:buClr>
              <a:buSzPts val="2400"/>
              <a:buFont typeface="+mj-lt"/>
              <a:buAutoNum type="alphaLcParenR"/>
            </a:pPr>
            <a:r>
              <a:rPr lang="en-US" sz="2000" dirty="0" err="1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Anggota</a:t>
            </a:r>
            <a:r>
              <a:rPr lang="en-US" sz="2000" dirty="0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	:</a:t>
            </a:r>
          </a:p>
          <a:p>
            <a:pPr marL="1341438" lvl="2" indent="-447675">
              <a:spcBef>
                <a:spcPts val="0"/>
              </a:spcBef>
              <a:buClr>
                <a:srgbClr val="172F57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Anggota</a:t>
            </a:r>
            <a:r>
              <a:rPr lang="en-US" dirty="0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 1 </a:t>
            </a:r>
          </a:p>
          <a:p>
            <a:pPr marL="1341438" lvl="2" indent="-447675">
              <a:spcBef>
                <a:spcPts val="0"/>
              </a:spcBef>
              <a:buClr>
                <a:srgbClr val="172F57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172F57"/>
                </a:solidFill>
                <a:latin typeface="Raleway Medium" pitchFamily="2" charset="0"/>
                <a:sym typeface="Raleway Medium"/>
              </a:rPr>
              <a:t>Anggota</a:t>
            </a:r>
            <a:r>
              <a:rPr lang="en-US" dirty="0">
                <a:solidFill>
                  <a:srgbClr val="172F57"/>
                </a:solidFill>
                <a:latin typeface="Raleway Medium" pitchFamily="2" charset="0"/>
                <a:sym typeface="Raleway Medium"/>
              </a:rPr>
              <a:t> 2 </a:t>
            </a:r>
          </a:p>
          <a:p>
            <a:pPr marL="1341438" lvl="2" indent="-447675">
              <a:spcBef>
                <a:spcPts val="0"/>
              </a:spcBef>
              <a:buClr>
                <a:srgbClr val="172F57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172F57"/>
                </a:solidFill>
                <a:latin typeface="Raleway Medium" pitchFamily="2" charset="0"/>
                <a:sym typeface="Raleway Medium"/>
              </a:rPr>
              <a:t>Anggota</a:t>
            </a:r>
            <a:r>
              <a:rPr lang="en-US" dirty="0">
                <a:solidFill>
                  <a:srgbClr val="172F57"/>
                </a:solidFill>
                <a:latin typeface="Raleway Medium" pitchFamily="2" charset="0"/>
                <a:sym typeface="Raleway Medium"/>
              </a:rPr>
              <a:t> 3</a:t>
            </a:r>
            <a:endParaRPr lang="en-US" dirty="0">
              <a:solidFill>
                <a:srgbClr val="172F57"/>
              </a:solidFill>
              <a:latin typeface="Raleway Medium" pitchFamily="2" charset="0"/>
              <a:ea typeface="Raleway Medium"/>
              <a:cs typeface="Raleway Medium"/>
              <a:sym typeface="Raleway Medium"/>
            </a:endParaRPr>
          </a:p>
          <a:p>
            <a:pPr marL="1341438" lvl="2" indent="-447675">
              <a:spcBef>
                <a:spcPts val="0"/>
              </a:spcBef>
              <a:buClr>
                <a:srgbClr val="172F57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172F57"/>
                </a:solidFill>
                <a:latin typeface="Raleway Medium" pitchFamily="2" charset="0"/>
                <a:sym typeface="Raleway Medium"/>
              </a:rPr>
              <a:t>Dst</a:t>
            </a:r>
            <a:endParaRPr lang="en-US" dirty="0">
              <a:solidFill>
                <a:srgbClr val="172F57"/>
              </a:solidFill>
              <a:latin typeface="Raleway Medium" pitchFamily="2" charset="0"/>
              <a:ea typeface="Raleway Medium"/>
              <a:cs typeface="Raleway Medium"/>
              <a:sym typeface="Raleway Medium"/>
            </a:endParaRPr>
          </a:p>
          <a:p>
            <a:pPr lvl="1" indent="-457200">
              <a:spcBef>
                <a:spcPts val="0"/>
              </a:spcBef>
              <a:buClr>
                <a:srgbClr val="172F57"/>
              </a:buClr>
              <a:buSzPts val="2400"/>
              <a:buFont typeface="+mj-lt"/>
              <a:buAutoNum type="alphaLcParenR"/>
            </a:pPr>
            <a:r>
              <a:rPr lang="en-US" sz="2000" dirty="0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Mitra		: </a:t>
            </a:r>
          </a:p>
          <a:p>
            <a:pPr lvl="2" indent="-457200">
              <a:spcBef>
                <a:spcPts val="0"/>
              </a:spcBef>
              <a:buClr>
                <a:srgbClr val="172F57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Mitra 1 </a:t>
            </a:r>
          </a:p>
          <a:p>
            <a:pPr lvl="2" indent="-457200">
              <a:spcBef>
                <a:spcPts val="0"/>
              </a:spcBef>
              <a:buClr>
                <a:srgbClr val="172F57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72F57"/>
                </a:solidFill>
                <a:latin typeface="Raleway Medium" pitchFamily="2" charset="0"/>
                <a:sym typeface="Raleway Medium"/>
              </a:rPr>
              <a:t>Mitra 2 </a:t>
            </a:r>
          </a:p>
          <a:p>
            <a:pPr lvl="2" indent="-457200">
              <a:spcBef>
                <a:spcPts val="0"/>
              </a:spcBef>
              <a:buClr>
                <a:srgbClr val="172F57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172F57"/>
                </a:solidFill>
                <a:latin typeface="Raleway Medium" pitchFamily="2" charset="0"/>
                <a:sym typeface="Raleway Medium"/>
              </a:rPr>
              <a:t>Dst</a:t>
            </a:r>
            <a:endParaRPr lang="en-US" dirty="0">
              <a:solidFill>
                <a:srgbClr val="172F57"/>
              </a:solidFill>
              <a:latin typeface="Raleway Medium" pitchFamily="2" charset="0"/>
              <a:sym typeface="Raleway Medium"/>
            </a:endParaRPr>
          </a:p>
          <a:p>
            <a:pPr lvl="1" indent="-457200">
              <a:spcBef>
                <a:spcPts val="0"/>
              </a:spcBef>
              <a:buClr>
                <a:srgbClr val="172F57"/>
              </a:buClr>
              <a:buSzPts val="2400"/>
              <a:buFont typeface="+mj-lt"/>
              <a:buAutoNum type="alphaLcParenR"/>
            </a:pPr>
            <a:endParaRPr lang="en-US" sz="2000" dirty="0">
              <a:solidFill>
                <a:srgbClr val="172F57"/>
              </a:solidFill>
              <a:latin typeface="Raleway Medium" pitchFamily="2" charset="0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3F7479A-3F20-8928-BE26-321FC3037CF7}"/>
              </a:ext>
            </a:extLst>
          </p:cNvPr>
          <p:cNvSpPr/>
          <p:nvPr/>
        </p:nvSpPr>
        <p:spPr>
          <a:xfrm>
            <a:off x="9154391" y="121331"/>
            <a:ext cx="2847109" cy="708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8B1B338-8E18-2B17-4B6E-E64AB2F9BA34}"/>
              </a:ext>
            </a:extLst>
          </p:cNvPr>
          <p:cNvGrpSpPr/>
          <p:nvPr/>
        </p:nvGrpSpPr>
        <p:grpSpPr>
          <a:xfrm>
            <a:off x="8413651" y="162561"/>
            <a:ext cx="3587849" cy="745667"/>
            <a:chOff x="3411913" y="1016223"/>
            <a:chExt cx="3587849" cy="745667"/>
          </a:xfrm>
        </p:grpSpPr>
        <p:sp>
          <p:nvSpPr>
            <p:cNvPr id="4" name="Google Shape;85;p1">
              <a:extLst>
                <a:ext uri="{FF2B5EF4-FFF2-40B4-BE49-F238E27FC236}">
                  <a16:creationId xmlns:a16="http://schemas.microsoft.com/office/drawing/2014/main" id="{9D5B84A9-0971-0A32-CD0D-85D8831F537D}"/>
                </a:ext>
              </a:extLst>
            </p:cNvPr>
            <p:cNvSpPr txBox="1"/>
            <p:nvPr/>
          </p:nvSpPr>
          <p:spPr>
            <a:xfrm>
              <a:off x="3411913" y="1016223"/>
              <a:ext cx="3587849" cy="7456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endParaRPr sz="4000" b="0" i="0" u="none" strike="noStrike" cap="none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CC40542-03D1-DA18-C113-6AC502B0BB88}"/>
                </a:ext>
              </a:extLst>
            </p:cNvPr>
            <p:cNvGrpSpPr/>
            <p:nvPr/>
          </p:nvGrpSpPr>
          <p:grpSpPr>
            <a:xfrm>
              <a:off x="3549296" y="1055181"/>
              <a:ext cx="907372" cy="586244"/>
              <a:chOff x="682754" y="-259252"/>
              <a:chExt cx="1251331" cy="773811"/>
            </a:xfrm>
          </p:grpSpPr>
          <p:sp>
            <p:nvSpPr>
              <p:cNvPr id="9" name="Freeform 4">
                <a:extLst>
                  <a:ext uri="{FF2B5EF4-FFF2-40B4-BE49-F238E27FC236}">
                    <a16:creationId xmlns:a16="http://schemas.microsoft.com/office/drawing/2014/main" id="{DC1181BC-8827-B3E0-BE43-CA84AE2BDF4E}"/>
                  </a:ext>
                </a:extLst>
              </p:cNvPr>
              <p:cNvSpPr/>
              <p:nvPr/>
            </p:nvSpPr>
            <p:spPr>
              <a:xfrm>
                <a:off x="682754" y="-259252"/>
                <a:ext cx="1251331" cy="773811"/>
              </a:xfrm>
              <a:custGeom>
                <a:avLst/>
                <a:gdLst/>
                <a:ahLst/>
                <a:cxnLst/>
                <a:rect l="l" t="t" r="r" b="b"/>
                <a:pathLst>
                  <a:path w="1251331" h="773811">
                    <a:moveTo>
                      <a:pt x="0" y="0"/>
                    </a:moveTo>
                    <a:lnTo>
                      <a:pt x="1251331" y="0"/>
                    </a:lnTo>
                    <a:lnTo>
                      <a:pt x="1251331" y="773811"/>
                    </a:lnTo>
                    <a:lnTo>
                      <a:pt x="0" y="77381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31" r="-31"/>
                </a:stretch>
              </a:blipFill>
            </p:spPr>
            <p:txBody>
              <a:bodyPr/>
              <a:lstStyle/>
              <a:p>
                <a:endParaRPr lang="en-ID" dirty="0"/>
              </a:p>
            </p:txBody>
          </p:sp>
        </p:grpSp>
        <p:sp>
          <p:nvSpPr>
            <p:cNvPr id="6" name="Freeform 21">
              <a:extLst>
                <a:ext uri="{FF2B5EF4-FFF2-40B4-BE49-F238E27FC236}">
                  <a16:creationId xmlns:a16="http://schemas.microsoft.com/office/drawing/2014/main" id="{2DA6DBA4-015B-6806-6E2B-857AA1E63399}"/>
                </a:ext>
              </a:extLst>
            </p:cNvPr>
            <p:cNvSpPr/>
            <p:nvPr/>
          </p:nvSpPr>
          <p:spPr>
            <a:xfrm>
              <a:off x="4435184" y="1085522"/>
              <a:ext cx="1524747" cy="646644"/>
            </a:xfrm>
            <a:custGeom>
              <a:avLst/>
              <a:gdLst/>
              <a:ahLst/>
              <a:cxnLst/>
              <a:rect l="l" t="t" r="r" b="b"/>
              <a:pathLst>
                <a:path w="1577052" h="640151">
                  <a:moveTo>
                    <a:pt x="0" y="0"/>
                  </a:moveTo>
                  <a:lnTo>
                    <a:pt x="1577053" y="0"/>
                  </a:lnTo>
                  <a:lnTo>
                    <a:pt x="1577053" y="640151"/>
                  </a:lnTo>
                  <a:lnTo>
                    <a:pt x="0" y="6401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074" b="-8964"/>
              </a:stretch>
            </a:blipFill>
          </p:spPr>
          <p:txBody>
            <a:bodyPr/>
            <a:lstStyle/>
            <a:p>
              <a:endParaRPr lang="en-ID" dirty="0"/>
            </a:p>
          </p:txBody>
        </p:sp>
        <p:sp>
          <p:nvSpPr>
            <p:cNvPr id="7" name="Freeform 22">
              <a:extLst>
                <a:ext uri="{FF2B5EF4-FFF2-40B4-BE49-F238E27FC236}">
                  <a16:creationId xmlns:a16="http://schemas.microsoft.com/office/drawing/2014/main" id="{4C3B574C-80BA-6139-5B67-105FF83D9E7C}"/>
                </a:ext>
              </a:extLst>
            </p:cNvPr>
            <p:cNvSpPr/>
            <p:nvPr/>
          </p:nvSpPr>
          <p:spPr>
            <a:xfrm>
              <a:off x="6477470" y="1157850"/>
              <a:ext cx="522292" cy="557062"/>
            </a:xfrm>
            <a:custGeom>
              <a:avLst/>
              <a:gdLst/>
              <a:ahLst/>
              <a:cxnLst/>
              <a:rect l="l" t="t" r="r" b="b"/>
              <a:pathLst>
                <a:path w="540209" h="551469">
                  <a:moveTo>
                    <a:pt x="0" y="0"/>
                  </a:moveTo>
                  <a:lnTo>
                    <a:pt x="540209" y="0"/>
                  </a:lnTo>
                  <a:lnTo>
                    <a:pt x="540209" y="551469"/>
                  </a:lnTo>
                  <a:lnTo>
                    <a:pt x="0" y="5514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9430" t="-12456" r="-17004" b="-11396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8" name="Freeform 23">
              <a:extLst>
                <a:ext uri="{FF2B5EF4-FFF2-40B4-BE49-F238E27FC236}">
                  <a16:creationId xmlns:a16="http://schemas.microsoft.com/office/drawing/2014/main" id="{AC6574BE-EEBF-875C-3A82-017C638FCE56}"/>
                </a:ext>
              </a:extLst>
            </p:cNvPr>
            <p:cNvSpPr/>
            <p:nvPr/>
          </p:nvSpPr>
          <p:spPr>
            <a:xfrm>
              <a:off x="5942668" y="1157850"/>
              <a:ext cx="560222" cy="496056"/>
            </a:xfrm>
            <a:custGeom>
              <a:avLst/>
              <a:gdLst/>
              <a:ahLst/>
              <a:cxnLst/>
              <a:rect l="l" t="t" r="r" b="b"/>
              <a:pathLst>
                <a:path w="579440" h="491075">
                  <a:moveTo>
                    <a:pt x="0" y="0"/>
                  </a:moveTo>
                  <a:lnTo>
                    <a:pt x="579440" y="0"/>
                  </a:lnTo>
                  <a:lnTo>
                    <a:pt x="579440" y="491075"/>
                  </a:lnTo>
                  <a:lnTo>
                    <a:pt x="0" y="4910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107442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4400"/>
              <a:buFont typeface="Raleway Black"/>
              <a:buNone/>
            </a:pPr>
            <a:r>
              <a:rPr lang="en-US" sz="3600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Identitas</a:t>
            </a:r>
            <a:r>
              <a:rPr lang="en-US" sz="3600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 Usulan</a:t>
            </a:r>
            <a:endParaRPr sz="3600" dirty="0">
              <a:solidFill>
                <a:srgbClr val="172F57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1074420" y="1253331"/>
            <a:ext cx="904690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>
              <a:spcBef>
                <a:spcPts val="0"/>
              </a:spcBef>
              <a:buClr>
                <a:srgbClr val="172F57"/>
              </a:buClr>
              <a:buSzPts val="2400"/>
            </a:pPr>
            <a:r>
              <a:rPr lang="en-US" sz="2400" dirty="0" err="1">
                <a:solidFill>
                  <a:srgbClr val="172F57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Permasalahan</a:t>
            </a:r>
            <a:endParaRPr lang="en-US" sz="2400" dirty="0">
              <a:solidFill>
                <a:srgbClr val="172F57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800100" lvl="1">
              <a:spcBef>
                <a:spcPts val="0"/>
              </a:spcBef>
              <a:buClr>
                <a:srgbClr val="172F57"/>
              </a:buClr>
              <a:buSzPts val="2400"/>
            </a:pPr>
            <a:r>
              <a:rPr lang="en-US" sz="2000" dirty="0" err="1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Permasalah</a:t>
            </a:r>
            <a:r>
              <a:rPr lang="en-US" sz="20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en-US" sz="2000" dirty="0" err="1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penelitian</a:t>
            </a:r>
            <a:endParaRPr lang="en-US" sz="2000" dirty="0">
              <a:solidFill>
                <a:srgbClr val="172F57"/>
              </a:solidFill>
              <a:highlight>
                <a:srgbClr val="FFFF00"/>
              </a:highlight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57200" lvl="1" indent="0">
              <a:spcBef>
                <a:spcPts val="0"/>
              </a:spcBef>
              <a:buClr>
                <a:srgbClr val="172F57"/>
              </a:buClr>
              <a:buSzPts val="2400"/>
              <a:buNone/>
            </a:pPr>
            <a:endParaRPr lang="en-US" sz="2000" dirty="0">
              <a:solidFill>
                <a:srgbClr val="172F57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342900">
              <a:spcBef>
                <a:spcPts val="0"/>
              </a:spcBef>
              <a:buClr>
                <a:srgbClr val="172F57"/>
              </a:buClr>
              <a:buSzPts val="2400"/>
            </a:pPr>
            <a:r>
              <a:rPr lang="en-US" dirty="0">
                <a:solidFill>
                  <a:srgbClr val="172F57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Solusi </a:t>
            </a:r>
            <a:r>
              <a:rPr lang="en-US" dirty="0" err="1">
                <a:solidFill>
                  <a:srgbClr val="172F57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Terhadap</a:t>
            </a:r>
            <a:r>
              <a:rPr lang="en-US" dirty="0">
                <a:solidFill>
                  <a:srgbClr val="172F57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en-US" dirty="0" err="1">
                <a:solidFill>
                  <a:srgbClr val="172F57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permasalahan</a:t>
            </a:r>
            <a:endParaRPr lang="en-US" dirty="0">
              <a:solidFill>
                <a:srgbClr val="172F57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800100" lvl="1">
              <a:spcBef>
                <a:spcPts val="0"/>
              </a:spcBef>
              <a:buClr>
                <a:srgbClr val="172F57"/>
              </a:buClr>
              <a:buSzPts val="2400"/>
            </a:pPr>
            <a:r>
              <a:rPr lang="en-US" sz="20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sym typeface="Raleway Medium"/>
              </a:rPr>
              <a:t>Solusi yang </a:t>
            </a:r>
            <a:r>
              <a:rPr lang="en-US" sz="2000" dirty="0" err="1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sym typeface="Raleway Medium"/>
              </a:rPr>
              <a:t>diajukan</a:t>
            </a:r>
            <a:endParaRPr lang="en-US" sz="2000" dirty="0">
              <a:solidFill>
                <a:srgbClr val="172F57"/>
              </a:solidFill>
              <a:highlight>
                <a:srgbClr val="FFFF00"/>
              </a:highlight>
              <a:latin typeface="Raleway Medium"/>
              <a:sym typeface="Raleway Medium"/>
            </a:endParaRPr>
          </a:p>
          <a:p>
            <a:pPr marL="457200" lvl="1" indent="0">
              <a:spcBef>
                <a:spcPts val="0"/>
              </a:spcBef>
              <a:buClr>
                <a:srgbClr val="172F57"/>
              </a:buClr>
              <a:buSzPts val="2400"/>
              <a:buNone/>
            </a:pPr>
            <a:endParaRPr lang="en-US" sz="2000" dirty="0">
              <a:solidFill>
                <a:srgbClr val="172F57"/>
              </a:solidFill>
              <a:latin typeface="Raleway Medium"/>
              <a:sym typeface="Raleway Medium"/>
            </a:endParaRPr>
          </a:p>
          <a:p>
            <a:pPr marL="342900">
              <a:spcBef>
                <a:spcPts val="0"/>
              </a:spcBef>
              <a:buClr>
                <a:srgbClr val="172F57"/>
              </a:buClr>
              <a:buSzPts val="2400"/>
            </a:pPr>
            <a:r>
              <a:rPr lang="en-US" sz="2400" dirty="0">
                <a:solidFill>
                  <a:srgbClr val="172F57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Dana </a:t>
            </a:r>
            <a:r>
              <a:rPr lang="en-US" sz="2400" dirty="0" err="1">
                <a:solidFill>
                  <a:srgbClr val="172F57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disetujui</a:t>
            </a:r>
            <a:r>
              <a:rPr lang="en-US" sz="2400" dirty="0">
                <a:solidFill>
                  <a:srgbClr val="172F57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:</a:t>
            </a:r>
          </a:p>
          <a:p>
            <a:pPr marL="803275" indent="-447675">
              <a:spcBef>
                <a:spcPts val="0"/>
              </a:spcBef>
              <a:buClr>
                <a:srgbClr val="172F57"/>
              </a:buClr>
              <a:buSzPts val="2400"/>
            </a:pPr>
            <a:r>
              <a:rPr lang="en-US" sz="20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Dari ITS </a:t>
            </a:r>
            <a:r>
              <a:rPr lang="en-US" sz="20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Wingdings" panose="05000000000000000000" pitchFamily="2" charset="2"/>
              </a:rPr>
              <a:t> Rp ………</a:t>
            </a:r>
            <a:endParaRPr lang="en-US" sz="2000" dirty="0">
              <a:solidFill>
                <a:srgbClr val="172F57"/>
              </a:solidFill>
              <a:highlight>
                <a:srgbClr val="FFFF00"/>
              </a:highlight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803275" indent="-447675">
              <a:spcBef>
                <a:spcPts val="0"/>
              </a:spcBef>
              <a:buClr>
                <a:srgbClr val="172F57"/>
              </a:buClr>
              <a:buSzPts val="2400"/>
            </a:pPr>
            <a:r>
              <a:rPr lang="en-US" sz="20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Dari Mitra </a:t>
            </a:r>
            <a:r>
              <a:rPr lang="en-US" sz="20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Wingdings" panose="05000000000000000000" pitchFamily="2" charset="2"/>
              </a:rPr>
              <a:t></a:t>
            </a:r>
            <a:r>
              <a:rPr lang="en-US" sz="20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 In Cash / In Kind </a:t>
            </a:r>
            <a:r>
              <a:rPr lang="en-US" sz="2000" dirty="0" err="1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berupa</a:t>
            </a:r>
            <a:r>
              <a:rPr lang="en-US" sz="20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 …….. (</a:t>
            </a:r>
            <a:r>
              <a:rPr lang="en-US" sz="2000" dirty="0" err="1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Sebutkan</a:t>
            </a:r>
            <a:r>
              <a:rPr lang="en-US" sz="20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)</a:t>
            </a:r>
            <a:endParaRPr sz="2000" dirty="0">
              <a:solidFill>
                <a:srgbClr val="172F57"/>
              </a:solidFill>
              <a:highlight>
                <a:srgbClr val="FFFF00"/>
              </a:highlight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E10351-F534-F575-9826-9AB568ACA0C3}"/>
              </a:ext>
            </a:extLst>
          </p:cNvPr>
          <p:cNvSpPr/>
          <p:nvPr/>
        </p:nvSpPr>
        <p:spPr>
          <a:xfrm>
            <a:off x="9154391" y="121331"/>
            <a:ext cx="2847109" cy="708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6452E8E-FA2B-0DB3-CA71-B4DB7A3055CC}"/>
              </a:ext>
            </a:extLst>
          </p:cNvPr>
          <p:cNvGrpSpPr/>
          <p:nvPr/>
        </p:nvGrpSpPr>
        <p:grpSpPr>
          <a:xfrm>
            <a:off x="8413651" y="162561"/>
            <a:ext cx="3587849" cy="745667"/>
            <a:chOff x="3411913" y="1016223"/>
            <a:chExt cx="3587849" cy="745667"/>
          </a:xfrm>
        </p:grpSpPr>
        <p:sp>
          <p:nvSpPr>
            <p:cNvPr id="4" name="Google Shape;85;p1">
              <a:extLst>
                <a:ext uri="{FF2B5EF4-FFF2-40B4-BE49-F238E27FC236}">
                  <a16:creationId xmlns:a16="http://schemas.microsoft.com/office/drawing/2014/main" id="{12FA1FA8-243D-A618-2424-DB19EA79A68D}"/>
                </a:ext>
              </a:extLst>
            </p:cNvPr>
            <p:cNvSpPr txBox="1"/>
            <p:nvPr/>
          </p:nvSpPr>
          <p:spPr>
            <a:xfrm>
              <a:off x="3411913" y="1016223"/>
              <a:ext cx="3587849" cy="7456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endParaRPr sz="4000" b="0" i="0" u="none" strike="noStrike" cap="none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55415A7-A637-85DE-3415-7904A778F184}"/>
                </a:ext>
              </a:extLst>
            </p:cNvPr>
            <p:cNvGrpSpPr/>
            <p:nvPr/>
          </p:nvGrpSpPr>
          <p:grpSpPr>
            <a:xfrm>
              <a:off x="3549296" y="1055181"/>
              <a:ext cx="907372" cy="586244"/>
              <a:chOff x="682754" y="-259252"/>
              <a:chExt cx="1251331" cy="773811"/>
            </a:xfrm>
          </p:grpSpPr>
          <p:sp>
            <p:nvSpPr>
              <p:cNvPr id="9" name="Freeform 4">
                <a:extLst>
                  <a:ext uri="{FF2B5EF4-FFF2-40B4-BE49-F238E27FC236}">
                    <a16:creationId xmlns:a16="http://schemas.microsoft.com/office/drawing/2014/main" id="{19772662-A463-8488-38FC-EEFC1A53423C}"/>
                  </a:ext>
                </a:extLst>
              </p:cNvPr>
              <p:cNvSpPr/>
              <p:nvPr/>
            </p:nvSpPr>
            <p:spPr>
              <a:xfrm>
                <a:off x="682754" y="-259252"/>
                <a:ext cx="1251331" cy="773811"/>
              </a:xfrm>
              <a:custGeom>
                <a:avLst/>
                <a:gdLst/>
                <a:ahLst/>
                <a:cxnLst/>
                <a:rect l="l" t="t" r="r" b="b"/>
                <a:pathLst>
                  <a:path w="1251331" h="773811">
                    <a:moveTo>
                      <a:pt x="0" y="0"/>
                    </a:moveTo>
                    <a:lnTo>
                      <a:pt x="1251331" y="0"/>
                    </a:lnTo>
                    <a:lnTo>
                      <a:pt x="1251331" y="773811"/>
                    </a:lnTo>
                    <a:lnTo>
                      <a:pt x="0" y="77381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31" r="-31"/>
                </a:stretch>
              </a:blipFill>
            </p:spPr>
            <p:txBody>
              <a:bodyPr/>
              <a:lstStyle/>
              <a:p>
                <a:endParaRPr lang="en-ID" dirty="0"/>
              </a:p>
            </p:txBody>
          </p:sp>
        </p:grpSp>
        <p:sp>
          <p:nvSpPr>
            <p:cNvPr id="6" name="Freeform 21">
              <a:extLst>
                <a:ext uri="{FF2B5EF4-FFF2-40B4-BE49-F238E27FC236}">
                  <a16:creationId xmlns:a16="http://schemas.microsoft.com/office/drawing/2014/main" id="{A732F193-3762-ED8D-6182-D6018CFAB3E3}"/>
                </a:ext>
              </a:extLst>
            </p:cNvPr>
            <p:cNvSpPr/>
            <p:nvPr/>
          </p:nvSpPr>
          <p:spPr>
            <a:xfrm>
              <a:off x="4435184" y="1085522"/>
              <a:ext cx="1524747" cy="646644"/>
            </a:xfrm>
            <a:custGeom>
              <a:avLst/>
              <a:gdLst/>
              <a:ahLst/>
              <a:cxnLst/>
              <a:rect l="l" t="t" r="r" b="b"/>
              <a:pathLst>
                <a:path w="1577052" h="640151">
                  <a:moveTo>
                    <a:pt x="0" y="0"/>
                  </a:moveTo>
                  <a:lnTo>
                    <a:pt x="1577053" y="0"/>
                  </a:lnTo>
                  <a:lnTo>
                    <a:pt x="1577053" y="640151"/>
                  </a:lnTo>
                  <a:lnTo>
                    <a:pt x="0" y="6401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074" b="-8964"/>
              </a:stretch>
            </a:blipFill>
          </p:spPr>
          <p:txBody>
            <a:bodyPr/>
            <a:lstStyle/>
            <a:p>
              <a:endParaRPr lang="en-ID" dirty="0"/>
            </a:p>
          </p:txBody>
        </p:sp>
        <p:sp>
          <p:nvSpPr>
            <p:cNvPr id="7" name="Freeform 22">
              <a:extLst>
                <a:ext uri="{FF2B5EF4-FFF2-40B4-BE49-F238E27FC236}">
                  <a16:creationId xmlns:a16="http://schemas.microsoft.com/office/drawing/2014/main" id="{D9E703F4-8C82-CD9F-77CA-8EED5C9CACF5}"/>
                </a:ext>
              </a:extLst>
            </p:cNvPr>
            <p:cNvSpPr/>
            <p:nvPr/>
          </p:nvSpPr>
          <p:spPr>
            <a:xfrm>
              <a:off x="6477470" y="1157850"/>
              <a:ext cx="522292" cy="557062"/>
            </a:xfrm>
            <a:custGeom>
              <a:avLst/>
              <a:gdLst/>
              <a:ahLst/>
              <a:cxnLst/>
              <a:rect l="l" t="t" r="r" b="b"/>
              <a:pathLst>
                <a:path w="540209" h="551469">
                  <a:moveTo>
                    <a:pt x="0" y="0"/>
                  </a:moveTo>
                  <a:lnTo>
                    <a:pt x="540209" y="0"/>
                  </a:lnTo>
                  <a:lnTo>
                    <a:pt x="540209" y="551469"/>
                  </a:lnTo>
                  <a:lnTo>
                    <a:pt x="0" y="5514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9430" t="-12456" r="-17004" b="-11396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8" name="Freeform 23">
              <a:extLst>
                <a:ext uri="{FF2B5EF4-FFF2-40B4-BE49-F238E27FC236}">
                  <a16:creationId xmlns:a16="http://schemas.microsoft.com/office/drawing/2014/main" id="{96057C8E-99C8-E9D1-0A86-A7D586D87FEA}"/>
                </a:ext>
              </a:extLst>
            </p:cNvPr>
            <p:cNvSpPr/>
            <p:nvPr/>
          </p:nvSpPr>
          <p:spPr>
            <a:xfrm>
              <a:off x="5942668" y="1157850"/>
              <a:ext cx="560222" cy="496056"/>
            </a:xfrm>
            <a:custGeom>
              <a:avLst/>
              <a:gdLst/>
              <a:ahLst/>
              <a:cxnLst/>
              <a:rect l="l" t="t" r="r" b="b"/>
              <a:pathLst>
                <a:path w="579440" h="491075">
                  <a:moveTo>
                    <a:pt x="0" y="0"/>
                  </a:moveTo>
                  <a:lnTo>
                    <a:pt x="579440" y="0"/>
                  </a:lnTo>
                  <a:lnTo>
                    <a:pt x="579440" y="491075"/>
                  </a:lnTo>
                  <a:lnTo>
                    <a:pt x="0" y="4910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" y="0"/>
            <a:ext cx="1219035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4"/>
          <p:cNvSpPr txBox="1">
            <a:spLocks noGrp="1"/>
          </p:cNvSpPr>
          <p:nvPr>
            <p:ph type="title"/>
          </p:nvPr>
        </p:nvSpPr>
        <p:spPr>
          <a:xfrm>
            <a:off x="73914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4400"/>
              <a:buFont typeface="Raleway Black"/>
              <a:buNone/>
            </a:pPr>
            <a:r>
              <a:rPr lang="en-US" sz="3600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Progres</a:t>
            </a:r>
            <a:r>
              <a:rPr lang="en-US" sz="3600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 </a:t>
            </a:r>
            <a:r>
              <a:rPr lang="en-US" sz="3600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Kegiatan</a:t>
            </a:r>
            <a:endParaRPr sz="3600" dirty="0">
              <a:solidFill>
                <a:srgbClr val="172F57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109" name="Google Shape;109;p4"/>
          <p:cNvSpPr txBox="1">
            <a:spLocks noGrp="1"/>
          </p:cNvSpPr>
          <p:nvPr>
            <p:ph type="body" idx="1"/>
          </p:nvPr>
        </p:nvSpPr>
        <p:spPr>
          <a:xfrm>
            <a:off x="937260" y="1214119"/>
            <a:ext cx="9677400" cy="4731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2400"/>
              <a:buChar char="•"/>
            </a:pPr>
            <a:r>
              <a:rPr lang="en-US" sz="2400" dirty="0" err="1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Jelaskan</a:t>
            </a:r>
            <a:r>
              <a:rPr lang="en-US" sz="24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en-US" sz="2400" dirty="0" err="1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kemajuan</a:t>
            </a:r>
            <a:r>
              <a:rPr lang="en-US" sz="24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en-US" sz="2400" dirty="0" err="1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kegiatan</a:t>
            </a:r>
            <a:endParaRPr lang="en-ID" sz="2200" dirty="0">
              <a:solidFill>
                <a:srgbClr val="172F57"/>
              </a:solidFill>
              <a:highlight>
                <a:srgbClr val="FFFF00"/>
              </a:highlight>
              <a:latin typeface="Times New Roman" panose="02020603050405020304" pitchFamily="18" charset="0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337AE8-00AC-1098-838A-DB27BFEAE707}"/>
              </a:ext>
            </a:extLst>
          </p:cNvPr>
          <p:cNvSpPr/>
          <p:nvPr/>
        </p:nvSpPr>
        <p:spPr>
          <a:xfrm>
            <a:off x="9154391" y="121331"/>
            <a:ext cx="2847109" cy="708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8B87999-40A4-3DB6-444D-7B207D42509A}"/>
              </a:ext>
            </a:extLst>
          </p:cNvPr>
          <p:cNvGrpSpPr/>
          <p:nvPr/>
        </p:nvGrpSpPr>
        <p:grpSpPr>
          <a:xfrm>
            <a:off x="8413651" y="162561"/>
            <a:ext cx="3587849" cy="745667"/>
            <a:chOff x="3411913" y="1016223"/>
            <a:chExt cx="3587849" cy="745667"/>
          </a:xfrm>
        </p:grpSpPr>
        <p:sp>
          <p:nvSpPr>
            <p:cNvPr id="4" name="Google Shape;85;p1">
              <a:extLst>
                <a:ext uri="{FF2B5EF4-FFF2-40B4-BE49-F238E27FC236}">
                  <a16:creationId xmlns:a16="http://schemas.microsoft.com/office/drawing/2014/main" id="{76B39CDE-E843-39AE-7734-A8941F916B9C}"/>
                </a:ext>
              </a:extLst>
            </p:cNvPr>
            <p:cNvSpPr txBox="1"/>
            <p:nvPr/>
          </p:nvSpPr>
          <p:spPr>
            <a:xfrm>
              <a:off x="3411913" y="1016223"/>
              <a:ext cx="3587849" cy="7456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endParaRPr sz="4000" b="0" i="0" u="none" strike="noStrike" cap="none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76EA7AD-513D-4C72-31A6-8045E4CF17DF}"/>
                </a:ext>
              </a:extLst>
            </p:cNvPr>
            <p:cNvGrpSpPr/>
            <p:nvPr/>
          </p:nvGrpSpPr>
          <p:grpSpPr>
            <a:xfrm>
              <a:off x="3549296" y="1055181"/>
              <a:ext cx="907372" cy="586244"/>
              <a:chOff x="682754" y="-259252"/>
              <a:chExt cx="1251331" cy="773811"/>
            </a:xfrm>
          </p:grpSpPr>
          <p:sp>
            <p:nvSpPr>
              <p:cNvPr id="9" name="Freeform 4">
                <a:extLst>
                  <a:ext uri="{FF2B5EF4-FFF2-40B4-BE49-F238E27FC236}">
                    <a16:creationId xmlns:a16="http://schemas.microsoft.com/office/drawing/2014/main" id="{A174332F-2881-2641-A4FA-2126146B5BB3}"/>
                  </a:ext>
                </a:extLst>
              </p:cNvPr>
              <p:cNvSpPr/>
              <p:nvPr/>
            </p:nvSpPr>
            <p:spPr>
              <a:xfrm>
                <a:off x="682754" y="-259252"/>
                <a:ext cx="1251331" cy="773811"/>
              </a:xfrm>
              <a:custGeom>
                <a:avLst/>
                <a:gdLst/>
                <a:ahLst/>
                <a:cxnLst/>
                <a:rect l="l" t="t" r="r" b="b"/>
                <a:pathLst>
                  <a:path w="1251331" h="773811">
                    <a:moveTo>
                      <a:pt x="0" y="0"/>
                    </a:moveTo>
                    <a:lnTo>
                      <a:pt x="1251331" y="0"/>
                    </a:lnTo>
                    <a:lnTo>
                      <a:pt x="1251331" y="773811"/>
                    </a:lnTo>
                    <a:lnTo>
                      <a:pt x="0" y="77381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31" r="-31"/>
                </a:stretch>
              </a:blipFill>
            </p:spPr>
            <p:txBody>
              <a:bodyPr/>
              <a:lstStyle/>
              <a:p>
                <a:endParaRPr lang="en-ID" dirty="0"/>
              </a:p>
            </p:txBody>
          </p:sp>
        </p:grpSp>
        <p:sp>
          <p:nvSpPr>
            <p:cNvPr id="6" name="Freeform 21">
              <a:extLst>
                <a:ext uri="{FF2B5EF4-FFF2-40B4-BE49-F238E27FC236}">
                  <a16:creationId xmlns:a16="http://schemas.microsoft.com/office/drawing/2014/main" id="{1F420966-91DA-908D-361B-3A8C8EDAAB6F}"/>
                </a:ext>
              </a:extLst>
            </p:cNvPr>
            <p:cNvSpPr/>
            <p:nvPr/>
          </p:nvSpPr>
          <p:spPr>
            <a:xfrm>
              <a:off x="4435184" y="1085522"/>
              <a:ext cx="1524747" cy="646644"/>
            </a:xfrm>
            <a:custGeom>
              <a:avLst/>
              <a:gdLst/>
              <a:ahLst/>
              <a:cxnLst/>
              <a:rect l="l" t="t" r="r" b="b"/>
              <a:pathLst>
                <a:path w="1577052" h="640151">
                  <a:moveTo>
                    <a:pt x="0" y="0"/>
                  </a:moveTo>
                  <a:lnTo>
                    <a:pt x="1577053" y="0"/>
                  </a:lnTo>
                  <a:lnTo>
                    <a:pt x="1577053" y="640151"/>
                  </a:lnTo>
                  <a:lnTo>
                    <a:pt x="0" y="6401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074" b="-8964"/>
              </a:stretch>
            </a:blipFill>
          </p:spPr>
          <p:txBody>
            <a:bodyPr/>
            <a:lstStyle/>
            <a:p>
              <a:endParaRPr lang="en-ID" dirty="0"/>
            </a:p>
          </p:txBody>
        </p:sp>
        <p:sp>
          <p:nvSpPr>
            <p:cNvPr id="7" name="Freeform 22">
              <a:extLst>
                <a:ext uri="{FF2B5EF4-FFF2-40B4-BE49-F238E27FC236}">
                  <a16:creationId xmlns:a16="http://schemas.microsoft.com/office/drawing/2014/main" id="{57F48EF7-3C26-3B4B-76FE-380F4AF12BD6}"/>
                </a:ext>
              </a:extLst>
            </p:cNvPr>
            <p:cNvSpPr/>
            <p:nvPr/>
          </p:nvSpPr>
          <p:spPr>
            <a:xfrm>
              <a:off x="6477470" y="1157850"/>
              <a:ext cx="522292" cy="557062"/>
            </a:xfrm>
            <a:custGeom>
              <a:avLst/>
              <a:gdLst/>
              <a:ahLst/>
              <a:cxnLst/>
              <a:rect l="l" t="t" r="r" b="b"/>
              <a:pathLst>
                <a:path w="540209" h="551469">
                  <a:moveTo>
                    <a:pt x="0" y="0"/>
                  </a:moveTo>
                  <a:lnTo>
                    <a:pt x="540209" y="0"/>
                  </a:lnTo>
                  <a:lnTo>
                    <a:pt x="540209" y="551469"/>
                  </a:lnTo>
                  <a:lnTo>
                    <a:pt x="0" y="5514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9430" t="-12456" r="-17004" b="-11396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8" name="Freeform 23">
              <a:extLst>
                <a:ext uri="{FF2B5EF4-FFF2-40B4-BE49-F238E27FC236}">
                  <a16:creationId xmlns:a16="http://schemas.microsoft.com/office/drawing/2014/main" id="{31E82D37-2B59-2F50-1836-3933D42E5FB1}"/>
                </a:ext>
              </a:extLst>
            </p:cNvPr>
            <p:cNvSpPr/>
            <p:nvPr/>
          </p:nvSpPr>
          <p:spPr>
            <a:xfrm>
              <a:off x="5942668" y="1157850"/>
              <a:ext cx="560222" cy="496056"/>
            </a:xfrm>
            <a:custGeom>
              <a:avLst/>
              <a:gdLst/>
              <a:ahLst/>
              <a:cxnLst/>
              <a:rect l="l" t="t" r="r" b="b"/>
              <a:pathLst>
                <a:path w="579440" h="491075">
                  <a:moveTo>
                    <a:pt x="0" y="0"/>
                  </a:moveTo>
                  <a:lnTo>
                    <a:pt x="579440" y="0"/>
                  </a:lnTo>
                  <a:lnTo>
                    <a:pt x="579440" y="491075"/>
                  </a:lnTo>
                  <a:lnTo>
                    <a:pt x="0" y="4910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>
          <a:extLst>
            <a:ext uri="{FF2B5EF4-FFF2-40B4-BE49-F238E27FC236}">
              <a16:creationId xmlns:a16="http://schemas.microsoft.com/office/drawing/2014/main" id="{02E51C31-0D43-EAE8-42B1-2108AACBF1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5">
            <a:extLst>
              <a:ext uri="{FF2B5EF4-FFF2-40B4-BE49-F238E27FC236}">
                <a16:creationId xmlns:a16="http://schemas.microsoft.com/office/drawing/2014/main" id="{7D8E9E10-2B9C-FB8A-2F7E-55ED08ACD5D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7" y="0"/>
            <a:ext cx="12190353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5">
            <a:extLst>
              <a:ext uri="{FF2B5EF4-FFF2-40B4-BE49-F238E27FC236}">
                <a16:creationId xmlns:a16="http://schemas.microsoft.com/office/drawing/2014/main" id="{54F80E45-CD4A-A531-F9ED-D7A5B25B33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722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4400"/>
              <a:buFont typeface="Raleway Black"/>
              <a:buNone/>
            </a:pPr>
            <a:r>
              <a:rPr lang="en-US" sz="3600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Capaian</a:t>
            </a:r>
            <a:r>
              <a:rPr lang="en-US" sz="3600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 </a:t>
            </a:r>
            <a:r>
              <a:rPr lang="en-US" sz="3600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Luaran</a:t>
            </a:r>
            <a:r>
              <a:rPr lang="en-US" sz="3600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 Wajib : </a:t>
            </a:r>
            <a:r>
              <a:rPr lang="en-US" sz="3600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Publikasi</a:t>
            </a:r>
            <a:endParaRPr sz="3600" dirty="0">
              <a:solidFill>
                <a:srgbClr val="172F57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824C50D-D8A5-3CE2-813D-F6A3D28BDD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004398"/>
              </p:ext>
            </p:extLst>
          </p:nvPr>
        </p:nvGraphicFramePr>
        <p:xfrm>
          <a:off x="617220" y="1396999"/>
          <a:ext cx="11457214" cy="323033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69900">
                  <a:extLst>
                    <a:ext uri="{9D8B030D-6E8A-4147-A177-3AD203B41FA5}">
                      <a16:colId xmlns:a16="http://schemas.microsoft.com/office/drawing/2014/main" val="492006796"/>
                    </a:ext>
                  </a:extLst>
                </a:gridCol>
                <a:gridCol w="1771032">
                  <a:extLst>
                    <a:ext uri="{9D8B030D-6E8A-4147-A177-3AD203B41FA5}">
                      <a16:colId xmlns:a16="http://schemas.microsoft.com/office/drawing/2014/main" val="538768305"/>
                    </a:ext>
                  </a:extLst>
                </a:gridCol>
                <a:gridCol w="1705685">
                  <a:extLst>
                    <a:ext uri="{9D8B030D-6E8A-4147-A177-3AD203B41FA5}">
                      <a16:colId xmlns:a16="http://schemas.microsoft.com/office/drawing/2014/main" val="156780384"/>
                    </a:ext>
                  </a:extLst>
                </a:gridCol>
                <a:gridCol w="1439172">
                  <a:extLst>
                    <a:ext uri="{9D8B030D-6E8A-4147-A177-3AD203B41FA5}">
                      <a16:colId xmlns:a16="http://schemas.microsoft.com/office/drawing/2014/main" val="1839951686"/>
                    </a:ext>
                  </a:extLst>
                </a:gridCol>
                <a:gridCol w="1749071">
                  <a:extLst>
                    <a:ext uri="{9D8B030D-6E8A-4147-A177-3AD203B41FA5}">
                      <a16:colId xmlns:a16="http://schemas.microsoft.com/office/drawing/2014/main" val="3428675095"/>
                    </a:ext>
                  </a:extLst>
                </a:gridCol>
                <a:gridCol w="2790538">
                  <a:extLst>
                    <a:ext uri="{9D8B030D-6E8A-4147-A177-3AD203B41FA5}">
                      <a16:colId xmlns:a16="http://schemas.microsoft.com/office/drawing/2014/main" val="2624148454"/>
                    </a:ext>
                  </a:extLst>
                </a:gridCol>
                <a:gridCol w="1531816">
                  <a:extLst>
                    <a:ext uri="{9D8B030D-6E8A-4147-A177-3AD203B41FA5}">
                      <a16:colId xmlns:a16="http://schemas.microsoft.com/office/drawing/2014/main" val="66612179"/>
                    </a:ext>
                  </a:extLst>
                </a:gridCol>
              </a:tblGrid>
              <a:tr h="76181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Judul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Nama </a:t>
                      </a:r>
                      <a:r>
                        <a:rPr lang="en-US" dirty="0" err="1"/>
                        <a:t>Jurnal</a:t>
                      </a:r>
                      <a:r>
                        <a:rPr lang="en-US" dirty="0"/>
                        <a:t> Internasional </a:t>
                      </a:r>
                      <a:r>
                        <a:rPr lang="en-US" dirty="0" err="1"/>
                        <a:t>Terindeks</a:t>
                      </a:r>
                      <a:r>
                        <a:rPr lang="en-US" dirty="0"/>
                        <a:t> Scopus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Quartile </a:t>
                      </a:r>
                      <a:r>
                        <a:rPr lang="en-US" dirty="0" err="1"/>
                        <a:t>Jurnal</a:t>
                      </a:r>
                      <a:r>
                        <a:rPr lang="en-US" dirty="0"/>
                        <a:t> Internasional </a:t>
                      </a:r>
                      <a:r>
                        <a:rPr lang="en-US" dirty="0" err="1"/>
                        <a:t>Terindeks</a:t>
                      </a:r>
                      <a:r>
                        <a:rPr lang="en-US" dirty="0"/>
                        <a:t> Scopus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PT / </a:t>
                      </a:r>
                      <a:r>
                        <a:rPr lang="en-US" dirty="0" err="1"/>
                        <a:t>Instansi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Penanggungjawab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Status</a:t>
                      </a:r>
                    </a:p>
                    <a:p>
                      <a:pPr algn="ctr"/>
                      <a:r>
                        <a:rPr lang="en-ID" dirty="0"/>
                        <a:t>(Draft, Manuscript, Submitted, Under Review, Accepted, Publish)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Link </a:t>
                      </a:r>
                      <a:r>
                        <a:rPr lang="en-US" dirty="0" err="1"/>
                        <a:t>Jurnal</a:t>
                      </a:r>
                      <a:r>
                        <a:rPr lang="en-US" dirty="0"/>
                        <a:t>/Artikel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58971"/>
                  </a:ext>
                </a:extLst>
              </a:tr>
              <a:tr h="761819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8702256"/>
                  </a:ext>
                </a:extLst>
              </a:tr>
              <a:tr h="761819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/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Mitra (</a:t>
                      </a:r>
                      <a:r>
                        <a:rPr lang="en-US" dirty="0" err="1"/>
                        <a:t>sebutkan</a:t>
                      </a:r>
                      <a:r>
                        <a:rPr lang="en-US" dirty="0"/>
                        <a:t> nama </a:t>
                      </a:r>
                      <a:r>
                        <a:rPr lang="en-US" dirty="0" err="1"/>
                        <a:t>mitra</a:t>
                      </a:r>
                      <a:r>
                        <a:rPr lang="en-US" dirty="0"/>
                        <a:t>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9954974"/>
                  </a:ext>
                </a:extLst>
              </a:tr>
              <a:tr h="761819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dirty="0"/>
                        <a:t>3 </a:t>
                      </a:r>
                      <a:r>
                        <a:rPr lang="en-US" dirty="0" err="1"/>
                        <a:t>dst</a:t>
                      </a:r>
                      <a:r>
                        <a:rPr lang="en-US" dirty="0"/>
                        <a:t>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52505907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0BD77DB6-DD68-16B2-466A-1E6C64758293}"/>
              </a:ext>
            </a:extLst>
          </p:cNvPr>
          <p:cNvSpPr/>
          <p:nvPr/>
        </p:nvSpPr>
        <p:spPr>
          <a:xfrm>
            <a:off x="9154391" y="121331"/>
            <a:ext cx="2847109" cy="708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4817861-39FB-1B39-AAD4-C1332D29E7BA}"/>
              </a:ext>
            </a:extLst>
          </p:cNvPr>
          <p:cNvGrpSpPr/>
          <p:nvPr/>
        </p:nvGrpSpPr>
        <p:grpSpPr>
          <a:xfrm>
            <a:off x="8413651" y="162561"/>
            <a:ext cx="3587849" cy="745667"/>
            <a:chOff x="3411913" y="1016223"/>
            <a:chExt cx="3587849" cy="745667"/>
          </a:xfrm>
        </p:grpSpPr>
        <p:sp>
          <p:nvSpPr>
            <p:cNvPr id="5" name="Google Shape;85;p1">
              <a:extLst>
                <a:ext uri="{FF2B5EF4-FFF2-40B4-BE49-F238E27FC236}">
                  <a16:creationId xmlns:a16="http://schemas.microsoft.com/office/drawing/2014/main" id="{C5C40F15-FFB8-1543-4C15-DCBD53B104A7}"/>
                </a:ext>
              </a:extLst>
            </p:cNvPr>
            <p:cNvSpPr txBox="1"/>
            <p:nvPr/>
          </p:nvSpPr>
          <p:spPr>
            <a:xfrm>
              <a:off x="3411913" y="1016223"/>
              <a:ext cx="3587849" cy="7456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endParaRPr sz="4000" b="0" i="0" u="none" strike="noStrike" cap="none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10FED61-5FEF-A14B-6C3D-F992C8EE4599}"/>
                </a:ext>
              </a:extLst>
            </p:cNvPr>
            <p:cNvGrpSpPr/>
            <p:nvPr/>
          </p:nvGrpSpPr>
          <p:grpSpPr>
            <a:xfrm>
              <a:off x="3549296" y="1055181"/>
              <a:ext cx="907372" cy="586244"/>
              <a:chOff x="682754" y="-259252"/>
              <a:chExt cx="1251331" cy="773811"/>
            </a:xfrm>
          </p:grpSpPr>
          <p:sp>
            <p:nvSpPr>
              <p:cNvPr id="10" name="Freeform 4">
                <a:extLst>
                  <a:ext uri="{FF2B5EF4-FFF2-40B4-BE49-F238E27FC236}">
                    <a16:creationId xmlns:a16="http://schemas.microsoft.com/office/drawing/2014/main" id="{0ECAAC34-C06F-07A7-957B-7877456801B4}"/>
                  </a:ext>
                </a:extLst>
              </p:cNvPr>
              <p:cNvSpPr/>
              <p:nvPr/>
            </p:nvSpPr>
            <p:spPr>
              <a:xfrm>
                <a:off x="682754" y="-259252"/>
                <a:ext cx="1251331" cy="773811"/>
              </a:xfrm>
              <a:custGeom>
                <a:avLst/>
                <a:gdLst/>
                <a:ahLst/>
                <a:cxnLst/>
                <a:rect l="l" t="t" r="r" b="b"/>
                <a:pathLst>
                  <a:path w="1251331" h="773811">
                    <a:moveTo>
                      <a:pt x="0" y="0"/>
                    </a:moveTo>
                    <a:lnTo>
                      <a:pt x="1251331" y="0"/>
                    </a:lnTo>
                    <a:lnTo>
                      <a:pt x="1251331" y="773811"/>
                    </a:lnTo>
                    <a:lnTo>
                      <a:pt x="0" y="77381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31" r="-31"/>
                </a:stretch>
              </a:blipFill>
            </p:spPr>
            <p:txBody>
              <a:bodyPr/>
              <a:lstStyle/>
              <a:p>
                <a:endParaRPr lang="en-ID" dirty="0"/>
              </a:p>
            </p:txBody>
          </p:sp>
        </p:grpSp>
        <p:sp>
          <p:nvSpPr>
            <p:cNvPr id="7" name="Freeform 21">
              <a:extLst>
                <a:ext uri="{FF2B5EF4-FFF2-40B4-BE49-F238E27FC236}">
                  <a16:creationId xmlns:a16="http://schemas.microsoft.com/office/drawing/2014/main" id="{848CD578-FEC2-50AC-E79B-A9022E2541B4}"/>
                </a:ext>
              </a:extLst>
            </p:cNvPr>
            <p:cNvSpPr/>
            <p:nvPr/>
          </p:nvSpPr>
          <p:spPr>
            <a:xfrm>
              <a:off x="4435184" y="1085522"/>
              <a:ext cx="1524747" cy="646644"/>
            </a:xfrm>
            <a:custGeom>
              <a:avLst/>
              <a:gdLst/>
              <a:ahLst/>
              <a:cxnLst/>
              <a:rect l="l" t="t" r="r" b="b"/>
              <a:pathLst>
                <a:path w="1577052" h="640151">
                  <a:moveTo>
                    <a:pt x="0" y="0"/>
                  </a:moveTo>
                  <a:lnTo>
                    <a:pt x="1577053" y="0"/>
                  </a:lnTo>
                  <a:lnTo>
                    <a:pt x="1577053" y="640151"/>
                  </a:lnTo>
                  <a:lnTo>
                    <a:pt x="0" y="6401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074" b="-8964"/>
              </a:stretch>
            </a:blipFill>
          </p:spPr>
          <p:txBody>
            <a:bodyPr/>
            <a:lstStyle/>
            <a:p>
              <a:endParaRPr lang="en-ID" dirty="0"/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AF7A08EF-61FC-1789-07D4-57F35C3F00A8}"/>
                </a:ext>
              </a:extLst>
            </p:cNvPr>
            <p:cNvSpPr/>
            <p:nvPr/>
          </p:nvSpPr>
          <p:spPr>
            <a:xfrm>
              <a:off x="6477470" y="1157850"/>
              <a:ext cx="522292" cy="557062"/>
            </a:xfrm>
            <a:custGeom>
              <a:avLst/>
              <a:gdLst/>
              <a:ahLst/>
              <a:cxnLst/>
              <a:rect l="l" t="t" r="r" b="b"/>
              <a:pathLst>
                <a:path w="540209" h="551469">
                  <a:moveTo>
                    <a:pt x="0" y="0"/>
                  </a:moveTo>
                  <a:lnTo>
                    <a:pt x="540209" y="0"/>
                  </a:lnTo>
                  <a:lnTo>
                    <a:pt x="540209" y="551469"/>
                  </a:lnTo>
                  <a:lnTo>
                    <a:pt x="0" y="5514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9430" t="-12456" r="-17004" b="-11396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9" name="Freeform 23">
              <a:extLst>
                <a:ext uri="{FF2B5EF4-FFF2-40B4-BE49-F238E27FC236}">
                  <a16:creationId xmlns:a16="http://schemas.microsoft.com/office/drawing/2014/main" id="{779A026A-6E0D-9022-BB3A-F920A1D983A1}"/>
                </a:ext>
              </a:extLst>
            </p:cNvPr>
            <p:cNvSpPr/>
            <p:nvPr/>
          </p:nvSpPr>
          <p:spPr>
            <a:xfrm>
              <a:off x="5942668" y="1157850"/>
              <a:ext cx="560222" cy="496056"/>
            </a:xfrm>
            <a:custGeom>
              <a:avLst/>
              <a:gdLst/>
              <a:ahLst/>
              <a:cxnLst/>
              <a:rect l="l" t="t" r="r" b="b"/>
              <a:pathLst>
                <a:path w="579440" h="491075">
                  <a:moveTo>
                    <a:pt x="0" y="0"/>
                  </a:moveTo>
                  <a:lnTo>
                    <a:pt x="579440" y="0"/>
                  </a:lnTo>
                  <a:lnTo>
                    <a:pt x="579440" y="491075"/>
                  </a:lnTo>
                  <a:lnTo>
                    <a:pt x="0" y="4910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2052963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>
          <a:extLst>
            <a:ext uri="{FF2B5EF4-FFF2-40B4-BE49-F238E27FC236}">
              <a16:creationId xmlns:a16="http://schemas.microsoft.com/office/drawing/2014/main" id="{D2B7B046-24AC-DCD2-AD5A-1842EB0C1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4">
            <a:extLst>
              <a:ext uri="{FF2B5EF4-FFF2-40B4-BE49-F238E27FC236}">
                <a16:creationId xmlns:a16="http://schemas.microsoft.com/office/drawing/2014/main" id="{B8A35641-1737-AA8E-480B-A473002B660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" y="0"/>
            <a:ext cx="1219035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4">
            <a:extLst>
              <a:ext uri="{FF2B5EF4-FFF2-40B4-BE49-F238E27FC236}">
                <a16:creationId xmlns:a16="http://schemas.microsoft.com/office/drawing/2014/main" id="{1E678894-970D-FA36-855D-D5F832536B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00" y="162561"/>
            <a:ext cx="9867900" cy="120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rgbClr val="172F57"/>
              </a:buClr>
              <a:buSzPts val="4400"/>
            </a:pPr>
            <a:r>
              <a:rPr lang="en-US" sz="3600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Rekap</a:t>
            </a:r>
            <a:r>
              <a:rPr lang="en-US" sz="3600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 Serapan Dana Tahap 1</a:t>
            </a:r>
            <a:endParaRPr sz="3600" dirty="0">
              <a:solidFill>
                <a:srgbClr val="172F57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0257950-CAF6-B558-CFCC-A24111DD13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281644"/>
              </p:ext>
            </p:extLst>
          </p:nvPr>
        </p:nvGraphicFramePr>
        <p:xfrm>
          <a:off x="970276" y="1518920"/>
          <a:ext cx="10251445" cy="25958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48646">
                  <a:extLst>
                    <a:ext uri="{9D8B030D-6E8A-4147-A177-3AD203B41FA5}">
                      <a16:colId xmlns:a16="http://schemas.microsoft.com/office/drawing/2014/main" val="1906721904"/>
                    </a:ext>
                  </a:extLst>
                </a:gridCol>
                <a:gridCol w="6019798">
                  <a:extLst>
                    <a:ext uri="{9D8B030D-6E8A-4147-A177-3AD203B41FA5}">
                      <a16:colId xmlns:a16="http://schemas.microsoft.com/office/drawing/2014/main" val="22676245"/>
                    </a:ext>
                  </a:extLst>
                </a:gridCol>
                <a:gridCol w="3683001">
                  <a:extLst>
                    <a:ext uri="{9D8B030D-6E8A-4147-A177-3AD203B41FA5}">
                      <a16:colId xmlns:a16="http://schemas.microsoft.com/office/drawing/2014/main" val="10300126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  <a:endParaRPr lang="en-ID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Uraian</a:t>
                      </a:r>
                      <a:endParaRPr lang="en-ID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Jumlah</a:t>
                      </a:r>
                      <a:endParaRPr lang="en-ID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477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b="0" dirty="0"/>
                        <a:t>Bahan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0588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b="0" dirty="0" err="1"/>
                        <a:t>Pengumpulan</a:t>
                      </a:r>
                      <a:r>
                        <a:rPr lang="en-ID" b="0" dirty="0"/>
                        <a:t>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41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400" b="0" u="none" strike="noStrike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Sewa </a:t>
                      </a:r>
                      <a:r>
                        <a:rPr lang="en-ID" sz="1400" b="0" u="none" strike="noStrike" cap="none" dirty="0" err="1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Peralatan</a:t>
                      </a:r>
                      <a:endParaRPr lang="en-ID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800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400" b="0" u="none" strike="noStrike" cap="none" dirty="0" err="1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Analisis</a:t>
                      </a:r>
                      <a:r>
                        <a:rPr lang="en-ID" sz="1400" b="0" u="none" strike="noStrike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 Data</a:t>
                      </a:r>
                      <a:endParaRPr lang="en-ID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520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400" b="0" u="none" strike="noStrike" cap="none" dirty="0" err="1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Pelaporan</a:t>
                      </a:r>
                      <a:r>
                        <a:rPr lang="en-ID" sz="1400" b="0" u="none" strike="noStrike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/</a:t>
                      </a:r>
                      <a:r>
                        <a:rPr lang="en-ID" sz="1400" b="0" u="none" strike="noStrike" cap="none" dirty="0" err="1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Luaran</a:t>
                      </a:r>
                      <a:r>
                        <a:rPr lang="en-ID" sz="1400" b="0" u="none" strike="noStrike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 Wajib/</a:t>
                      </a:r>
                      <a:r>
                        <a:rPr lang="en-ID" sz="1400" b="0" u="none" strike="noStrike" cap="none" dirty="0" err="1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Tambahan</a:t>
                      </a:r>
                      <a:endParaRPr lang="en-ID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93865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Jumlah</a:t>
                      </a:r>
                      <a:endParaRPr lang="en-ID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45048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E249171-F512-6EEE-5A19-1143EF956A0B}"/>
              </a:ext>
            </a:extLst>
          </p:cNvPr>
          <p:cNvSpPr/>
          <p:nvPr/>
        </p:nvSpPr>
        <p:spPr>
          <a:xfrm>
            <a:off x="9154391" y="121331"/>
            <a:ext cx="2847109" cy="708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36FCB12-54C6-9DC3-A1D0-4D5283C47460}"/>
              </a:ext>
            </a:extLst>
          </p:cNvPr>
          <p:cNvGrpSpPr/>
          <p:nvPr/>
        </p:nvGrpSpPr>
        <p:grpSpPr>
          <a:xfrm>
            <a:off x="8413651" y="162561"/>
            <a:ext cx="3587849" cy="745667"/>
            <a:chOff x="3411913" y="1016223"/>
            <a:chExt cx="3587849" cy="745667"/>
          </a:xfrm>
        </p:grpSpPr>
        <p:sp>
          <p:nvSpPr>
            <p:cNvPr id="5" name="Google Shape;85;p1">
              <a:extLst>
                <a:ext uri="{FF2B5EF4-FFF2-40B4-BE49-F238E27FC236}">
                  <a16:creationId xmlns:a16="http://schemas.microsoft.com/office/drawing/2014/main" id="{56D29B93-99E1-A827-1AD3-C42FF34D2C05}"/>
                </a:ext>
              </a:extLst>
            </p:cNvPr>
            <p:cNvSpPr txBox="1"/>
            <p:nvPr/>
          </p:nvSpPr>
          <p:spPr>
            <a:xfrm>
              <a:off x="3411913" y="1016223"/>
              <a:ext cx="3587849" cy="7456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endParaRPr sz="4000" b="0" i="0" u="none" strike="noStrike" cap="none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B588CF3-610F-B336-1C23-706095E7053D}"/>
                </a:ext>
              </a:extLst>
            </p:cNvPr>
            <p:cNvGrpSpPr/>
            <p:nvPr/>
          </p:nvGrpSpPr>
          <p:grpSpPr>
            <a:xfrm>
              <a:off x="3549296" y="1055181"/>
              <a:ext cx="907372" cy="586244"/>
              <a:chOff x="682754" y="-259252"/>
              <a:chExt cx="1251331" cy="773811"/>
            </a:xfrm>
          </p:grpSpPr>
          <p:sp>
            <p:nvSpPr>
              <p:cNvPr id="10" name="Freeform 4">
                <a:extLst>
                  <a:ext uri="{FF2B5EF4-FFF2-40B4-BE49-F238E27FC236}">
                    <a16:creationId xmlns:a16="http://schemas.microsoft.com/office/drawing/2014/main" id="{7386FFD1-74FA-2074-0EE7-7B28A75E4B3D}"/>
                  </a:ext>
                </a:extLst>
              </p:cNvPr>
              <p:cNvSpPr/>
              <p:nvPr/>
            </p:nvSpPr>
            <p:spPr>
              <a:xfrm>
                <a:off x="682754" y="-259252"/>
                <a:ext cx="1251331" cy="773811"/>
              </a:xfrm>
              <a:custGeom>
                <a:avLst/>
                <a:gdLst/>
                <a:ahLst/>
                <a:cxnLst/>
                <a:rect l="l" t="t" r="r" b="b"/>
                <a:pathLst>
                  <a:path w="1251331" h="773811">
                    <a:moveTo>
                      <a:pt x="0" y="0"/>
                    </a:moveTo>
                    <a:lnTo>
                      <a:pt x="1251331" y="0"/>
                    </a:lnTo>
                    <a:lnTo>
                      <a:pt x="1251331" y="773811"/>
                    </a:lnTo>
                    <a:lnTo>
                      <a:pt x="0" y="77381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31" r="-31"/>
                </a:stretch>
              </a:blipFill>
            </p:spPr>
            <p:txBody>
              <a:bodyPr/>
              <a:lstStyle/>
              <a:p>
                <a:endParaRPr lang="en-ID" dirty="0"/>
              </a:p>
            </p:txBody>
          </p:sp>
        </p:grpSp>
        <p:sp>
          <p:nvSpPr>
            <p:cNvPr id="7" name="Freeform 21">
              <a:extLst>
                <a:ext uri="{FF2B5EF4-FFF2-40B4-BE49-F238E27FC236}">
                  <a16:creationId xmlns:a16="http://schemas.microsoft.com/office/drawing/2014/main" id="{8BC0E28B-C41B-AF15-24EE-E5707B20FFB3}"/>
                </a:ext>
              </a:extLst>
            </p:cNvPr>
            <p:cNvSpPr/>
            <p:nvPr/>
          </p:nvSpPr>
          <p:spPr>
            <a:xfrm>
              <a:off x="4435184" y="1085522"/>
              <a:ext cx="1524747" cy="646644"/>
            </a:xfrm>
            <a:custGeom>
              <a:avLst/>
              <a:gdLst/>
              <a:ahLst/>
              <a:cxnLst/>
              <a:rect l="l" t="t" r="r" b="b"/>
              <a:pathLst>
                <a:path w="1577052" h="640151">
                  <a:moveTo>
                    <a:pt x="0" y="0"/>
                  </a:moveTo>
                  <a:lnTo>
                    <a:pt x="1577053" y="0"/>
                  </a:lnTo>
                  <a:lnTo>
                    <a:pt x="1577053" y="640151"/>
                  </a:lnTo>
                  <a:lnTo>
                    <a:pt x="0" y="6401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074" b="-8964"/>
              </a:stretch>
            </a:blipFill>
          </p:spPr>
          <p:txBody>
            <a:bodyPr/>
            <a:lstStyle/>
            <a:p>
              <a:endParaRPr lang="en-ID" dirty="0"/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549F1D4E-3CAD-19E9-A455-9023BA3B41A5}"/>
                </a:ext>
              </a:extLst>
            </p:cNvPr>
            <p:cNvSpPr/>
            <p:nvPr/>
          </p:nvSpPr>
          <p:spPr>
            <a:xfrm>
              <a:off x="6477470" y="1157850"/>
              <a:ext cx="522292" cy="557062"/>
            </a:xfrm>
            <a:custGeom>
              <a:avLst/>
              <a:gdLst/>
              <a:ahLst/>
              <a:cxnLst/>
              <a:rect l="l" t="t" r="r" b="b"/>
              <a:pathLst>
                <a:path w="540209" h="551469">
                  <a:moveTo>
                    <a:pt x="0" y="0"/>
                  </a:moveTo>
                  <a:lnTo>
                    <a:pt x="540209" y="0"/>
                  </a:lnTo>
                  <a:lnTo>
                    <a:pt x="540209" y="551469"/>
                  </a:lnTo>
                  <a:lnTo>
                    <a:pt x="0" y="5514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9430" t="-12456" r="-17004" b="-11396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9" name="Freeform 23">
              <a:extLst>
                <a:ext uri="{FF2B5EF4-FFF2-40B4-BE49-F238E27FC236}">
                  <a16:creationId xmlns:a16="http://schemas.microsoft.com/office/drawing/2014/main" id="{45FBA956-325B-13E2-C4DE-DFFF98093605}"/>
                </a:ext>
              </a:extLst>
            </p:cNvPr>
            <p:cNvSpPr/>
            <p:nvPr/>
          </p:nvSpPr>
          <p:spPr>
            <a:xfrm>
              <a:off x="5942668" y="1157850"/>
              <a:ext cx="560222" cy="496056"/>
            </a:xfrm>
            <a:custGeom>
              <a:avLst/>
              <a:gdLst/>
              <a:ahLst/>
              <a:cxnLst/>
              <a:rect l="l" t="t" r="r" b="b"/>
              <a:pathLst>
                <a:path w="579440" h="491075">
                  <a:moveTo>
                    <a:pt x="0" y="0"/>
                  </a:moveTo>
                  <a:lnTo>
                    <a:pt x="579440" y="0"/>
                  </a:lnTo>
                  <a:lnTo>
                    <a:pt x="579440" y="491075"/>
                  </a:lnTo>
                  <a:lnTo>
                    <a:pt x="0" y="4910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2729172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" y="0"/>
            <a:ext cx="12190353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5"/>
          <p:cNvSpPr txBox="1">
            <a:spLocks noGrp="1"/>
          </p:cNvSpPr>
          <p:nvPr>
            <p:ph type="title"/>
          </p:nvPr>
        </p:nvSpPr>
        <p:spPr>
          <a:xfrm>
            <a:off x="55626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4400"/>
              <a:buFont typeface="Raleway Black"/>
              <a:buNone/>
            </a:pPr>
            <a:r>
              <a:rPr lang="en-US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Dokumentasi</a:t>
            </a:r>
            <a:r>
              <a:rPr lang="en-US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 </a:t>
            </a:r>
            <a:r>
              <a:rPr lang="en-US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kegiatan</a:t>
            </a:r>
            <a:endParaRPr dirty="0">
              <a:solidFill>
                <a:srgbClr val="172F57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2" name="Google Shape;109;p4">
            <a:extLst>
              <a:ext uri="{FF2B5EF4-FFF2-40B4-BE49-F238E27FC236}">
                <a16:creationId xmlns:a16="http://schemas.microsoft.com/office/drawing/2014/main" id="{64E1191C-B480-4263-3591-5A6F42D823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37260" y="1214119"/>
            <a:ext cx="9677400" cy="4731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2400"/>
              <a:buNone/>
            </a:pPr>
            <a:r>
              <a:rPr lang="en-US" sz="2400" dirty="0" err="1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Dokumentasi</a:t>
            </a:r>
            <a:r>
              <a:rPr lang="en-US" sz="24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en-US" sz="2400" dirty="0" err="1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kegiatan</a:t>
            </a:r>
            <a:endParaRPr lang="en-ID" sz="2200" dirty="0">
              <a:solidFill>
                <a:srgbClr val="172F57"/>
              </a:solidFill>
              <a:highlight>
                <a:srgbClr val="FFFF00"/>
              </a:highlight>
              <a:latin typeface="Times New Roman" panose="02020603050405020304" pitchFamily="18" charset="0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0A5D07-084D-FF1C-39A0-C8C17ECC3729}"/>
              </a:ext>
            </a:extLst>
          </p:cNvPr>
          <p:cNvSpPr/>
          <p:nvPr/>
        </p:nvSpPr>
        <p:spPr>
          <a:xfrm>
            <a:off x="9154391" y="121331"/>
            <a:ext cx="2847109" cy="708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9914AFD-0516-B27C-8177-ED20D6EAD762}"/>
              </a:ext>
            </a:extLst>
          </p:cNvPr>
          <p:cNvGrpSpPr/>
          <p:nvPr/>
        </p:nvGrpSpPr>
        <p:grpSpPr>
          <a:xfrm>
            <a:off x="8413651" y="162561"/>
            <a:ext cx="3587849" cy="745667"/>
            <a:chOff x="3411913" y="1016223"/>
            <a:chExt cx="3587849" cy="745667"/>
          </a:xfrm>
        </p:grpSpPr>
        <p:sp>
          <p:nvSpPr>
            <p:cNvPr id="5" name="Google Shape;85;p1">
              <a:extLst>
                <a:ext uri="{FF2B5EF4-FFF2-40B4-BE49-F238E27FC236}">
                  <a16:creationId xmlns:a16="http://schemas.microsoft.com/office/drawing/2014/main" id="{6A804511-A4CC-80C8-5CCF-3AD03A1C7C4D}"/>
                </a:ext>
              </a:extLst>
            </p:cNvPr>
            <p:cNvSpPr txBox="1"/>
            <p:nvPr/>
          </p:nvSpPr>
          <p:spPr>
            <a:xfrm>
              <a:off x="3411913" y="1016223"/>
              <a:ext cx="3587849" cy="7456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endParaRPr sz="4000" b="0" i="0" u="none" strike="noStrike" cap="none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2BA5AF8-36A7-E232-950F-A467C54C9325}"/>
                </a:ext>
              </a:extLst>
            </p:cNvPr>
            <p:cNvGrpSpPr/>
            <p:nvPr/>
          </p:nvGrpSpPr>
          <p:grpSpPr>
            <a:xfrm>
              <a:off x="3549296" y="1055181"/>
              <a:ext cx="907372" cy="586244"/>
              <a:chOff x="682754" y="-259252"/>
              <a:chExt cx="1251331" cy="773811"/>
            </a:xfrm>
          </p:grpSpPr>
          <p:sp>
            <p:nvSpPr>
              <p:cNvPr id="10" name="Freeform 4">
                <a:extLst>
                  <a:ext uri="{FF2B5EF4-FFF2-40B4-BE49-F238E27FC236}">
                    <a16:creationId xmlns:a16="http://schemas.microsoft.com/office/drawing/2014/main" id="{41D61B4D-66CE-40FB-FC81-5A99ED0A61FF}"/>
                  </a:ext>
                </a:extLst>
              </p:cNvPr>
              <p:cNvSpPr/>
              <p:nvPr/>
            </p:nvSpPr>
            <p:spPr>
              <a:xfrm>
                <a:off x="682754" y="-259252"/>
                <a:ext cx="1251331" cy="773811"/>
              </a:xfrm>
              <a:custGeom>
                <a:avLst/>
                <a:gdLst/>
                <a:ahLst/>
                <a:cxnLst/>
                <a:rect l="l" t="t" r="r" b="b"/>
                <a:pathLst>
                  <a:path w="1251331" h="773811">
                    <a:moveTo>
                      <a:pt x="0" y="0"/>
                    </a:moveTo>
                    <a:lnTo>
                      <a:pt x="1251331" y="0"/>
                    </a:lnTo>
                    <a:lnTo>
                      <a:pt x="1251331" y="773811"/>
                    </a:lnTo>
                    <a:lnTo>
                      <a:pt x="0" y="77381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31" r="-31"/>
                </a:stretch>
              </a:blipFill>
            </p:spPr>
            <p:txBody>
              <a:bodyPr/>
              <a:lstStyle/>
              <a:p>
                <a:endParaRPr lang="en-ID" dirty="0"/>
              </a:p>
            </p:txBody>
          </p:sp>
        </p:grpSp>
        <p:sp>
          <p:nvSpPr>
            <p:cNvPr id="7" name="Freeform 21">
              <a:extLst>
                <a:ext uri="{FF2B5EF4-FFF2-40B4-BE49-F238E27FC236}">
                  <a16:creationId xmlns:a16="http://schemas.microsoft.com/office/drawing/2014/main" id="{3573347B-1EB8-B5AC-15C3-CC1DF0D747E9}"/>
                </a:ext>
              </a:extLst>
            </p:cNvPr>
            <p:cNvSpPr/>
            <p:nvPr/>
          </p:nvSpPr>
          <p:spPr>
            <a:xfrm>
              <a:off x="4435184" y="1085522"/>
              <a:ext cx="1524747" cy="646644"/>
            </a:xfrm>
            <a:custGeom>
              <a:avLst/>
              <a:gdLst/>
              <a:ahLst/>
              <a:cxnLst/>
              <a:rect l="l" t="t" r="r" b="b"/>
              <a:pathLst>
                <a:path w="1577052" h="640151">
                  <a:moveTo>
                    <a:pt x="0" y="0"/>
                  </a:moveTo>
                  <a:lnTo>
                    <a:pt x="1577053" y="0"/>
                  </a:lnTo>
                  <a:lnTo>
                    <a:pt x="1577053" y="640151"/>
                  </a:lnTo>
                  <a:lnTo>
                    <a:pt x="0" y="6401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074" b="-8964"/>
              </a:stretch>
            </a:blipFill>
          </p:spPr>
          <p:txBody>
            <a:bodyPr/>
            <a:lstStyle/>
            <a:p>
              <a:endParaRPr lang="en-ID" dirty="0"/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9646B146-4071-BDAD-FBAA-DEAFE3572ACA}"/>
                </a:ext>
              </a:extLst>
            </p:cNvPr>
            <p:cNvSpPr/>
            <p:nvPr/>
          </p:nvSpPr>
          <p:spPr>
            <a:xfrm>
              <a:off x="6477470" y="1157850"/>
              <a:ext cx="522292" cy="557062"/>
            </a:xfrm>
            <a:custGeom>
              <a:avLst/>
              <a:gdLst/>
              <a:ahLst/>
              <a:cxnLst/>
              <a:rect l="l" t="t" r="r" b="b"/>
              <a:pathLst>
                <a:path w="540209" h="551469">
                  <a:moveTo>
                    <a:pt x="0" y="0"/>
                  </a:moveTo>
                  <a:lnTo>
                    <a:pt x="540209" y="0"/>
                  </a:lnTo>
                  <a:lnTo>
                    <a:pt x="540209" y="551469"/>
                  </a:lnTo>
                  <a:lnTo>
                    <a:pt x="0" y="5514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9430" t="-12456" r="-17004" b="-11396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9" name="Freeform 23">
              <a:extLst>
                <a:ext uri="{FF2B5EF4-FFF2-40B4-BE49-F238E27FC236}">
                  <a16:creationId xmlns:a16="http://schemas.microsoft.com/office/drawing/2014/main" id="{ECC048D4-AA07-0BD5-3B52-E90CD51A237A}"/>
                </a:ext>
              </a:extLst>
            </p:cNvPr>
            <p:cNvSpPr/>
            <p:nvPr/>
          </p:nvSpPr>
          <p:spPr>
            <a:xfrm>
              <a:off x="5942668" y="1157850"/>
              <a:ext cx="560222" cy="496056"/>
            </a:xfrm>
            <a:custGeom>
              <a:avLst/>
              <a:gdLst/>
              <a:ahLst/>
              <a:cxnLst/>
              <a:rect l="l" t="t" r="r" b="b"/>
              <a:pathLst>
                <a:path w="579440" h="491075">
                  <a:moveTo>
                    <a:pt x="0" y="0"/>
                  </a:moveTo>
                  <a:lnTo>
                    <a:pt x="579440" y="0"/>
                  </a:lnTo>
                  <a:lnTo>
                    <a:pt x="579440" y="491075"/>
                  </a:lnTo>
                  <a:lnTo>
                    <a:pt x="0" y="4910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1253465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" y="0"/>
            <a:ext cx="12190353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4400"/>
              <a:buFont typeface="Raleway Black"/>
              <a:buNone/>
            </a:pPr>
            <a:r>
              <a:rPr lang="en-US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Bukti </a:t>
            </a:r>
            <a:r>
              <a:rPr lang="en-US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Unggah</a:t>
            </a:r>
            <a:r>
              <a:rPr lang="en-US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 </a:t>
            </a:r>
            <a:r>
              <a:rPr lang="en-US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Laporan</a:t>
            </a:r>
            <a:endParaRPr dirty="0">
              <a:solidFill>
                <a:srgbClr val="172F57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079783-257B-A3D9-0F7F-A9598F016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41145"/>
            <a:ext cx="10515600" cy="435133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 err="1">
                <a:highlight>
                  <a:srgbClr val="FFFF00"/>
                </a:highlight>
              </a:rPr>
              <a:t>Berisi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tangkapan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layar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unggah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Laporan</a:t>
            </a:r>
            <a:r>
              <a:rPr lang="en-US" dirty="0">
                <a:highlight>
                  <a:srgbClr val="FFFF00"/>
                </a:highlight>
              </a:rPr>
              <a:t> pada SIMPEL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E98F3C-F054-B19E-2529-C0B56C352EBA}"/>
              </a:ext>
            </a:extLst>
          </p:cNvPr>
          <p:cNvSpPr/>
          <p:nvPr/>
        </p:nvSpPr>
        <p:spPr>
          <a:xfrm>
            <a:off x="9154391" y="121331"/>
            <a:ext cx="2847109" cy="708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8BF8ACF-79E1-2006-9117-485FC4171ED8}"/>
              </a:ext>
            </a:extLst>
          </p:cNvPr>
          <p:cNvGrpSpPr/>
          <p:nvPr/>
        </p:nvGrpSpPr>
        <p:grpSpPr>
          <a:xfrm>
            <a:off x="8413651" y="162561"/>
            <a:ext cx="3587849" cy="745667"/>
            <a:chOff x="3411913" y="1016223"/>
            <a:chExt cx="3587849" cy="745667"/>
          </a:xfrm>
        </p:grpSpPr>
        <p:sp>
          <p:nvSpPr>
            <p:cNvPr id="5" name="Google Shape;85;p1">
              <a:extLst>
                <a:ext uri="{FF2B5EF4-FFF2-40B4-BE49-F238E27FC236}">
                  <a16:creationId xmlns:a16="http://schemas.microsoft.com/office/drawing/2014/main" id="{C2E3C087-F5F6-A2F5-3C13-B7575FF9B0EF}"/>
                </a:ext>
              </a:extLst>
            </p:cNvPr>
            <p:cNvSpPr txBox="1"/>
            <p:nvPr/>
          </p:nvSpPr>
          <p:spPr>
            <a:xfrm>
              <a:off x="3411913" y="1016223"/>
              <a:ext cx="3587849" cy="7456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endParaRPr sz="4000" b="0" i="0" u="none" strike="noStrike" cap="none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794286D-BDEA-4A22-AB3D-B9D165A22875}"/>
                </a:ext>
              </a:extLst>
            </p:cNvPr>
            <p:cNvGrpSpPr/>
            <p:nvPr/>
          </p:nvGrpSpPr>
          <p:grpSpPr>
            <a:xfrm>
              <a:off x="3549296" y="1055181"/>
              <a:ext cx="907372" cy="586244"/>
              <a:chOff x="682754" y="-259252"/>
              <a:chExt cx="1251331" cy="773811"/>
            </a:xfrm>
          </p:grpSpPr>
          <p:sp>
            <p:nvSpPr>
              <p:cNvPr id="10" name="Freeform 4">
                <a:extLst>
                  <a:ext uri="{FF2B5EF4-FFF2-40B4-BE49-F238E27FC236}">
                    <a16:creationId xmlns:a16="http://schemas.microsoft.com/office/drawing/2014/main" id="{61419857-46C8-A955-8F0C-26BEC068AB67}"/>
                  </a:ext>
                </a:extLst>
              </p:cNvPr>
              <p:cNvSpPr/>
              <p:nvPr/>
            </p:nvSpPr>
            <p:spPr>
              <a:xfrm>
                <a:off x="682754" y="-259252"/>
                <a:ext cx="1251331" cy="773811"/>
              </a:xfrm>
              <a:custGeom>
                <a:avLst/>
                <a:gdLst/>
                <a:ahLst/>
                <a:cxnLst/>
                <a:rect l="l" t="t" r="r" b="b"/>
                <a:pathLst>
                  <a:path w="1251331" h="773811">
                    <a:moveTo>
                      <a:pt x="0" y="0"/>
                    </a:moveTo>
                    <a:lnTo>
                      <a:pt x="1251331" y="0"/>
                    </a:lnTo>
                    <a:lnTo>
                      <a:pt x="1251331" y="773811"/>
                    </a:lnTo>
                    <a:lnTo>
                      <a:pt x="0" y="77381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31" r="-31"/>
                </a:stretch>
              </a:blipFill>
            </p:spPr>
            <p:txBody>
              <a:bodyPr/>
              <a:lstStyle/>
              <a:p>
                <a:endParaRPr lang="en-ID" dirty="0"/>
              </a:p>
            </p:txBody>
          </p:sp>
        </p:grpSp>
        <p:sp>
          <p:nvSpPr>
            <p:cNvPr id="7" name="Freeform 21">
              <a:extLst>
                <a:ext uri="{FF2B5EF4-FFF2-40B4-BE49-F238E27FC236}">
                  <a16:creationId xmlns:a16="http://schemas.microsoft.com/office/drawing/2014/main" id="{A4E6A120-43BF-A76D-CDD0-BD19F23B7D35}"/>
                </a:ext>
              </a:extLst>
            </p:cNvPr>
            <p:cNvSpPr/>
            <p:nvPr/>
          </p:nvSpPr>
          <p:spPr>
            <a:xfrm>
              <a:off x="4435184" y="1085522"/>
              <a:ext cx="1524747" cy="646644"/>
            </a:xfrm>
            <a:custGeom>
              <a:avLst/>
              <a:gdLst/>
              <a:ahLst/>
              <a:cxnLst/>
              <a:rect l="l" t="t" r="r" b="b"/>
              <a:pathLst>
                <a:path w="1577052" h="640151">
                  <a:moveTo>
                    <a:pt x="0" y="0"/>
                  </a:moveTo>
                  <a:lnTo>
                    <a:pt x="1577053" y="0"/>
                  </a:lnTo>
                  <a:lnTo>
                    <a:pt x="1577053" y="640151"/>
                  </a:lnTo>
                  <a:lnTo>
                    <a:pt x="0" y="6401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074" b="-8964"/>
              </a:stretch>
            </a:blipFill>
          </p:spPr>
          <p:txBody>
            <a:bodyPr/>
            <a:lstStyle/>
            <a:p>
              <a:endParaRPr lang="en-ID" dirty="0"/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E27EB367-1906-BC31-11EB-2AFD83805663}"/>
                </a:ext>
              </a:extLst>
            </p:cNvPr>
            <p:cNvSpPr/>
            <p:nvPr/>
          </p:nvSpPr>
          <p:spPr>
            <a:xfrm>
              <a:off x="6477470" y="1157850"/>
              <a:ext cx="522292" cy="557062"/>
            </a:xfrm>
            <a:custGeom>
              <a:avLst/>
              <a:gdLst/>
              <a:ahLst/>
              <a:cxnLst/>
              <a:rect l="l" t="t" r="r" b="b"/>
              <a:pathLst>
                <a:path w="540209" h="551469">
                  <a:moveTo>
                    <a:pt x="0" y="0"/>
                  </a:moveTo>
                  <a:lnTo>
                    <a:pt x="540209" y="0"/>
                  </a:lnTo>
                  <a:lnTo>
                    <a:pt x="540209" y="551469"/>
                  </a:lnTo>
                  <a:lnTo>
                    <a:pt x="0" y="5514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9430" t="-12456" r="-17004" b="-11396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9" name="Freeform 23">
              <a:extLst>
                <a:ext uri="{FF2B5EF4-FFF2-40B4-BE49-F238E27FC236}">
                  <a16:creationId xmlns:a16="http://schemas.microsoft.com/office/drawing/2014/main" id="{124582A3-63A7-A09F-E4AF-C207CBC5F4F0}"/>
                </a:ext>
              </a:extLst>
            </p:cNvPr>
            <p:cNvSpPr/>
            <p:nvPr/>
          </p:nvSpPr>
          <p:spPr>
            <a:xfrm>
              <a:off x="5942668" y="1157850"/>
              <a:ext cx="560222" cy="496056"/>
            </a:xfrm>
            <a:custGeom>
              <a:avLst/>
              <a:gdLst/>
              <a:ahLst/>
              <a:cxnLst/>
              <a:rect l="l" t="t" r="r" b="b"/>
              <a:pathLst>
                <a:path w="579440" h="491075">
                  <a:moveTo>
                    <a:pt x="0" y="0"/>
                  </a:moveTo>
                  <a:lnTo>
                    <a:pt x="579440" y="0"/>
                  </a:lnTo>
                  <a:lnTo>
                    <a:pt x="579440" y="491075"/>
                  </a:lnTo>
                  <a:lnTo>
                    <a:pt x="0" y="4910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3935757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" y="0"/>
            <a:ext cx="12190353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5"/>
          <p:cNvSpPr txBox="1">
            <a:spLocks noGrp="1"/>
          </p:cNvSpPr>
          <p:nvPr>
            <p:ph type="title"/>
          </p:nvPr>
        </p:nvSpPr>
        <p:spPr>
          <a:xfrm>
            <a:off x="5969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4400"/>
              <a:buFont typeface="Raleway Black"/>
              <a:buNone/>
            </a:pPr>
            <a:r>
              <a:rPr lang="en-US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Bukti </a:t>
            </a:r>
            <a:r>
              <a:rPr lang="en-US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Unggah</a:t>
            </a:r>
            <a:r>
              <a:rPr lang="en-US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 </a:t>
            </a:r>
            <a:r>
              <a:rPr lang="en-US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Luaran</a:t>
            </a:r>
            <a:endParaRPr dirty="0">
              <a:solidFill>
                <a:srgbClr val="172F57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9368AB-FD06-6155-DE39-2566988F5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6900" y="1253330"/>
            <a:ext cx="10515600" cy="435133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 err="1">
                <a:highlight>
                  <a:srgbClr val="FFFF00"/>
                </a:highlight>
              </a:rPr>
              <a:t>Berisi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tangkapan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layar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dokumen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serta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bukti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unggah</a:t>
            </a:r>
            <a:r>
              <a:rPr lang="en-US" dirty="0">
                <a:highlight>
                  <a:srgbClr val="FFFF00"/>
                </a:highlight>
              </a:rPr>
              <a:t> pada SIMPEL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99C7CB-A080-B79E-B6CB-70CBD5EC79AD}"/>
              </a:ext>
            </a:extLst>
          </p:cNvPr>
          <p:cNvSpPr/>
          <p:nvPr/>
        </p:nvSpPr>
        <p:spPr>
          <a:xfrm>
            <a:off x="9154391" y="121331"/>
            <a:ext cx="2847109" cy="708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AFC444D-22C0-CACA-5317-6CA209A9F126}"/>
              </a:ext>
            </a:extLst>
          </p:cNvPr>
          <p:cNvGrpSpPr/>
          <p:nvPr/>
        </p:nvGrpSpPr>
        <p:grpSpPr>
          <a:xfrm>
            <a:off x="8413651" y="162561"/>
            <a:ext cx="3587849" cy="745667"/>
            <a:chOff x="3411913" y="1016223"/>
            <a:chExt cx="3587849" cy="745667"/>
          </a:xfrm>
        </p:grpSpPr>
        <p:sp>
          <p:nvSpPr>
            <p:cNvPr id="5" name="Google Shape;85;p1">
              <a:extLst>
                <a:ext uri="{FF2B5EF4-FFF2-40B4-BE49-F238E27FC236}">
                  <a16:creationId xmlns:a16="http://schemas.microsoft.com/office/drawing/2014/main" id="{23402D5C-BB18-35AF-E27C-A254EA36893A}"/>
                </a:ext>
              </a:extLst>
            </p:cNvPr>
            <p:cNvSpPr txBox="1"/>
            <p:nvPr/>
          </p:nvSpPr>
          <p:spPr>
            <a:xfrm>
              <a:off x="3411913" y="1016223"/>
              <a:ext cx="3587849" cy="7456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endParaRPr sz="4000" b="0" i="0" u="none" strike="noStrike" cap="none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8FA647E-C195-13AE-8432-E7C31BFDAEC0}"/>
                </a:ext>
              </a:extLst>
            </p:cNvPr>
            <p:cNvGrpSpPr/>
            <p:nvPr/>
          </p:nvGrpSpPr>
          <p:grpSpPr>
            <a:xfrm>
              <a:off x="3549296" y="1055181"/>
              <a:ext cx="907372" cy="586244"/>
              <a:chOff x="682754" y="-259252"/>
              <a:chExt cx="1251331" cy="773811"/>
            </a:xfrm>
          </p:grpSpPr>
          <p:sp>
            <p:nvSpPr>
              <p:cNvPr id="10" name="Freeform 4">
                <a:extLst>
                  <a:ext uri="{FF2B5EF4-FFF2-40B4-BE49-F238E27FC236}">
                    <a16:creationId xmlns:a16="http://schemas.microsoft.com/office/drawing/2014/main" id="{099A5A38-9A62-B1C0-BC02-B49AA236791A}"/>
                  </a:ext>
                </a:extLst>
              </p:cNvPr>
              <p:cNvSpPr/>
              <p:nvPr/>
            </p:nvSpPr>
            <p:spPr>
              <a:xfrm>
                <a:off x="682754" y="-259252"/>
                <a:ext cx="1251331" cy="773811"/>
              </a:xfrm>
              <a:custGeom>
                <a:avLst/>
                <a:gdLst/>
                <a:ahLst/>
                <a:cxnLst/>
                <a:rect l="l" t="t" r="r" b="b"/>
                <a:pathLst>
                  <a:path w="1251331" h="773811">
                    <a:moveTo>
                      <a:pt x="0" y="0"/>
                    </a:moveTo>
                    <a:lnTo>
                      <a:pt x="1251331" y="0"/>
                    </a:lnTo>
                    <a:lnTo>
                      <a:pt x="1251331" y="773811"/>
                    </a:lnTo>
                    <a:lnTo>
                      <a:pt x="0" y="77381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31" r="-31"/>
                </a:stretch>
              </a:blipFill>
            </p:spPr>
            <p:txBody>
              <a:bodyPr/>
              <a:lstStyle/>
              <a:p>
                <a:endParaRPr lang="en-ID" dirty="0"/>
              </a:p>
            </p:txBody>
          </p:sp>
        </p:grpSp>
        <p:sp>
          <p:nvSpPr>
            <p:cNvPr id="7" name="Freeform 21">
              <a:extLst>
                <a:ext uri="{FF2B5EF4-FFF2-40B4-BE49-F238E27FC236}">
                  <a16:creationId xmlns:a16="http://schemas.microsoft.com/office/drawing/2014/main" id="{ED3D8E99-84D7-3078-76E2-DE37EFCB6DBE}"/>
                </a:ext>
              </a:extLst>
            </p:cNvPr>
            <p:cNvSpPr/>
            <p:nvPr/>
          </p:nvSpPr>
          <p:spPr>
            <a:xfrm>
              <a:off x="4435184" y="1085522"/>
              <a:ext cx="1524747" cy="646644"/>
            </a:xfrm>
            <a:custGeom>
              <a:avLst/>
              <a:gdLst/>
              <a:ahLst/>
              <a:cxnLst/>
              <a:rect l="l" t="t" r="r" b="b"/>
              <a:pathLst>
                <a:path w="1577052" h="640151">
                  <a:moveTo>
                    <a:pt x="0" y="0"/>
                  </a:moveTo>
                  <a:lnTo>
                    <a:pt x="1577053" y="0"/>
                  </a:lnTo>
                  <a:lnTo>
                    <a:pt x="1577053" y="640151"/>
                  </a:lnTo>
                  <a:lnTo>
                    <a:pt x="0" y="6401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074" b="-8964"/>
              </a:stretch>
            </a:blipFill>
          </p:spPr>
          <p:txBody>
            <a:bodyPr/>
            <a:lstStyle/>
            <a:p>
              <a:endParaRPr lang="en-ID" dirty="0"/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F44535EC-C658-696B-2841-D43E0C34F147}"/>
                </a:ext>
              </a:extLst>
            </p:cNvPr>
            <p:cNvSpPr/>
            <p:nvPr/>
          </p:nvSpPr>
          <p:spPr>
            <a:xfrm>
              <a:off x="6477470" y="1157850"/>
              <a:ext cx="522292" cy="557062"/>
            </a:xfrm>
            <a:custGeom>
              <a:avLst/>
              <a:gdLst/>
              <a:ahLst/>
              <a:cxnLst/>
              <a:rect l="l" t="t" r="r" b="b"/>
              <a:pathLst>
                <a:path w="540209" h="551469">
                  <a:moveTo>
                    <a:pt x="0" y="0"/>
                  </a:moveTo>
                  <a:lnTo>
                    <a:pt x="540209" y="0"/>
                  </a:lnTo>
                  <a:lnTo>
                    <a:pt x="540209" y="551469"/>
                  </a:lnTo>
                  <a:lnTo>
                    <a:pt x="0" y="5514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9430" t="-12456" r="-17004" b="-11396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9" name="Freeform 23">
              <a:extLst>
                <a:ext uri="{FF2B5EF4-FFF2-40B4-BE49-F238E27FC236}">
                  <a16:creationId xmlns:a16="http://schemas.microsoft.com/office/drawing/2014/main" id="{07FCDD59-5135-2469-3E9D-CA719911C382}"/>
                </a:ext>
              </a:extLst>
            </p:cNvPr>
            <p:cNvSpPr/>
            <p:nvPr/>
          </p:nvSpPr>
          <p:spPr>
            <a:xfrm>
              <a:off x="5942668" y="1157850"/>
              <a:ext cx="560222" cy="496056"/>
            </a:xfrm>
            <a:custGeom>
              <a:avLst/>
              <a:gdLst/>
              <a:ahLst/>
              <a:cxnLst/>
              <a:rect l="l" t="t" r="r" b="b"/>
              <a:pathLst>
                <a:path w="579440" h="491075">
                  <a:moveTo>
                    <a:pt x="0" y="0"/>
                  </a:moveTo>
                  <a:lnTo>
                    <a:pt x="579440" y="0"/>
                  </a:lnTo>
                  <a:lnTo>
                    <a:pt x="579440" y="491075"/>
                  </a:lnTo>
                  <a:lnTo>
                    <a:pt x="0" y="4910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70906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f8e0f0f-1580-47c5-b3c5-93af691c8fd8">
      <Terms xmlns="http://schemas.microsoft.com/office/infopath/2007/PartnerControls"/>
    </lcf76f155ced4ddcb4097134ff3c332f>
    <TaxCatchAll xmlns="dbc04be2-107e-48dc-be60-d53e8290069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" ma:contentTypeID="0x010100B4265A67BB4721439CDD3EC4949BC2B1" ma:contentTypeVersion="18" ma:contentTypeDescription="Buat sebuah dokumen baru." ma:contentTypeScope="" ma:versionID="3418985e29c6633fb0deec51418d0da9">
  <xsd:schema xmlns:xsd="http://www.w3.org/2001/XMLSchema" xmlns:xs="http://www.w3.org/2001/XMLSchema" xmlns:p="http://schemas.microsoft.com/office/2006/metadata/properties" xmlns:ns2="2f8e0f0f-1580-47c5-b3c5-93af691c8fd8" xmlns:ns3="dbc04be2-107e-48dc-be60-d53e82900693" targetNamespace="http://schemas.microsoft.com/office/2006/metadata/properties" ma:root="true" ma:fieldsID="b01a0f9145244eb2e9fff5137527693b" ns2:_="" ns3:_="">
    <xsd:import namespace="2f8e0f0f-1580-47c5-b3c5-93af691c8fd8"/>
    <xsd:import namespace="dbc04be2-107e-48dc-be60-d53e8290069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8e0f0f-1580-47c5-b3c5-93af691c8f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Tag Gambar" ma:readOnly="false" ma:fieldId="{5cf76f15-5ced-4ddc-b409-7134ff3c332f}" ma:taxonomyMulti="true" ma:sspId="2c341d83-ad40-4bf4-9c06-e9132af74e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c04be2-107e-48dc-be60-d53e8290069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ibagikan Denga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ibagikan Dengan Detail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d74bb595-7807-4042-97e0-31c035b7c733}" ma:internalName="TaxCatchAll" ma:showField="CatchAllData" ma:web="dbc04be2-107e-48dc-be60-d53e829006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e Isi"/>
        <xsd:element ref="dc:title" minOccurs="0" maxOccurs="1" ma:index="4" ma:displayName="Judu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CE2EFB-06FC-4559-BF14-8678E30D3CC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8372E4-94DB-412C-BAA5-DCD5A5108040}">
  <ds:schemaRefs>
    <ds:schemaRef ds:uri="http://schemas.microsoft.com/office/2006/metadata/properties"/>
    <ds:schemaRef ds:uri="http://schemas.microsoft.com/office/infopath/2007/PartnerControls"/>
    <ds:schemaRef ds:uri="2f8e0f0f-1580-47c5-b3c5-93af691c8fd8"/>
    <ds:schemaRef ds:uri="dbc04be2-107e-48dc-be60-d53e82900693"/>
  </ds:schemaRefs>
</ds:datastoreItem>
</file>

<file path=customXml/itemProps3.xml><?xml version="1.0" encoding="utf-8"?>
<ds:datastoreItem xmlns:ds="http://schemas.openxmlformats.org/officeDocument/2006/customXml" ds:itemID="{6D2086A9-8ECA-4D76-9B4C-4C87524A1D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8e0f0f-1580-47c5-b3c5-93af691c8fd8"/>
    <ds:schemaRef ds:uri="dbc04be2-107e-48dc-be60-d53e829006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205</TotalTime>
  <Words>210</Words>
  <Application>Microsoft Office PowerPoint</Application>
  <PresentationFormat>Widescreen</PresentationFormat>
  <Paragraphs>69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Raleway ExtraBold</vt:lpstr>
      <vt:lpstr>Raleway Medium</vt:lpstr>
      <vt:lpstr>Raleway</vt:lpstr>
      <vt:lpstr>Arial</vt:lpstr>
      <vt:lpstr>Times New Roman</vt:lpstr>
      <vt:lpstr>Raleway Black</vt:lpstr>
      <vt:lpstr>Calibri</vt:lpstr>
      <vt:lpstr>Office Theme</vt:lpstr>
      <vt:lpstr>PowerPoint Presentation</vt:lpstr>
      <vt:lpstr>Judul, Lokasi, Tim Pengusul</vt:lpstr>
      <vt:lpstr>Identitas Usulan</vt:lpstr>
      <vt:lpstr>Progres Kegiatan</vt:lpstr>
      <vt:lpstr>Capaian Luaran Wajib : Publikasi</vt:lpstr>
      <vt:lpstr>Rekap Serapan Dana Tahap 1</vt:lpstr>
      <vt:lpstr>Dokumentasi kegiatan</vt:lpstr>
      <vt:lpstr>Bukti Unggah Laporan</vt:lpstr>
      <vt:lpstr>Bukti Unggah Luaran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Rizki Raditya</dc:creator>
  <cp:lastModifiedBy>Afrian Riznaldhy</cp:lastModifiedBy>
  <cp:revision>14</cp:revision>
  <dcterms:created xsi:type="dcterms:W3CDTF">2023-05-05T06:42:37Z</dcterms:created>
  <dcterms:modified xsi:type="dcterms:W3CDTF">2025-10-23T08:30:32Z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0x010100B4265A67BB4721439CDD3EC4949BC2B1</vt:lpwstr>
  </property>
</Properties>
</file>